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303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</p:sldIdLst>
  <p:sldSz cx="7772400" cy="10699750"/>
  <p:notesSz cx="7772400" cy="106997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30" d="100"/>
          <a:sy n="130" d="100"/>
        </p:scale>
        <p:origin x="-210" y="25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8BD63-1719-4C92-B8D1-0856ADFF751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28875" y="803275"/>
            <a:ext cx="2914650" cy="40116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5083175"/>
            <a:ext cx="6216650" cy="48148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63175"/>
            <a:ext cx="3368675" cy="5349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10163175"/>
            <a:ext cx="3368675" cy="5349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DD9C4-CDDD-46D0-BFA9-2A15DD89C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65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75" y="803275"/>
            <a:ext cx="2914650" cy="40116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B2DB8-91F5-4354-BF30-3923440607D6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66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8875" y="803275"/>
            <a:ext cx="2914650" cy="40116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52811-2911-4111-B788-ABBB49E3274E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28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690" y="3316922"/>
            <a:ext cx="6433820" cy="22469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5380" y="5991860"/>
            <a:ext cx="5298440" cy="2674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460" y="2460942"/>
            <a:ext cx="3292602" cy="706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8138" y="2460942"/>
            <a:ext cx="3292602" cy="706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92339" y="3093338"/>
            <a:ext cx="4862195" cy="4856480"/>
          </a:xfrm>
          <a:custGeom>
            <a:avLst/>
            <a:gdLst/>
            <a:ahLst/>
            <a:cxnLst/>
            <a:rect l="l" t="t" r="r" b="b"/>
            <a:pathLst>
              <a:path w="4862195" h="4856480">
                <a:moveTo>
                  <a:pt x="1819808" y="4273715"/>
                </a:moveTo>
                <a:lnTo>
                  <a:pt x="1814995" y="4210113"/>
                </a:lnTo>
                <a:lnTo>
                  <a:pt x="1801037" y="4145813"/>
                </a:lnTo>
                <a:lnTo>
                  <a:pt x="1777720" y="4080497"/>
                </a:lnTo>
                <a:lnTo>
                  <a:pt x="1743621" y="4013466"/>
                </a:lnTo>
                <a:lnTo>
                  <a:pt x="1722437" y="3979037"/>
                </a:lnTo>
                <a:lnTo>
                  <a:pt x="1698879" y="3945839"/>
                </a:lnTo>
                <a:lnTo>
                  <a:pt x="1672691" y="3912641"/>
                </a:lnTo>
                <a:lnTo>
                  <a:pt x="1643722" y="3879367"/>
                </a:lnTo>
                <a:lnTo>
                  <a:pt x="1619338" y="3853827"/>
                </a:lnTo>
                <a:lnTo>
                  <a:pt x="1612442" y="3846601"/>
                </a:lnTo>
                <a:lnTo>
                  <a:pt x="1612442" y="4250931"/>
                </a:lnTo>
                <a:lnTo>
                  <a:pt x="1610639" y="4277538"/>
                </a:lnTo>
                <a:lnTo>
                  <a:pt x="1598485" y="4327271"/>
                </a:lnTo>
                <a:lnTo>
                  <a:pt x="1574063" y="4374413"/>
                </a:lnTo>
                <a:lnTo>
                  <a:pt x="1536509" y="4419727"/>
                </a:lnTo>
                <a:lnTo>
                  <a:pt x="1349819" y="4606417"/>
                </a:lnTo>
                <a:lnTo>
                  <a:pt x="853630" y="4110101"/>
                </a:lnTo>
                <a:lnTo>
                  <a:pt x="1002715" y="3961003"/>
                </a:lnTo>
                <a:lnTo>
                  <a:pt x="1037348" y="3928376"/>
                </a:lnTo>
                <a:lnTo>
                  <a:pt x="1096022" y="3885869"/>
                </a:lnTo>
                <a:lnTo>
                  <a:pt x="1153502" y="3862514"/>
                </a:lnTo>
                <a:lnTo>
                  <a:pt x="1211897" y="3853827"/>
                </a:lnTo>
                <a:lnTo>
                  <a:pt x="1271041" y="3860215"/>
                </a:lnTo>
                <a:lnTo>
                  <a:pt x="1331671" y="3880142"/>
                </a:lnTo>
                <a:lnTo>
                  <a:pt x="1393037" y="3913835"/>
                </a:lnTo>
                <a:lnTo>
                  <a:pt x="1423987" y="3936352"/>
                </a:lnTo>
                <a:lnTo>
                  <a:pt x="1455305" y="3962565"/>
                </a:lnTo>
                <a:lnTo>
                  <a:pt x="1486979" y="3992499"/>
                </a:lnTo>
                <a:lnTo>
                  <a:pt x="1514678" y="4021950"/>
                </a:lnTo>
                <a:lnTo>
                  <a:pt x="1559356" y="4080802"/>
                </a:lnTo>
                <a:lnTo>
                  <a:pt x="1589532" y="4139146"/>
                </a:lnTo>
                <a:lnTo>
                  <a:pt x="1607058" y="4195737"/>
                </a:lnTo>
                <a:lnTo>
                  <a:pt x="1612442" y="4250931"/>
                </a:lnTo>
                <a:lnTo>
                  <a:pt x="1612442" y="3846601"/>
                </a:lnTo>
                <a:lnTo>
                  <a:pt x="1575638" y="3811854"/>
                </a:lnTo>
                <a:lnTo>
                  <a:pt x="1539138" y="3781209"/>
                </a:lnTo>
                <a:lnTo>
                  <a:pt x="1502295" y="3753751"/>
                </a:lnTo>
                <a:lnTo>
                  <a:pt x="1465135" y="3729228"/>
                </a:lnTo>
                <a:lnTo>
                  <a:pt x="1427962" y="3708031"/>
                </a:lnTo>
                <a:lnTo>
                  <a:pt x="1391386" y="3690416"/>
                </a:lnTo>
                <a:lnTo>
                  <a:pt x="1355458" y="3676205"/>
                </a:lnTo>
                <a:lnTo>
                  <a:pt x="1285519" y="3657447"/>
                </a:lnTo>
                <a:lnTo>
                  <a:pt x="1218031" y="3650932"/>
                </a:lnTo>
                <a:lnTo>
                  <a:pt x="1185481" y="3652012"/>
                </a:lnTo>
                <a:lnTo>
                  <a:pt x="1154899" y="3656711"/>
                </a:lnTo>
                <a:lnTo>
                  <a:pt x="1125816" y="3664191"/>
                </a:lnTo>
                <a:lnTo>
                  <a:pt x="1098219" y="3674326"/>
                </a:lnTo>
                <a:lnTo>
                  <a:pt x="1072070" y="3686937"/>
                </a:lnTo>
                <a:lnTo>
                  <a:pt x="1076871" y="3661206"/>
                </a:lnTo>
                <a:lnTo>
                  <a:pt x="1079690" y="3634994"/>
                </a:lnTo>
                <a:lnTo>
                  <a:pt x="1080211" y="3608222"/>
                </a:lnTo>
                <a:lnTo>
                  <a:pt x="1078166" y="3580765"/>
                </a:lnTo>
                <a:lnTo>
                  <a:pt x="1067282" y="3526053"/>
                </a:lnTo>
                <a:lnTo>
                  <a:pt x="1049083" y="3470656"/>
                </a:lnTo>
                <a:lnTo>
                  <a:pt x="1023061" y="3416795"/>
                </a:lnTo>
                <a:lnTo>
                  <a:pt x="989139" y="3362833"/>
                </a:lnTo>
                <a:lnTo>
                  <a:pt x="948537" y="3310039"/>
                </a:lnTo>
                <a:lnTo>
                  <a:pt x="918032" y="3275952"/>
                </a:lnTo>
                <a:lnTo>
                  <a:pt x="918032" y="3665220"/>
                </a:lnTo>
                <a:lnTo>
                  <a:pt x="916482" y="3689629"/>
                </a:lnTo>
                <a:lnTo>
                  <a:pt x="904189" y="3739324"/>
                </a:lnTo>
                <a:lnTo>
                  <a:pt x="873442" y="3789616"/>
                </a:lnTo>
                <a:lnTo>
                  <a:pt x="704532" y="3961003"/>
                </a:lnTo>
                <a:lnTo>
                  <a:pt x="248475" y="3504946"/>
                </a:lnTo>
                <a:lnTo>
                  <a:pt x="381063" y="3372358"/>
                </a:lnTo>
                <a:lnTo>
                  <a:pt x="434987" y="3326295"/>
                </a:lnTo>
                <a:lnTo>
                  <a:pt x="485584" y="3298317"/>
                </a:lnTo>
                <a:lnTo>
                  <a:pt x="534568" y="3286353"/>
                </a:lnTo>
                <a:lnTo>
                  <a:pt x="559193" y="3285210"/>
                </a:lnTo>
                <a:lnTo>
                  <a:pt x="583755" y="3287141"/>
                </a:lnTo>
                <a:lnTo>
                  <a:pt x="634492" y="3301581"/>
                </a:lnTo>
                <a:lnTo>
                  <a:pt x="685228" y="3327146"/>
                </a:lnTo>
                <a:lnTo>
                  <a:pt x="736434" y="3363645"/>
                </a:lnTo>
                <a:lnTo>
                  <a:pt x="787463" y="3409950"/>
                </a:lnTo>
                <a:lnTo>
                  <a:pt x="830135" y="3457156"/>
                </a:lnTo>
                <a:lnTo>
                  <a:pt x="866711" y="3507105"/>
                </a:lnTo>
                <a:lnTo>
                  <a:pt x="894969" y="3560381"/>
                </a:lnTo>
                <a:lnTo>
                  <a:pt x="911796" y="3612134"/>
                </a:lnTo>
                <a:lnTo>
                  <a:pt x="917917" y="3661206"/>
                </a:lnTo>
                <a:lnTo>
                  <a:pt x="918032" y="3665220"/>
                </a:lnTo>
                <a:lnTo>
                  <a:pt x="918032" y="3275952"/>
                </a:lnTo>
                <a:lnTo>
                  <a:pt x="859878" y="3219386"/>
                </a:lnTo>
                <a:lnTo>
                  <a:pt x="817841" y="3184334"/>
                </a:lnTo>
                <a:lnTo>
                  <a:pt x="775474" y="3153664"/>
                </a:lnTo>
                <a:lnTo>
                  <a:pt x="732726" y="3127375"/>
                </a:lnTo>
                <a:lnTo>
                  <a:pt x="690181" y="3105797"/>
                </a:lnTo>
                <a:lnTo>
                  <a:pt x="648195" y="3089300"/>
                </a:lnTo>
                <a:lnTo>
                  <a:pt x="606602" y="3077680"/>
                </a:lnTo>
                <a:lnTo>
                  <a:pt x="565213" y="3070733"/>
                </a:lnTo>
                <a:lnTo>
                  <a:pt x="523963" y="3068891"/>
                </a:lnTo>
                <a:lnTo>
                  <a:pt x="483120" y="3072498"/>
                </a:lnTo>
                <a:lnTo>
                  <a:pt x="442671" y="3081045"/>
                </a:lnTo>
                <a:lnTo>
                  <a:pt x="402653" y="3093974"/>
                </a:lnTo>
                <a:lnTo>
                  <a:pt x="362254" y="3112782"/>
                </a:lnTo>
                <a:lnTo>
                  <a:pt x="321081" y="3139033"/>
                </a:lnTo>
                <a:lnTo>
                  <a:pt x="279095" y="3172383"/>
                </a:lnTo>
                <a:lnTo>
                  <a:pt x="236283" y="3212465"/>
                </a:lnTo>
                <a:lnTo>
                  <a:pt x="138633" y="3310064"/>
                </a:lnTo>
                <a:lnTo>
                  <a:pt x="15925" y="3432810"/>
                </a:lnTo>
                <a:lnTo>
                  <a:pt x="0" y="3481324"/>
                </a:lnTo>
                <a:lnTo>
                  <a:pt x="3632" y="3498659"/>
                </a:lnTo>
                <a:lnTo>
                  <a:pt x="25514" y="3536404"/>
                </a:lnTo>
                <a:lnTo>
                  <a:pt x="1300035" y="4812919"/>
                </a:lnTo>
                <a:lnTo>
                  <a:pt x="1339926" y="4844834"/>
                </a:lnTo>
                <a:lnTo>
                  <a:pt x="1389913" y="4856264"/>
                </a:lnTo>
                <a:lnTo>
                  <a:pt x="1403311" y="4853686"/>
                </a:lnTo>
                <a:lnTo>
                  <a:pt x="1658823" y="4606417"/>
                </a:lnTo>
                <a:lnTo>
                  <a:pt x="1703476" y="4560278"/>
                </a:lnTo>
                <a:lnTo>
                  <a:pt x="1746148" y="4505604"/>
                </a:lnTo>
                <a:lnTo>
                  <a:pt x="1777288" y="4451401"/>
                </a:lnTo>
                <a:lnTo>
                  <a:pt x="1800517" y="4394822"/>
                </a:lnTo>
                <a:lnTo>
                  <a:pt x="1814537" y="4335107"/>
                </a:lnTo>
                <a:lnTo>
                  <a:pt x="1818322" y="4304690"/>
                </a:lnTo>
                <a:lnTo>
                  <a:pt x="1819808" y="4273715"/>
                </a:lnTo>
                <a:close/>
              </a:path>
              <a:path w="4862195" h="4856480">
                <a:moveTo>
                  <a:pt x="3251771" y="2996184"/>
                </a:moveTo>
                <a:lnTo>
                  <a:pt x="1942147" y="1676273"/>
                </a:lnTo>
                <a:lnTo>
                  <a:pt x="1909102" y="1648155"/>
                </a:lnTo>
                <a:lnTo>
                  <a:pt x="1869630" y="1630121"/>
                </a:lnTo>
                <a:lnTo>
                  <a:pt x="1843557" y="1626590"/>
                </a:lnTo>
                <a:lnTo>
                  <a:pt x="1835619" y="1627454"/>
                </a:lnTo>
                <a:lnTo>
                  <a:pt x="1801177" y="1647571"/>
                </a:lnTo>
                <a:lnTo>
                  <a:pt x="1718754" y="1729994"/>
                </a:lnTo>
                <a:lnTo>
                  <a:pt x="1690433" y="1769110"/>
                </a:lnTo>
                <a:lnTo>
                  <a:pt x="1683829" y="1814957"/>
                </a:lnTo>
                <a:lnTo>
                  <a:pt x="1685683" y="1828673"/>
                </a:lnTo>
                <a:lnTo>
                  <a:pt x="1699069" y="1873758"/>
                </a:lnTo>
                <a:lnTo>
                  <a:pt x="1714792" y="1908556"/>
                </a:lnTo>
                <a:lnTo>
                  <a:pt x="1736534" y="1947164"/>
                </a:lnTo>
                <a:lnTo>
                  <a:pt x="1862696" y="2171814"/>
                </a:lnTo>
                <a:lnTo>
                  <a:pt x="2263102" y="2892602"/>
                </a:lnTo>
                <a:lnTo>
                  <a:pt x="2464498" y="3252343"/>
                </a:lnTo>
                <a:lnTo>
                  <a:pt x="2460815" y="3256026"/>
                </a:lnTo>
                <a:lnTo>
                  <a:pt x="2237498" y="3127413"/>
                </a:lnTo>
                <a:lnTo>
                  <a:pt x="1565948" y="2744533"/>
                </a:lnTo>
                <a:lnTo>
                  <a:pt x="1145501" y="2503220"/>
                </a:lnTo>
                <a:lnTo>
                  <a:pt x="1111605" y="2485783"/>
                </a:lnTo>
                <a:lnTo>
                  <a:pt x="1066380" y="2469375"/>
                </a:lnTo>
                <a:lnTo>
                  <a:pt x="1037653" y="2465451"/>
                </a:lnTo>
                <a:lnTo>
                  <a:pt x="1023429" y="2466098"/>
                </a:lnTo>
                <a:lnTo>
                  <a:pt x="984694" y="2477008"/>
                </a:lnTo>
                <a:lnTo>
                  <a:pt x="947877" y="2501646"/>
                </a:lnTo>
                <a:lnTo>
                  <a:pt x="856805" y="2591943"/>
                </a:lnTo>
                <a:lnTo>
                  <a:pt x="838835" y="2631833"/>
                </a:lnTo>
                <a:lnTo>
                  <a:pt x="838898" y="2648966"/>
                </a:lnTo>
                <a:lnTo>
                  <a:pt x="852665" y="2687510"/>
                </a:lnTo>
                <a:lnTo>
                  <a:pt x="887793" y="2730627"/>
                </a:lnTo>
                <a:lnTo>
                  <a:pt x="2188400" y="4031234"/>
                </a:lnTo>
                <a:lnTo>
                  <a:pt x="2201100" y="4038092"/>
                </a:lnTo>
                <a:lnTo>
                  <a:pt x="2206942" y="4041013"/>
                </a:lnTo>
                <a:lnTo>
                  <a:pt x="2213165" y="4041140"/>
                </a:lnTo>
                <a:lnTo>
                  <a:pt x="2220658" y="4038092"/>
                </a:lnTo>
                <a:lnTo>
                  <a:pt x="2226678" y="4036669"/>
                </a:lnTo>
                <a:lnTo>
                  <a:pt x="2262911" y="4014139"/>
                </a:lnTo>
                <a:lnTo>
                  <a:pt x="2297785" y="3979265"/>
                </a:lnTo>
                <a:lnTo>
                  <a:pt x="2320747" y="3942600"/>
                </a:lnTo>
                <a:lnTo>
                  <a:pt x="2322512" y="3936238"/>
                </a:lnTo>
                <a:lnTo>
                  <a:pt x="2325560" y="3928745"/>
                </a:lnTo>
                <a:lnTo>
                  <a:pt x="2326195" y="3921760"/>
                </a:lnTo>
                <a:lnTo>
                  <a:pt x="2321877" y="3908552"/>
                </a:lnTo>
                <a:lnTo>
                  <a:pt x="2317305" y="3902329"/>
                </a:lnTo>
                <a:lnTo>
                  <a:pt x="1085278" y="2670302"/>
                </a:lnTo>
                <a:lnTo>
                  <a:pt x="1086040" y="2669667"/>
                </a:lnTo>
                <a:lnTo>
                  <a:pt x="1352804" y="2825559"/>
                </a:lnTo>
                <a:lnTo>
                  <a:pt x="2244331" y="3341382"/>
                </a:lnTo>
                <a:lnTo>
                  <a:pt x="2644711" y="3574923"/>
                </a:lnTo>
                <a:lnTo>
                  <a:pt x="2649791" y="3578479"/>
                </a:lnTo>
                <a:lnTo>
                  <a:pt x="2656522" y="3580511"/>
                </a:lnTo>
                <a:lnTo>
                  <a:pt x="2662745" y="3580892"/>
                </a:lnTo>
                <a:lnTo>
                  <a:pt x="2668206" y="3581908"/>
                </a:lnTo>
                <a:lnTo>
                  <a:pt x="2675191" y="3581273"/>
                </a:lnTo>
                <a:lnTo>
                  <a:pt x="2682684" y="3578352"/>
                </a:lnTo>
                <a:lnTo>
                  <a:pt x="2688996" y="3576548"/>
                </a:lnTo>
                <a:lnTo>
                  <a:pt x="2721800" y="3555238"/>
                </a:lnTo>
                <a:lnTo>
                  <a:pt x="2750909" y="3527196"/>
                </a:lnTo>
                <a:lnTo>
                  <a:pt x="2772499" y="3495129"/>
                </a:lnTo>
                <a:lnTo>
                  <a:pt x="2774505" y="3488690"/>
                </a:lnTo>
                <a:lnTo>
                  <a:pt x="2777426" y="3481324"/>
                </a:lnTo>
                <a:lnTo>
                  <a:pt x="2778061" y="3474212"/>
                </a:lnTo>
                <a:lnTo>
                  <a:pt x="2777680" y="3467989"/>
                </a:lnTo>
                <a:lnTo>
                  <a:pt x="2776664" y="3462528"/>
                </a:lnTo>
                <a:lnTo>
                  <a:pt x="2774632" y="3455924"/>
                </a:lnTo>
                <a:lnTo>
                  <a:pt x="2621559" y="3187103"/>
                </a:lnTo>
                <a:lnTo>
                  <a:pt x="2128443" y="2311946"/>
                </a:lnTo>
                <a:lnTo>
                  <a:pt x="1880425" y="1875155"/>
                </a:lnTo>
                <a:lnTo>
                  <a:pt x="1881949" y="1873758"/>
                </a:lnTo>
                <a:lnTo>
                  <a:pt x="3113849" y="3105785"/>
                </a:lnTo>
                <a:lnTo>
                  <a:pt x="3120072" y="3110357"/>
                </a:lnTo>
                <a:lnTo>
                  <a:pt x="3133280" y="3114675"/>
                </a:lnTo>
                <a:lnTo>
                  <a:pt x="3139503" y="3114802"/>
                </a:lnTo>
                <a:lnTo>
                  <a:pt x="3146996" y="3111754"/>
                </a:lnTo>
                <a:lnTo>
                  <a:pt x="3153029" y="3110331"/>
                </a:lnTo>
                <a:lnTo>
                  <a:pt x="3189554" y="3087471"/>
                </a:lnTo>
                <a:lnTo>
                  <a:pt x="3223742" y="3053308"/>
                </a:lnTo>
                <a:lnTo>
                  <a:pt x="3246348" y="3016999"/>
                </a:lnTo>
                <a:lnTo>
                  <a:pt x="3248088" y="3010662"/>
                </a:lnTo>
                <a:lnTo>
                  <a:pt x="3251136" y="3003169"/>
                </a:lnTo>
                <a:lnTo>
                  <a:pt x="3251771" y="2996184"/>
                </a:lnTo>
                <a:close/>
              </a:path>
              <a:path w="4862195" h="4856480">
                <a:moveTo>
                  <a:pt x="4044404" y="2028799"/>
                </a:moveTo>
                <a:lnTo>
                  <a:pt x="4038638" y="1986673"/>
                </a:lnTo>
                <a:lnTo>
                  <a:pt x="4022153" y="1951482"/>
                </a:lnTo>
                <a:lnTo>
                  <a:pt x="3995229" y="1919135"/>
                </a:lnTo>
                <a:lnTo>
                  <a:pt x="3959885" y="1883435"/>
                </a:lnTo>
                <a:lnTo>
                  <a:pt x="3929062" y="1855216"/>
                </a:lnTo>
                <a:lnTo>
                  <a:pt x="3892232" y="1828927"/>
                </a:lnTo>
                <a:lnTo>
                  <a:pt x="3885628" y="1826895"/>
                </a:lnTo>
                <a:lnTo>
                  <a:pt x="3876738" y="1826895"/>
                </a:lnTo>
                <a:lnTo>
                  <a:pt x="3858641" y="1865706"/>
                </a:lnTo>
                <a:lnTo>
                  <a:pt x="3858831" y="1884045"/>
                </a:lnTo>
                <a:lnTo>
                  <a:pt x="3859504" y="1905127"/>
                </a:lnTo>
                <a:lnTo>
                  <a:pt x="3858984" y="1927987"/>
                </a:lnTo>
                <a:lnTo>
                  <a:pt x="3855148" y="1979168"/>
                </a:lnTo>
                <a:lnTo>
                  <a:pt x="3846042" y="2037549"/>
                </a:lnTo>
                <a:lnTo>
                  <a:pt x="3827716" y="2100199"/>
                </a:lnTo>
                <a:lnTo>
                  <a:pt x="3796258" y="2163165"/>
                </a:lnTo>
                <a:lnTo>
                  <a:pt x="3747198" y="2222119"/>
                </a:lnTo>
                <a:lnTo>
                  <a:pt x="3711524" y="2253399"/>
                </a:lnTo>
                <a:lnTo>
                  <a:pt x="3673157" y="2278469"/>
                </a:lnTo>
                <a:lnTo>
                  <a:pt x="3632111" y="2297087"/>
                </a:lnTo>
                <a:lnTo>
                  <a:pt x="3588448" y="2308987"/>
                </a:lnTo>
                <a:lnTo>
                  <a:pt x="3542665" y="2315768"/>
                </a:lnTo>
                <a:lnTo>
                  <a:pt x="3494798" y="2315997"/>
                </a:lnTo>
                <a:lnTo>
                  <a:pt x="3444760" y="2309469"/>
                </a:lnTo>
                <a:lnTo>
                  <a:pt x="3392487" y="2296033"/>
                </a:lnTo>
                <a:lnTo>
                  <a:pt x="3349434" y="2281174"/>
                </a:lnTo>
                <a:lnTo>
                  <a:pt x="3304857" y="2262390"/>
                </a:lnTo>
                <a:lnTo>
                  <a:pt x="3258896" y="2239543"/>
                </a:lnTo>
                <a:lnTo>
                  <a:pt x="3211728" y="2212492"/>
                </a:lnTo>
                <a:lnTo>
                  <a:pt x="3163506" y="2181098"/>
                </a:lnTo>
                <a:lnTo>
                  <a:pt x="3128226" y="2156345"/>
                </a:lnTo>
                <a:lnTo>
                  <a:pt x="3092513" y="2129625"/>
                </a:lnTo>
                <a:lnTo>
                  <a:pt x="3056369" y="2100884"/>
                </a:lnTo>
                <a:lnTo>
                  <a:pt x="3019755" y="2070112"/>
                </a:lnTo>
                <a:lnTo>
                  <a:pt x="2982709" y="2037245"/>
                </a:lnTo>
                <a:lnTo>
                  <a:pt x="2945193" y="2002243"/>
                </a:lnTo>
                <a:lnTo>
                  <a:pt x="2907220" y="1965071"/>
                </a:lnTo>
                <a:lnTo>
                  <a:pt x="2869552" y="1926615"/>
                </a:lnTo>
                <a:lnTo>
                  <a:pt x="2834068" y="1888591"/>
                </a:lnTo>
                <a:lnTo>
                  <a:pt x="2800705" y="1850961"/>
                </a:lnTo>
                <a:lnTo>
                  <a:pt x="2769412" y="1813687"/>
                </a:lnTo>
                <a:lnTo>
                  <a:pt x="2740177" y="1776730"/>
                </a:lnTo>
                <a:lnTo>
                  <a:pt x="2712923" y="1740039"/>
                </a:lnTo>
                <a:lnTo>
                  <a:pt x="2687637" y="1703578"/>
                </a:lnTo>
                <a:lnTo>
                  <a:pt x="2655862" y="1654352"/>
                </a:lnTo>
                <a:lnTo>
                  <a:pt x="2628227" y="1606194"/>
                </a:lnTo>
                <a:lnTo>
                  <a:pt x="2604503" y="1559140"/>
                </a:lnTo>
                <a:lnTo>
                  <a:pt x="2584462" y="1513230"/>
                </a:lnTo>
                <a:lnTo>
                  <a:pt x="2567876" y="1468501"/>
                </a:lnTo>
                <a:lnTo>
                  <a:pt x="2552852" y="1414449"/>
                </a:lnTo>
                <a:lnTo>
                  <a:pt x="2544800" y="1362697"/>
                </a:lnTo>
                <a:lnTo>
                  <a:pt x="2543200" y="1313395"/>
                </a:lnTo>
                <a:lnTo>
                  <a:pt x="2547556" y="1266698"/>
                </a:lnTo>
                <a:lnTo>
                  <a:pt x="2558237" y="1223149"/>
                </a:lnTo>
                <a:lnTo>
                  <a:pt x="2575598" y="1182751"/>
                </a:lnTo>
                <a:lnTo>
                  <a:pt x="2599321" y="1145514"/>
                </a:lnTo>
                <a:lnTo>
                  <a:pt x="2629090" y="1111377"/>
                </a:lnTo>
                <a:lnTo>
                  <a:pt x="2658999" y="1083881"/>
                </a:lnTo>
                <a:lnTo>
                  <a:pt x="2720073" y="1043101"/>
                </a:lnTo>
                <a:lnTo>
                  <a:pt x="2783154" y="1020660"/>
                </a:lnTo>
                <a:lnTo>
                  <a:pt x="2842984" y="1007783"/>
                </a:lnTo>
                <a:lnTo>
                  <a:pt x="2897695" y="1003084"/>
                </a:lnTo>
                <a:lnTo>
                  <a:pt x="2944850" y="1002296"/>
                </a:lnTo>
                <a:lnTo>
                  <a:pt x="2984208" y="1003528"/>
                </a:lnTo>
                <a:lnTo>
                  <a:pt x="2998914" y="1002449"/>
                </a:lnTo>
                <a:lnTo>
                  <a:pt x="3018853" y="967498"/>
                </a:lnTo>
                <a:lnTo>
                  <a:pt x="2993707" y="927354"/>
                </a:lnTo>
                <a:lnTo>
                  <a:pt x="2948711" y="879487"/>
                </a:lnTo>
                <a:lnTo>
                  <a:pt x="2915945" y="849591"/>
                </a:lnTo>
                <a:lnTo>
                  <a:pt x="2884144" y="827125"/>
                </a:lnTo>
                <a:lnTo>
                  <a:pt x="2837370" y="811530"/>
                </a:lnTo>
                <a:lnTo>
                  <a:pt x="2806471" y="809599"/>
                </a:lnTo>
                <a:lnTo>
                  <a:pt x="2786507" y="810183"/>
                </a:lnTo>
                <a:lnTo>
                  <a:pt x="2739110" y="813625"/>
                </a:lnTo>
                <a:lnTo>
                  <a:pt x="2689047" y="823836"/>
                </a:lnTo>
                <a:lnTo>
                  <a:pt x="2637510" y="839609"/>
                </a:lnTo>
                <a:lnTo>
                  <a:pt x="2586126" y="861822"/>
                </a:lnTo>
                <a:lnTo>
                  <a:pt x="2535694" y="889965"/>
                </a:lnTo>
                <a:lnTo>
                  <a:pt x="2489352" y="925690"/>
                </a:lnTo>
                <a:lnTo>
                  <a:pt x="2432342" y="985329"/>
                </a:lnTo>
                <a:lnTo>
                  <a:pt x="2402090" y="1027277"/>
                </a:lnTo>
                <a:lnTo>
                  <a:pt x="2377313" y="1071841"/>
                </a:lnTo>
                <a:lnTo>
                  <a:pt x="2358186" y="1119073"/>
                </a:lnTo>
                <a:lnTo>
                  <a:pt x="2344864" y="1169035"/>
                </a:lnTo>
                <a:lnTo>
                  <a:pt x="2337574" y="1212773"/>
                </a:lnTo>
                <a:lnTo>
                  <a:pt x="2333625" y="1257630"/>
                </a:lnTo>
                <a:lnTo>
                  <a:pt x="2333193" y="1303629"/>
                </a:lnTo>
                <a:lnTo>
                  <a:pt x="2336444" y="1350797"/>
                </a:lnTo>
                <a:lnTo>
                  <a:pt x="2343581" y="1399146"/>
                </a:lnTo>
                <a:lnTo>
                  <a:pt x="2354770" y="1448689"/>
                </a:lnTo>
                <a:lnTo>
                  <a:pt x="2367800" y="1492516"/>
                </a:lnTo>
                <a:lnTo>
                  <a:pt x="2383269" y="1537004"/>
                </a:lnTo>
                <a:lnTo>
                  <a:pt x="2401278" y="1582140"/>
                </a:lnTo>
                <a:lnTo>
                  <a:pt x="2421928" y="1627886"/>
                </a:lnTo>
                <a:lnTo>
                  <a:pt x="2445321" y="1674228"/>
                </a:lnTo>
                <a:lnTo>
                  <a:pt x="2471585" y="1721142"/>
                </a:lnTo>
                <a:lnTo>
                  <a:pt x="2500820" y="1768602"/>
                </a:lnTo>
                <a:lnTo>
                  <a:pt x="2525268" y="1806067"/>
                </a:lnTo>
                <a:lnTo>
                  <a:pt x="2551417" y="1843747"/>
                </a:lnTo>
                <a:lnTo>
                  <a:pt x="2579230" y="1881644"/>
                </a:lnTo>
                <a:lnTo>
                  <a:pt x="2608732" y="1919732"/>
                </a:lnTo>
                <a:lnTo>
                  <a:pt x="2639923" y="1957984"/>
                </a:lnTo>
                <a:lnTo>
                  <a:pt x="2672804" y="1996401"/>
                </a:lnTo>
                <a:lnTo>
                  <a:pt x="2707373" y="2034946"/>
                </a:lnTo>
                <a:lnTo>
                  <a:pt x="2743644" y="2073617"/>
                </a:lnTo>
                <a:lnTo>
                  <a:pt x="2781617" y="2112391"/>
                </a:lnTo>
                <a:lnTo>
                  <a:pt x="2824276" y="2154123"/>
                </a:lnTo>
                <a:lnTo>
                  <a:pt x="2866555" y="2193594"/>
                </a:lnTo>
                <a:lnTo>
                  <a:pt x="2908452" y="2230831"/>
                </a:lnTo>
                <a:lnTo>
                  <a:pt x="2949968" y="2265870"/>
                </a:lnTo>
                <a:lnTo>
                  <a:pt x="2991104" y="2298750"/>
                </a:lnTo>
                <a:lnTo>
                  <a:pt x="3031871" y="2329497"/>
                </a:lnTo>
                <a:lnTo>
                  <a:pt x="3072282" y="2358123"/>
                </a:lnTo>
                <a:lnTo>
                  <a:pt x="3112325" y="2384679"/>
                </a:lnTo>
                <a:lnTo>
                  <a:pt x="3157702" y="2413012"/>
                </a:lnTo>
                <a:lnTo>
                  <a:pt x="3202394" y="2438285"/>
                </a:lnTo>
                <a:lnTo>
                  <a:pt x="3246412" y="2460637"/>
                </a:lnTo>
                <a:lnTo>
                  <a:pt x="3289744" y="2480183"/>
                </a:lnTo>
                <a:lnTo>
                  <a:pt x="3332416" y="2497036"/>
                </a:lnTo>
                <a:lnTo>
                  <a:pt x="3374402" y="2511310"/>
                </a:lnTo>
                <a:lnTo>
                  <a:pt x="3415728" y="2523109"/>
                </a:lnTo>
                <a:lnTo>
                  <a:pt x="3471837" y="2535313"/>
                </a:lnTo>
                <a:lnTo>
                  <a:pt x="3526345" y="2541638"/>
                </a:lnTo>
                <a:lnTo>
                  <a:pt x="3579266" y="2542387"/>
                </a:lnTo>
                <a:lnTo>
                  <a:pt x="3630612" y="2537891"/>
                </a:lnTo>
                <a:lnTo>
                  <a:pt x="3680396" y="2528443"/>
                </a:lnTo>
                <a:lnTo>
                  <a:pt x="3727805" y="2514231"/>
                </a:lnTo>
                <a:lnTo>
                  <a:pt x="3773093" y="2494546"/>
                </a:lnTo>
                <a:lnTo>
                  <a:pt x="3816261" y="2469527"/>
                </a:lnTo>
                <a:lnTo>
                  <a:pt x="3857282" y="2439289"/>
                </a:lnTo>
                <a:lnTo>
                  <a:pt x="3896169" y="2403983"/>
                </a:lnTo>
                <a:lnTo>
                  <a:pt x="3922331" y="2376208"/>
                </a:lnTo>
                <a:lnTo>
                  <a:pt x="3965994" y="2318677"/>
                </a:lnTo>
                <a:lnTo>
                  <a:pt x="3997109" y="2257869"/>
                </a:lnTo>
                <a:lnTo>
                  <a:pt x="4019626" y="2198789"/>
                </a:lnTo>
                <a:lnTo>
                  <a:pt x="4033977" y="2142477"/>
                </a:lnTo>
                <a:lnTo>
                  <a:pt x="4042219" y="2091093"/>
                </a:lnTo>
                <a:lnTo>
                  <a:pt x="4044251" y="2046452"/>
                </a:lnTo>
                <a:lnTo>
                  <a:pt x="4044404" y="2028799"/>
                </a:lnTo>
                <a:close/>
              </a:path>
              <a:path w="4862195" h="4856480">
                <a:moveTo>
                  <a:pt x="4862131" y="1394460"/>
                </a:moveTo>
                <a:lnTo>
                  <a:pt x="4848187" y="1357541"/>
                </a:lnTo>
                <a:lnTo>
                  <a:pt x="4813554" y="1316012"/>
                </a:lnTo>
                <a:lnTo>
                  <a:pt x="4783658" y="1286827"/>
                </a:lnTo>
                <a:lnTo>
                  <a:pt x="4750473" y="1259928"/>
                </a:lnTo>
                <a:lnTo>
                  <a:pt x="4715192" y="1247521"/>
                </a:lnTo>
                <a:lnTo>
                  <a:pt x="4708334" y="1247902"/>
                </a:lnTo>
                <a:lnTo>
                  <a:pt x="4703381" y="1250569"/>
                </a:lnTo>
                <a:lnTo>
                  <a:pt x="4315142" y="1638808"/>
                </a:lnTo>
                <a:lnTo>
                  <a:pt x="3811333" y="1134999"/>
                </a:lnTo>
                <a:lnTo>
                  <a:pt x="4140390" y="805942"/>
                </a:lnTo>
                <a:lnTo>
                  <a:pt x="4143057" y="801116"/>
                </a:lnTo>
                <a:lnTo>
                  <a:pt x="4143438" y="794131"/>
                </a:lnTo>
                <a:lnTo>
                  <a:pt x="4144200" y="788924"/>
                </a:lnTo>
                <a:lnTo>
                  <a:pt x="4127601" y="754151"/>
                </a:lnTo>
                <a:lnTo>
                  <a:pt x="4098366" y="720890"/>
                </a:lnTo>
                <a:lnTo>
                  <a:pt x="4069029" y="692175"/>
                </a:lnTo>
                <a:lnTo>
                  <a:pt x="4036415" y="664959"/>
                </a:lnTo>
                <a:lnTo>
                  <a:pt x="4000944" y="651510"/>
                </a:lnTo>
                <a:lnTo>
                  <a:pt x="3993832" y="651891"/>
                </a:lnTo>
                <a:lnTo>
                  <a:pt x="3989006" y="654685"/>
                </a:lnTo>
                <a:lnTo>
                  <a:pt x="3660076" y="983615"/>
                </a:lnTo>
                <a:lnTo>
                  <a:pt x="3218116" y="541782"/>
                </a:lnTo>
                <a:lnTo>
                  <a:pt x="3601021" y="158877"/>
                </a:lnTo>
                <a:lnTo>
                  <a:pt x="3594506" y="119151"/>
                </a:lnTo>
                <a:lnTo>
                  <a:pt x="3571913" y="88023"/>
                </a:lnTo>
                <a:lnTo>
                  <a:pt x="3536188" y="50647"/>
                </a:lnTo>
                <a:lnTo>
                  <a:pt x="3500082" y="19558"/>
                </a:lnTo>
                <a:lnTo>
                  <a:pt x="3463607" y="381"/>
                </a:lnTo>
                <a:lnTo>
                  <a:pt x="3457384" y="0"/>
                </a:lnTo>
                <a:lnTo>
                  <a:pt x="3450399" y="508"/>
                </a:lnTo>
                <a:lnTo>
                  <a:pt x="2981642" y="467106"/>
                </a:lnTo>
                <a:lnTo>
                  <a:pt x="2965640" y="515747"/>
                </a:lnTo>
                <a:lnTo>
                  <a:pt x="2969310" y="533006"/>
                </a:lnTo>
                <a:lnTo>
                  <a:pt x="2991231" y="570712"/>
                </a:lnTo>
                <a:lnTo>
                  <a:pt x="4265739" y="1847215"/>
                </a:lnTo>
                <a:lnTo>
                  <a:pt x="4305579" y="1879130"/>
                </a:lnTo>
                <a:lnTo>
                  <a:pt x="4355554" y="1890560"/>
                </a:lnTo>
                <a:lnTo>
                  <a:pt x="4368965" y="1887982"/>
                </a:lnTo>
                <a:lnTo>
                  <a:pt x="4380446" y="1882838"/>
                </a:lnTo>
                <a:lnTo>
                  <a:pt x="4389945" y="1875409"/>
                </a:lnTo>
                <a:lnTo>
                  <a:pt x="4859083" y="1406271"/>
                </a:lnTo>
                <a:lnTo>
                  <a:pt x="4861750" y="1401445"/>
                </a:lnTo>
                <a:lnTo>
                  <a:pt x="4862131" y="1394460"/>
                </a:lnTo>
                <a:close/>
              </a:path>
            </a:pathLst>
          </a:custGeom>
          <a:solidFill>
            <a:srgbClr val="C0C0C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8460" y="427990"/>
            <a:ext cx="6812280" cy="1711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460" y="2460942"/>
            <a:ext cx="6812280" cy="706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35901" y="10367264"/>
            <a:ext cx="1262379" cy="1657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741983" y="10367264"/>
            <a:ext cx="743585" cy="1657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07073" y="10367264"/>
            <a:ext cx="497840" cy="1657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‹#›</a:t>
            </a:fld>
            <a:endParaRPr spc="-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704" y="281431"/>
            <a:ext cx="5972175" cy="7060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31800" algn="ctr">
              <a:lnSpc>
                <a:spcPct val="100000"/>
              </a:lnSpc>
            </a:pPr>
            <a:r>
              <a:rPr lang="en-US" sz="1400" b="1" u="heavy" spc="-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Unit 2 and 3 notes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200" b="1" spc="-5" dirty="0">
                <a:latin typeface="Times New Roman"/>
                <a:cs typeface="Times New Roman"/>
              </a:rPr>
              <a:t>Requirement Analysis and Design </a:t>
            </a:r>
            <a:r>
              <a:rPr sz="1200" b="1" dirty="0">
                <a:latin typeface="Times New Roman"/>
                <a:cs typeface="Times New Roman"/>
              </a:rPr>
              <a:t>(8</a:t>
            </a:r>
            <a:r>
              <a:rPr sz="1200" b="1" spc="2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hours)</a:t>
            </a:r>
            <a:endParaRPr sz="1200" dirty="0">
              <a:latin typeface="Times New Roman"/>
              <a:cs typeface="Times New Roman"/>
            </a:endParaRPr>
          </a:p>
          <a:p>
            <a:pPr marL="12700" marR="162560" indent="38100" algn="just">
              <a:lnSpc>
                <a:spcPct val="103299"/>
              </a:lnSpc>
              <a:spcBef>
                <a:spcPts val="815"/>
              </a:spcBef>
            </a:pPr>
            <a:r>
              <a:rPr sz="1200" b="1" spc="-5" dirty="0">
                <a:latin typeface="Times New Roman"/>
                <a:cs typeface="Times New Roman"/>
              </a:rPr>
              <a:t>Functional and non-functional requirements, Requirements engineering processes,  Requirements elicitation, Requirements </a:t>
            </a:r>
            <a:r>
              <a:rPr sz="1200" b="1" dirty="0">
                <a:latin typeface="Times New Roman"/>
                <a:cs typeface="Times New Roman"/>
              </a:rPr>
              <a:t>validation, </a:t>
            </a:r>
            <a:r>
              <a:rPr sz="1200" b="1" spc="-5" dirty="0">
                <a:latin typeface="Times New Roman"/>
                <a:cs typeface="Times New Roman"/>
              </a:rPr>
              <a:t>Requirements </a:t>
            </a:r>
            <a:r>
              <a:rPr sz="1200" b="1" dirty="0">
                <a:latin typeface="Times New Roman"/>
                <a:cs typeface="Times New Roman"/>
              </a:rPr>
              <a:t>change, </a:t>
            </a:r>
            <a:r>
              <a:rPr sz="1200" b="1" spc="10" dirty="0">
                <a:latin typeface="Times New Roman"/>
                <a:cs typeface="Times New Roman"/>
              </a:rPr>
              <a:t>Traceability  </a:t>
            </a:r>
            <a:r>
              <a:rPr sz="1200" b="1" spc="5" dirty="0">
                <a:latin typeface="Times New Roman"/>
                <a:cs typeface="Times New Roman"/>
              </a:rPr>
              <a:t>matrix,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spc="10" dirty="0">
                <a:latin typeface="Times New Roman"/>
                <a:cs typeface="Times New Roman"/>
              </a:rPr>
              <a:t>Developing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spc="10" dirty="0">
                <a:latin typeface="Times New Roman"/>
                <a:cs typeface="Times New Roman"/>
              </a:rPr>
              <a:t>use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Times New Roman"/>
                <a:cs typeface="Times New Roman"/>
              </a:rPr>
              <a:t>cases,</a:t>
            </a:r>
            <a:r>
              <a:rPr sz="1200" b="1" spc="-50" dirty="0">
                <a:latin typeface="Times New Roman"/>
                <a:cs typeface="Times New Roman"/>
              </a:rPr>
              <a:t> </a:t>
            </a:r>
            <a:r>
              <a:rPr sz="1200" b="1" spc="15" dirty="0">
                <a:latin typeface="Times New Roman"/>
                <a:cs typeface="Times New Roman"/>
              </a:rPr>
              <a:t>Software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spc="10" dirty="0">
                <a:latin typeface="Times New Roman"/>
                <a:cs typeface="Times New Roman"/>
              </a:rPr>
              <a:t>Requirements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spc="10" dirty="0">
                <a:latin typeface="Times New Roman"/>
                <a:cs typeface="Times New Roman"/>
              </a:rPr>
              <a:t>Specification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spc="10" dirty="0">
                <a:latin typeface="Times New Roman"/>
                <a:cs typeface="Times New Roman"/>
              </a:rPr>
              <a:t>Template,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Times New Roman"/>
                <a:cs typeface="Times New Roman"/>
              </a:rPr>
              <a:t>Personas,  </a:t>
            </a:r>
            <a:r>
              <a:rPr sz="1200" b="1" spc="10" dirty="0">
                <a:latin typeface="Times New Roman"/>
                <a:cs typeface="Times New Roman"/>
              </a:rPr>
              <a:t>Scenarios, User stories, </a:t>
            </a:r>
            <a:r>
              <a:rPr sz="1200" b="1" spc="5" dirty="0">
                <a:latin typeface="Times New Roman"/>
                <a:cs typeface="Times New Roman"/>
              </a:rPr>
              <a:t>Feature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b="1" spc="10" dirty="0">
                <a:latin typeface="Times New Roman"/>
                <a:cs typeface="Times New Roman"/>
              </a:rPr>
              <a:t>identification.</a:t>
            </a:r>
            <a:endParaRPr sz="1200" dirty="0">
              <a:latin typeface="Times New Roman"/>
              <a:cs typeface="Times New Roman"/>
            </a:endParaRPr>
          </a:p>
          <a:p>
            <a:pPr marL="12700" marR="165100" algn="just">
              <a:lnSpc>
                <a:spcPts val="1380"/>
              </a:lnSpc>
              <a:spcBef>
                <a:spcPts val="935"/>
              </a:spcBef>
            </a:pPr>
            <a:r>
              <a:rPr sz="1200" b="1" spc="-5" dirty="0">
                <a:latin typeface="Times New Roman"/>
                <a:cs typeface="Times New Roman"/>
              </a:rPr>
              <a:t>Design concepts </a:t>
            </a:r>
            <a:r>
              <a:rPr sz="1200" b="1" dirty="0">
                <a:latin typeface="Times New Roman"/>
                <a:cs typeface="Times New Roman"/>
              </a:rPr>
              <a:t>- </a:t>
            </a:r>
            <a:r>
              <a:rPr sz="1200" b="1" spc="-5" dirty="0">
                <a:latin typeface="Times New Roman"/>
                <a:cs typeface="Times New Roman"/>
              </a:rPr>
              <a:t>Design within the context </a:t>
            </a:r>
            <a:r>
              <a:rPr sz="1200" b="1" dirty="0">
                <a:latin typeface="Times New Roman"/>
                <a:cs typeface="Times New Roman"/>
              </a:rPr>
              <a:t>of </a:t>
            </a:r>
            <a:r>
              <a:rPr sz="1200" b="1" spc="-5" dirty="0">
                <a:latin typeface="Times New Roman"/>
                <a:cs typeface="Times New Roman"/>
              </a:rPr>
              <a:t>software engineering, Design Process,  Design concepts, Design</a:t>
            </a:r>
            <a:r>
              <a:rPr sz="1200" b="1" spc="2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Model.</a:t>
            </a:r>
            <a:endParaRPr sz="1200" dirty="0">
              <a:latin typeface="Times New Roman"/>
              <a:cs typeface="Times New Roman"/>
            </a:endParaRPr>
          </a:p>
          <a:p>
            <a:pPr marL="12700" marR="163195" algn="just">
              <a:lnSpc>
                <a:spcPts val="1380"/>
              </a:lnSpc>
              <a:spcBef>
                <a:spcPts val="805"/>
              </a:spcBef>
            </a:pPr>
            <a:r>
              <a:rPr sz="1200" b="1" spc="-5" dirty="0">
                <a:latin typeface="Times New Roman"/>
                <a:cs typeface="Times New Roman"/>
              </a:rPr>
              <a:t>Architectural Design </a:t>
            </a:r>
            <a:r>
              <a:rPr sz="1200" b="1" dirty="0">
                <a:latin typeface="Times New Roman"/>
                <a:cs typeface="Times New Roman"/>
              </a:rPr>
              <a:t>- </a:t>
            </a:r>
            <a:r>
              <a:rPr sz="1200" b="1" spc="-5" dirty="0">
                <a:latin typeface="Times New Roman"/>
                <a:cs typeface="Times New Roman"/>
              </a:rPr>
              <a:t>Software Architecture, Architectural Styles, Architectural  considerations, Architectural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Design.</a:t>
            </a:r>
            <a:endParaRPr sz="1200" dirty="0">
              <a:latin typeface="Times New Roman"/>
              <a:cs typeface="Times New Roman"/>
            </a:endParaRPr>
          </a:p>
          <a:p>
            <a:pPr marL="12700" marR="160655" indent="38100" algn="just">
              <a:lnSpc>
                <a:spcPts val="1380"/>
              </a:lnSpc>
              <a:spcBef>
                <a:spcPts val="805"/>
              </a:spcBef>
            </a:pPr>
            <a:r>
              <a:rPr sz="1200" b="1" spc="-5" dirty="0">
                <a:latin typeface="Times New Roman"/>
                <a:cs typeface="Times New Roman"/>
              </a:rPr>
              <a:t>Component level design </a:t>
            </a:r>
            <a:r>
              <a:rPr sz="1200" b="1" dirty="0">
                <a:latin typeface="Times New Roman"/>
                <a:cs typeface="Times New Roman"/>
              </a:rPr>
              <a:t>- What </a:t>
            </a:r>
            <a:r>
              <a:rPr sz="1200" b="1" spc="-5" dirty="0">
                <a:latin typeface="Times New Roman"/>
                <a:cs typeface="Times New Roman"/>
              </a:rPr>
              <a:t>is </a:t>
            </a:r>
            <a:r>
              <a:rPr sz="1200" b="1" dirty="0">
                <a:latin typeface="Times New Roman"/>
                <a:cs typeface="Times New Roman"/>
              </a:rPr>
              <a:t>a </a:t>
            </a:r>
            <a:r>
              <a:rPr sz="1200" b="1" spc="-5" dirty="0">
                <a:latin typeface="Times New Roman"/>
                <a:cs typeface="Times New Roman"/>
              </a:rPr>
              <a:t>component?, Designing Class-Based Components,  Conducting Component level </a:t>
            </a:r>
            <a:r>
              <a:rPr sz="1200" b="1" dirty="0">
                <a:latin typeface="Times New Roman"/>
                <a:cs typeface="Times New Roman"/>
              </a:rPr>
              <a:t>design, </a:t>
            </a:r>
            <a:r>
              <a:rPr sz="1200" b="1" spc="-5" dirty="0">
                <a:latin typeface="Times New Roman"/>
                <a:cs typeface="Times New Roman"/>
              </a:rPr>
              <a:t>Component level design </a:t>
            </a:r>
            <a:r>
              <a:rPr sz="1200" b="1" dirty="0">
                <a:latin typeface="Times New Roman"/>
                <a:cs typeface="Times New Roman"/>
              </a:rPr>
              <a:t>for</a:t>
            </a:r>
            <a:r>
              <a:rPr sz="1200" b="1" spc="4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web-apps.</a:t>
            </a:r>
            <a:endParaRPr sz="1200" dirty="0">
              <a:latin typeface="Times New Roman"/>
              <a:cs typeface="Times New Roman"/>
            </a:endParaRPr>
          </a:p>
          <a:p>
            <a:pPr marL="12700" marR="158750" algn="just">
              <a:lnSpc>
                <a:spcPct val="102099"/>
              </a:lnSpc>
              <a:spcBef>
                <a:spcPts val="680"/>
              </a:spcBef>
            </a:pPr>
            <a:r>
              <a:rPr sz="1200" b="1" spc="-5" dirty="0">
                <a:latin typeface="Times New Roman"/>
                <a:cs typeface="Times New Roman"/>
              </a:rPr>
              <a:t>Template </a:t>
            </a:r>
            <a:r>
              <a:rPr sz="1200" b="1" dirty="0">
                <a:latin typeface="Times New Roman"/>
                <a:cs typeface="Times New Roman"/>
              </a:rPr>
              <a:t>of a </a:t>
            </a:r>
            <a:r>
              <a:rPr sz="1200" b="1" spc="-5" dirty="0">
                <a:latin typeface="Times New Roman"/>
                <a:cs typeface="Times New Roman"/>
              </a:rPr>
              <a:t>Design </a:t>
            </a:r>
            <a:r>
              <a:rPr sz="1200" b="1" spc="-10" dirty="0">
                <a:latin typeface="Times New Roman"/>
                <a:cs typeface="Times New Roman"/>
              </a:rPr>
              <a:t>Document </a:t>
            </a:r>
            <a:r>
              <a:rPr sz="1200" b="1" dirty="0">
                <a:latin typeface="Times New Roman"/>
                <a:cs typeface="Times New Roman"/>
              </a:rPr>
              <a:t>as </a:t>
            </a:r>
            <a:r>
              <a:rPr sz="1200" b="1" spc="-5" dirty="0">
                <a:latin typeface="Times New Roman"/>
                <a:cs typeface="Times New Roman"/>
              </a:rPr>
              <a:t>per </a:t>
            </a:r>
            <a:r>
              <a:rPr sz="1200" b="1" dirty="0">
                <a:latin typeface="Times New Roman"/>
                <a:cs typeface="Times New Roman"/>
              </a:rPr>
              <a:t>“IEEE Std 1016-2009 </a:t>
            </a:r>
            <a:r>
              <a:rPr sz="1200" b="1" spc="-5" dirty="0">
                <a:latin typeface="Times New Roman"/>
                <a:cs typeface="Times New Roman"/>
              </a:rPr>
              <a:t>IEEE Standard </a:t>
            </a:r>
            <a:r>
              <a:rPr sz="1200" b="1" dirty="0">
                <a:latin typeface="Times New Roman"/>
                <a:cs typeface="Times New Roman"/>
              </a:rPr>
              <a:t>for  </a:t>
            </a:r>
            <a:r>
              <a:rPr sz="1200" b="1" spc="-5" dirty="0">
                <a:latin typeface="Times New Roman"/>
                <a:cs typeface="Times New Roman"/>
              </a:rPr>
              <a:t>Information Technology Systems Design Software Design Descriptions”.  Case </a:t>
            </a:r>
            <a:r>
              <a:rPr sz="1200" b="1" dirty="0">
                <a:latin typeface="Times New Roman"/>
                <a:cs typeface="Times New Roman"/>
              </a:rPr>
              <a:t>study: </a:t>
            </a:r>
            <a:r>
              <a:rPr sz="1200" b="1" spc="-5" dirty="0">
                <a:latin typeface="Times New Roman"/>
                <a:cs typeface="Times New Roman"/>
              </a:rPr>
              <a:t>The Arianne </a:t>
            </a:r>
            <a:r>
              <a:rPr sz="1200" b="1" dirty="0">
                <a:latin typeface="Times New Roman"/>
                <a:cs typeface="Times New Roman"/>
              </a:rPr>
              <a:t>5 </a:t>
            </a:r>
            <a:r>
              <a:rPr sz="1200" b="1" spc="-5" dirty="0">
                <a:latin typeface="Times New Roman"/>
                <a:cs typeface="Times New Roman"/>
              </a:rPr>
              <a:t>launcher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failure</a:t>
            </a:r>
            <a:r>
              <a:rPr sz="1200" dirty="0">
                <a:latin typeface="Times New Roman"/>
                <a:cs typeface="Times New Roman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Requirements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Engineering</a:t>
            </a:r>
            <a:endParaRPr sz="1200" dirty="0">
              <a:latin typeface="Times New Roman"/>
              <a:cs typeface="Times New Roman"/>
            </a:endParaRPr>
          </a:p>
          <a:p>
            <a:pPr marL="12700" marR="161925" algn="just">
              <a:lnSpc>
                <a:spcPct val="103200"/>
              </a:lnSpc>
              <a:spcBef>
                <a:spcPts val="795"/>
              </a:spcBef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process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establishing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services </a:t>
            </a:r>
            <a:r>
              <a:rPr sz="1200" dirty="0">
                <a:latin typeface="Times New Roman"/>
                <a:cs typeface="Times New Roman"/>
              </a:rPr>
              <a:t>that the </a:t>
            </a:r>
            <a:r>
              <a:rPr sz="1200" spc="-5" dirty="0">
                <a:latin typeface="Times New Roman"/>
                <a:cs typeface="Times New Roman"/>
              </a:rPr>
              <a:t>customer </a:t>
            </a:r>
            <a:r>
              <a:rPr sz="1200" dirty="0">
                <a:latin typeface="Times New Roman"/>
                <a:cs typeface="Times New Roman"/>
              </a:rPr>
              <a:t>requires </a:t>
            </a:r>
            <a:r>
              <a:rPr sz="1200" spc="-5" dirty="0">
                <a:latin typeface="Times New Roman"/>
                <a:cs typeface="Times New Roman"/>
              </a:rPr>
              <a:t>from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system and </a:t>
            </a:r>
            <a:r>
              <a:rPr sz="1200" dirty="0">
                <a:latin typeface="Times New Roman"/>
                <a:cs typeface="Times New Roman"/>
              </a:rPr>
              <a:t>the  </a:t>
            </a:r>
            <a:r>
              <a:rPr sz="1200" spc="-5" dirty="0">
                <a:latin typeface="Times New Roman"/>
                <a:cs typeface="Times New Roman"/>
              </a:rPr>
              <a:t>constraints under </a:t>
            </a:r>
            <a:r>
              <a:rPr sz="1200" dirty="0">
                <a:latin typeface="Times New Roman"/>
                <a:cs typeface="Times New Roman"/>
              </a:rPr>
              <a:t>which it </a:t>
            </a:r>
            <a:r>
              <a:rPr sz="1200" spc="-5" dirty="0">
                <a:latin typeface="Times New Roman"/>
                <a:cs typeface="Times New Roman"/>
              </a:rPr>
              <a:t>operates and is </a:t>
            </a:r>
            <a:r>
              <a:rPr sz="1200" dirty="0">
                <a:latin typeface="Times New Roman"/>
                <a:cs typeface="Times New Roman"/>
              </a:rPr>
              <a:t>developed. The </a:t>
            </a:r>
            <a:r>
              <a:rPr sz="1200" spc="-5" dirty="0">
                <a:latin typeface="Times New Roman"/>
                <a:cs typeface="Times New Roman"/>
              </a:rPr>
              <a:t>requirements themselves </a:t>
            </a:r>
            <a:r>
              <a:rPr sz="1200" dirty="0">
                <a:latin typeface="Times New Roman"/>
                <a:cs typeface="Times New Roman"/>
              </a:rPr>
              <a:t>are the  </a:t>
            </a:r>
            <a:r>
              <a:rPr sz="1200" spc="-5" dirty="0">
                <a:latin typeface="Times New Roman"/>
                <a:cs typeface="Times New Roman"/>
              </a:rPr>
              <a:t>descriptions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system services and constraints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are generated </a:t>
            </a:r>
            <a:r>
              <a:rPr sz="1200" dirty="0">
                <a:latin typeface="Times New Roman"/>
                <a:cs typeface="Times New Roman"/>
              </a:rPr>
              <a:t>during the </a:t>
            </a:r>
            <a:r>
              <a:rPr sz="1200" spc="-5" dirty="0">
                <a:latin typeface="Times New Roman"/>
                <a:cs typeface="Times New Roman"/>
              </a:rPr>
              <a:t>requirements  engineering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lang="en-US" sz="1200" spc="-85" dirty="0" smtClean="0">
                <a:latin typeface="Times New Roman"/>
                <a:cs typeface="Times New Roman"/>
              </a:rPr>
              <a:t>process</a:t>
            </a:r>
            <a:r>
              <a:rPr sz="1200" dirty="0" smtClean="0">
                <a:latin typeface="Times New Roman"/>
                <a:cs typeface="Times New Roman"/>
              </a:rPr>
              <a:t>.</a:t>
            </a:r>
            <a:r>
              <a:rPr sz="1200" spc="-60" dirty="0" smtClean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may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range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from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high-level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abstract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statement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service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of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  constraint </a:t>
            </a:r>
            <a:r>
              <a:rPr sz="1200" dirty="0">
                <a:latin typeface="Times New Roman"/>
                <a:cs typeface="Times New Roman"/>
              </a:rPr>
              <a:t>to a </a:t>
            </a:r>
            <a:r>
              <a:rPr sz="1200" spc="-5" dirty="0">
                <a:latin typeface="Times New Roman"/>
                <a:cs typeface="Times New Roman"/>
              </a:rPr>
              <a:t>detailed mathematical functional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specification.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200" b="1" spc="-5" dirty="0">
                <a:latin typeface="Times New Roman"/>
                <a:cs typeface="Times New Roman"/>
              </a:rPr>
              <a:t>Types </a:t>
            </a:r>
            <a:r>
              <a:rPr sz="1200" b="1" dirty="0">
                <a:latin typeface="Times New Roman"/>
                <a:cs typeface="Times New Roman"/>
              </a:rPr>
              <a:t>of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requirement</a:t>
            </a:r>
            <a:endParaRPr sz="1200" dirty="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95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User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requirements-</a:t>
            </a:r>
            <a:endParaRPr sz="1200" dirty="0">
              <a:latin typeface="Times New Roman"/>
              <a:cs typeface="Times New Roman"/>
            </a:endParaRPr>
          </a:p>
          <a:p>
            <a:pPr marL="469900" marR="161925">
              <a:lnSpc>
                <a:spcPts val="1580"/>
              </a:lnSpc>
              <a:spcBef>
                <a:spcPts val="55"/>
              </a:spcBef>
            </a:pPr>
            <a:r>
              <a:rPr sz="1200" spc="-5" dirty="0">
                <a:latin typeface="Times New Roman"/>
                <a:cs typeface="Times New Roman"/>
              </a:rPr>
              <a:t>Statements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natural language </a:t>
            </a:r>
            <a:r>
              <a:rPr sz="1200" dirty="0">
                <a:latin typeface="Times New Roman"/>
                <a:cs typeface="Times New Roman"/>
              </a:rPr>
              <a:t>plus </a:t>
            </a:r>
            <a:r>
              <a:rPr sz="1200" spc="-5" dirty="0">
                <a:latin typeface="Times New Roman"/>
                <a:cs typeface="Times New Roman"/>
              </a:rPr>
              <a:t>diagrams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services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system </a:t>
            </a:r>
            <a:r>
              <a:rPr sz="1200" dirty="0">
                <a:latin typeface="Times New Roman"/>
                <a:cs typeface="Times New Roman"/>
              </a:rPr>
              <a:t>provides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-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its  operational </a:t>
            </a:r>
            <a:r>
              <a:rPr sz="1200" dirty="0">
                <a:latin typeface="Times New Roman"/>
                <a:cs typeface="Times New Roman"/>
              </a:rPr>
              <a:t>constraints. Written </a:t>
            </a:r>
            <a:r>
              <a:rPr sz="1200" spc="-5" dirty="0">
                <a:latin typeface="Times New Roman"/>
                <a:cs typeface="Times New Roman"/>
              </a:rPr>
              <a:t>for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customers.</a:t>
            </a:r>
            <a:endParaRPr sz="1200" dirty="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98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System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requirements-</a:t>
            </a:r>
            <a:endParaRPr sz="1200" dirty="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130"/>
              </a:spcBef>
            </a:pP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structured document setting </a:t>
            </a:r>
            <a:r>
              <a:rPr sz="1200" dirty="0">
                <a:latin typeface="Times New Roman"/>
                <a:cs typeface="Times New Roman"/>
              </a:rPr>
              <a:t>out </a:t>
            </a:r>
            <a:r>
              <a:rPr sz="1200" spc="-5" dirty="0">
                <a:latin typeface="Times New Roman"/>
                <a:cs typeface="Times New Roman"/>
              </a:rPr>
              <a:t>detailed descriptions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system’s</a:t>
            </a:r>
            <a:r>
              <a:rPr sz="1200" spc="2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functions,</a:t>
            </a:r>
            <a:endParaRPr sz="1200" dirty="0">
              <a:latin typeface="Times New Roman"/>
              <a:cs typeface="Times New Roman"/>
            </a:endParaRPr>
          </a:p>
          <a:p>
            <a:pPr marL="469900" marR="164465">
              <a:lnSpc>
                <a:spcPct val="109200"/>
              </a:lnSpc>
              <a:spcBef>
                <a:spcPts val="10"/>
              </a:spcBef>
            </a:pPr>
            <a:r>
              <a:rPr sz="1200" spc="-5" dirty="0">
                <a:latin typeface="Times New Roman"/>
                <a:cs typeface="Times New Roman"/>
              </a:rPr>
              <a:t>services and operational constraints. Defines </a:t>
            </a:r>
            <a:r>
              <a:rPr sz="1200" dirty="0">
                <a:latin typeface="Times New Roman"/>
                <a:cs typeface="Times New Roman"/>
              </a:rPr>
              <a:t>what should be </a:t>
            </a:r>
            <a:r>
              <a:rPr sz="1200" spc="-5" dirty="0">
                <a:latin typeface="Times New Roman"/>
                <a:cs typeface="Times New Roman"/>
              </a:rPr>
              <a:t>implemented so </a:t>
            </a:r>
            <a:r>
              <a:rPr sz="1200" dirty="0">
                <a:latin typeface="Times New Roman"/>
                <a:cs typeface="Times New Roman"/>
              </a:rPr>
              <a:t>may </a:t>
            </a:r>
            <a:r>
              <a:rPr sz="1200" spc="5" dirty="0">
                <a:latin typeface="Times New Roman"/>
                <a:cs typeface="Times New Roman"/>
              </a:rPr>
              <a:t>be  </a:t>
            </a:r>
            <a:r>
              <a:rPr sz="1200" spc="-5" dirty="0">
                <a:latin typeface="Times New Roman"/>
                <a:cs typeface="Times New Roman"/>
              </a:rPr>
              <a:t>part </a:t>
            </a:r>
            <a:r>
              <a:rPr sz="1200" dirty="0">
                <a:latin typeface="Times New Roman"/>
                <a:cs typeface="Times New Roman"/>
              </a:rPr>
              <a:t>of a </a:t>
            </a:r>
            <a:r>
              <a:rPr sz="1200" spc="-5" dirty="0">
                <a:latin typeface="Times New Roman"/>
                <a:cs typeface="Times New Roman"/>
              </a:rPr>
              <a:t>contract </a:t>
            </a:r>
            <a:r>
              <a:rPr sz="1200" dirty="0">
                <a:latin typeface="Times New Roman"/>
                <a:cs typeface="Times New Roman"/>
              </a:rPr>
              <a:t>between </a:t>
            </a:r>
            <a:r>
              <a:rPr sz="1200" spc="-5" dirty="0">
                <a:latin typeface="Times New Roman"/>
                <a:cs typeface="Times New Roman"/>
              </a:rPr>
              <a:t>client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contractor</a:t>
            </a:r>
            <a:r>
              <a:rPr sz="1200" b="1" spc="-5" dirty="0">
                <a:latin typeface="Times New Roman"/>
                <a:cs typeface="Times New Roman"/>
              </a:rPr>
              <a:t>.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1200" b="1" spc="-5" dirty="0">
                <a:latin typeface="Times New Roman"/>
                <a:cs typeface="Times New Roman"/>
              </a:rPr>
              <a:t>Readers </a:t>
            </a:r>
            <a:r>
              <a:rPr sz="1200" b="1" dirty="0">
                <a:latin typeface="Times New Roman"/>
                <a:cs typeface="Times New Roman"/>
              </a:rPr>
              <a:t>of </a:t>
            </a:r>
            <a:r>
              <a:rPr sz="1200" b="1" spc="-5" dirty="0">
                <a:latin typeface="Times New Roman"/>
                <a:cs typeface="Times New Roman"/>
              </a:rPr>
              <a:t>different types </a:t>
            </a:r>
            <a:r>
              <a:rPr sz="1200" b="1" dirty="0">
                <a:latin typeface="Times New Roman"/>
                <a:cs typeface="Times New Roman"/>
              </a:rPr>
              <a:t>of </a:t>
            </a:r>
            <a:r>
              <a:rPr sz="1200" b="1" spc="-5" dirty="0">
                <a:latin typeface="Times New Roman"/>
                <a:cs typeface="Times New Roman"/>
              </a:rPr>
              <a:t>requirements</a:t>
            </a:r>
            <a:r>
              <a:rPr sz="1200" b="1" spc="2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specification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7807451"/>
            <a:ext cx="5681472" cy="2060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1</a:t>
            </a:fld>
            <a:endParaRPr spc="-2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0100" y="944879"/>
            <a:ext cx="6219825" cy="7478395"/>
            <a:chOff x="800100" y="944879"/>
            <a:chExt cx="6219825" cy="7478395"/>
          </a:xfrm>
        </p:grpSpPr>
        <p:sp>
          <p:nvSpPr>
            <p:cNvPr id="3" name="object 3"/>
            <p:cNvSpPr/>
            <p:nvPr/>
          </p:nvSpPr>
          <p:spPr>
            <a:xfrm>
              <a:off x="800100" y="944879"/>
              <a:ext cx="5955792" cy="36819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85900" y="5033771"/>
              <a:ext cx="5533644" cy="33893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59635" y="8501633"/>
            <a:ext cx="2259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Users </a:t>
            </a:r>
            <a:r>
              <a:rPr sz="1200" b="1" dirty="0">
                <a:latin typeface="Times New Roman"/>
                <a:cs typeface="Times New Roman"/>
              </a:rPr>
              <a:t>of a </a:t>
            </a:r>
            <a:r>
              <a:rPr sz="1200" b="1" spc="-5" dirty="0">
                <a:latin typeface="Times New Roman"/>
                <a:cs typeface="Times New Roman"/>
              </a:rPr>
              <a:t>requirements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document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10</a:t>
            </a:fld>
            <a:endParaRPr spc="-2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9554" y="2869268"/>
            <a:ext cx="5264824" cy="2272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87650" y="5410471"/>
            <a:ext cx="5276731" cy="4026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6139" y="1045008"/>
            <a:ext cx="6037778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Carlito"/>
                <a:cs typeface="Carlito"/>
              </a:rPr>
              <a:t>Considering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situation </a:t>
            </a:r>
            <a:r>
              <a:rPr sz="2400" dirty="0">
                <a:latin typeface="Carlito"/>
                <a:cs typeface="Carlito"/>
              </a:rPr>
              <a:t>in which the </a:t>
            </a:r>
            <a:r>
              <a:rPr sz="2400" spc="-5" dirty="0">
                <a:latin typeface="Carlito"/>
                <a:cs typeface="Carlito"/>
              </a:rPr>
              <a:t>homeowner uses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control </a:t>
            </a:r>
            <a:r>
              <a:rPr sz="2400" spc="-5" dirty="0">
                <a:latin typeface="Carlito"/>
                <a:cs typeface="Carlito"/>
              </a:rPr>
              <a:t>panel, 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basic use case </a:t>
            </a:r>
            <a:r>
              <a:rPr sz="2400" spc="-20" dirty="0">
                <a:latin typeface="Carlito"/>
                <a:cs typeface="Carlito"/>
              </a:rPr>
              <a:t>for system </a:t>
            </a:r>
            <a:r>
              <a:rPr sz="2400" spc="-10" dirty="0">
                <a:latin typeface="Carlito"/>
                <a:cs typeface="Carlito"/>
              </a:rPr>
              <a:t>activation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follows:</a:t>
            </a:r>
            <a:endParaRPr sz="2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9698912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549" y="1125257"/>
            <a:ext cx="4517303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latin typeface="Carlito"/>
                <a:cs typeface="Carlito"/>
              </a:rPr>
              <a:t>Template </a:t>
            </a:r>
            <a:r>
              <a:rPr sz="2800" spc="-25" dirty="0">
                <a:latin typeface="Carlito"/>
                <a:cs typeface="Carlito"/>
              </a:rPr>
              <a:t>for </a:t>
            </a:r>
            <a:r>
              <a:rPr sz="2800" spc="-10" dirty="0">
                <a:latin typeface="Carlito"/>
                <a:cs typeface="Carlito"/>
              </a:rPr>
              <a:t>detailed </a:t>
            </a:r>
            <a:r>
              <a:rPr sz="2800" spc="-5" dirty="0">
                <a:latin typeface="Carlito"/>
                <a:cs typeface="Carlito"/>
              </a:rPr>
              <a:t>descriptions of </a:t>
            </a:r>
            <a:r>
              <a:rPr sz="2800" spc="-10" dirty="0">
                <a:latin typeface="Carlito"/>
                <a:cs typeface="Carlito"/>
              </a:rPr>
              <a:t>use</a:t>
            </a:r>
            <a:r>
              <a:rPr sz="2800" spc="14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cases: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05448" y="3158185"/>
            <a:ext cx="5288641" cy="41902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08015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4996" y="123654"/>
            <a:ext cx="2759594" cy="10459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62419" y="10086931"/>
            <a:ext cx="51573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5" dirty="0">
                <a:solidFill>
                  <a:srgbClr val="888888"/>
                </a:solidFill>
                <a:latin typeface="Carlito"/>
                <a:cs typeface="Carlito"/>
              </a:rPr>
              <a:t>Lakshmi </a:t>
            </a: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M</a:t>
            </a:r>
            <a:r>
              <a:rPr sz="1200" spc="-80" dirty="0">
                <a:solidFill>
                  <a:srgbClr val="888888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B</a:t>
            </a:r>
            <a:endParaRPr sz="12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7741879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8464" y="430389"/>
            <a:ext cx="6850128" cy="93782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6258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7020" y="665882"/>
            <a:ext cx="4477226" cy="20441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280" dirty="0"/>
              <a:t>Design</a:t>
            </a:r>
            <a:r>
              <a:rPr sz="6600" spc="-270" dirty="0"/>
              <a:t> </a:t>
            </a:r>
            <a:r>
              <a:rPr sz="6600" spc="595" dirty="0"/>
              <a:t>concepts</a:t>
            </a:r>
            <a:endParaRPr sz="6600"/>
          </a:p>
        </p:txBody>
      </p:sp>
      <p:sp>
        <p:nvSpPr>
          <p:cNvPr id="3" name="object 3"/>
          <p:cNvSpPr txBox="1"/>
          <p:nvPr/>
        </p:nvSpPr>
        <p:spPr>
          <a:xfrm>
            <a:off x="584549" y="2864284"/>
            <a:ext cx="6412230" cy="5439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306705" indent="-228600" algn="just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rlito"/>
                <a:cs typeface="Carlito"/>
              </a:rPr>
              <a:t>Software </a:t>
            </a:r>
            <a:r>
              <a:rPr sz="2800" spc="-5" dirty="0">
                <a:latin typeface="Carlito"/>
                <a:cs typeface="Carlito"/>
              </a:rPr>
              <a:t>design </a:t>
            </a:r>
            <a:r>
              <a:rPr sz="2800" spc="-10" dirty="0">
                <a:latin typeface="Carlito"/>
                <a:cs typeface="Carlito"/>
              </a:rPr>
              <a:t>encompasses </a:t>
            </a:r>
            <a:r>
              <a:rPr sz="2800" b="1" spc="-5" dirty="0">
                <a:latin typeface="Carlito"/>
                <a:cs typeface="Carlito"/>
              </a:rPr>
              <a:t>the </a:t>
            </a:r>
            <a:r>
              <a:rPr sz="2800" b="1" spc="-10" dirty="0">
                <a:latin typeface="Carlito"/>
                <a:cs typeface="Carlito"/>
              </a:rPr>
              <a:t>set </a:t>
            </a:r>
            <a:r>
              <a:rPr sz="2800" b="1" spc="-5" dirty="0">
                <a:latin typeface="Carlito"/>
                <a:cs typeface="Carlito"/>
              </a:rPr>
              <a:t>of </a:t>
            </a:r>
            <a:r>
              <a:rPr sz="2800" b="1" spc="-10" dirty="0">
                <a:latin typeface="Carlito"/>
                <a:cs typeface="Carlito"/>
              </a:rPr>
              <a:t>principles</a:t>
            </a:r>
            <a:r>
              <a:rPr sz="2800" spc="-10" dirty="0">
                <a:latin typeface="Carlito"/>
                <a:cs typeface="Carlito"/>
              </a:rPr>
              <a:t>, </a:t>
            </a:r>
            <a:r>
              <a:rPr sz="2800" b="1" spc="-10" dirty="0">
                <a:latin typeface="Carlito"/>
                <a:cs typeface="Carlito"/>
              </a:rPr>
              <a:t>concepts, </a:t>
            </a:r>
            <a:r>
              <a:rPr sz="2800" spc="-5" dirty="0">
                <a:latin typeface="Carlito"/>
                <a:cs typeface="Carlito"/>
              </a:rPr>
              <a:t>and  </a:t>
            </a:r>
            <a:r>
              <a:rPr sz="2800" b="1" spc="-10" dirty="0">
                <a:latin typeface="Carlito"/>
                <a:cs typeface="Carlito"/>
              </a:rPr>
              <a:t>practices</a:t>
            </a:r>
            <a:r>
              <a:rPr sz="2800" spc="-10" dirty="0">
                <a:latin typeface="Carlito"/>
                <a:cs typeface="Carlito"/>
              </a:rPr>
              <a:t> that </a:t>
            </a:r>
            <a:r>
              <a:rPr sz="2800" spc="-5" dirty="0">
                <a:latin typeface="Carlito"/>
                <a:cs typeface="Carlito"/>
              </a:rPr>
              <a:t>lead </a:t>
            </a:r>
            <a:r>
              <a:rPr sz="2800" spc="-15" dirty="0">
                <a:latin typeface="Carlito"/>
                <a:cs typeface="Carlito"/>
              </a:rPr>
              <a:t>to </a:t>
            </a:r>
            <a:r>
              <a:rPr sz="2800" b="1" spc="-5" dirty="0">
                <a:latin typeface="Carlito"/>
                <a:cs typeface="Carlito"/>
              </a:rPr>
              <a:t>the </a:t>
            </a:r>
            <a:r>
              <a:rPr sz="2800" b="1" spc="-10" dirty="0">
                <a:latin typeface="Carlito"/>
                <a:cs typeface="Carlito"/>
              </a:rPr>
              <a:t>development </a:t>
            </a:r>
            <a:r>
              <a:rPr sz="2800" b="1" spc="-5" dirty="0">
                <a:latin typeface="Carlito"/>
                <a:cs typeface="Carlito"/>
              </a:rPr>
              <a:t>of a </a:t>
            </a:r>
            <a:r>
              <a:rPr sz="2800" b="1" spc="-15" dirty="0">
                <a:latin typeface="Carlito"/>
                <a:cs typeface="Carlito"/>
              </a:rPr>
              <a:t>high-quality </a:t>
            </a:r>
            <a:r>
              <a:rPr sz="2800" b="1" spc="-30" dirty="0">
                <a:latin typeface="Carlito"/>
                <a:cs typeface="Carlito"/>
              </a:rPr>
              <a:t>system </a:t>
            </a:r>
            <a:r>
              <a:rPr sz="2800" b="1" spc="-10" dirty="0">
                <a:latin typeface="Carlito"/>
                <a:cs typeface="Carlito"/>
              </a:rPr>
              <a:t>or  </a:t>
            </a:r>
            <a:r>
              <a:rPr sz="2800" b="1" spc="-15" dirty="0">
                <a:latin typeface="Carlito"/>
                <a:cs typeface="Carlito"/>
              </a:rPr>
              <a:t>product.</a:t>
            </a:r>
            <a:endParaRPr sz="2800" b="1" dirty="0">
              <a:latin typeface="Carlito"/>
              <a:cs typeface="Carlito"/>
            </a:endParaRPr>
          </a:p>
          <a:p>
            <a:pPr marL="241300" marR="692785" indent="-228600">
              <a:lnSpc>
                <a:spcPct val="10000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0" dirty="0">
                <a:latin typeface="Carlito"/>
                <a:cs typeface="Carlito"/>
              </a:rPr>
              <a:t>goal </a:t>
            </a:r>
            <a:r>
              <a:rPr sz="2800" spc="-5" dirty="0">
                <a:latin typeface="Carlito"/>
                <a:cs typeface="Carlito"/>
              </a:rPr>
              <a:t>of design is </a:t>
            </a:r>
            <a:r>
              <a:rPr sz="2800" spc="-15" dirty="0">
                <a:latin typeface="Carlito"/>
                <a:cs typeface="Carlito"/>
              </a:rPr>
              <a:t>to produce </a:t>
            </a:r>
            <a:r>
              <a:rPr sz="2800" spc="-5" dirty="0">
                <a:latin typeface="Carlito"/>
                <a:cs typeface="Carlito"/>
              </a:rPr>
              <a:t>a model or </a:t>
            </a:r>
            <a:r>
              <a:rPr sz="2800" spc="-15" dirty="0">
                <a:latin typeface="Carlito"/>
                <a:cs typeface="Carlito"/>
              </a:rPr>
              <a:t>representation </a:t>
            </a:r>
            <a:r>
              <a:rPr sz="2800" spc="-10" dirty="0">
                <a:latin typeface="Carlito"/>
                <a:cs typeface="Carlito"/>
              </a:rPr>
              <a:t>that  </a:t>
            </a:r>
            <a:r>
              <a:rPr sz="2800" spc="-15" dirty="0">
                <a:latin typeface="Carlito"/>
                <a:cs typeface="Carlito"/>
              </a:rPr>
              <a:t>exhibits </a:t>
            </a:r>
            <a:r>
              <a:rPr sz="2800" spc="-10" dirty="0">
                <a:latin typeface="Carlito"/>
                <a:cs typeface="Carlito"/>
              </a:rPr>
              <a:t>firmness, </a:t>
            </a:r>
            <a:r>
              <a:rPr sz="2800" spc="-30" dirty="0">
                <a:latin typeface="Carlito"/>
                <a:cs typeface="Carlito"/>
              </a:rPr>
              <a:t>commodity, </a:t>
            </a:r>
            <a:r>
              <a:rPr sz="2800" spc="-5" dirty="0">
                <a:latin typeface="Carlito"/>
                <a:cs typeface="Carlito"/>
              </a:rPr>
              <a:t>and</a:t>
            </a:r>
            <a:r>
              <a:rPr sz="2800" spc="19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delight.</a:t>
            </a:r>
            <a:endParaRPr sz="2800" dirty="0">
              <a:latin typeface="Carlito"/>
              <a:cs typeface="Carlito"/>
            </a:endParaRPr>
          </a:p>
          <a:p>
            <a:pPr marL="241300" marR="5080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It changes </a:t>
            </a:r>
            <a:r>
              <a:rPr sz="2800" spc="-10" dirty="0">
                <a:latin typeface="Carlito"/>
                <a:cs typeface="Carlito"/>
              </a:rPr>
              <a:t>continually </a:t>
            </a:r>
            <a:r>
              <a:rPr sz="2800" spc="-5" dirty="0">
                <a:latin typeface="Carlito"/>
                <a:cs typeface="Carlito"/>
              </a:rPr>
              <a:t>as </a:t>
            </a:r>
            <a:r>
              <a:rPr sz="2800" spc="-10" dirty="0">
                <a:latin typeface="Carlito"/>
                <a:cs typeface="Carlito"/>
              </a:rPr>
              <a:t>new </a:t>
            </a:r>
            <a:r>
              <a:rPr sz="2800" spc="-5" dirty="0">
                <a:latin typeface="Carlito"/>
                <a:cs typeface="Carlito"/>
              </a:rPr>
              <a:t>methods, </a:t>
            </a:r>
            <a:r>
              <a:rPr sz="2800" spc="-15" dirty="0">
                <a:latin typeface="Carlito"/>
                <a:cs typeface="Carlito"/>
              </a:rPr>
              <a:t>better </a:t>
            </a:r>
            <a:r>
              <a:rPr sz="2800" spc="-10" dirty="0">
                <a:latin typeface="Carlito"/>
                <a:cs typeface="Carlito"/>
              </a:rPr>
              <a:t>analysis, </a:t>
            </a:r>
            <a:r>
              <a:rPr sz="2800" spc="-5" dirty="0">
                <a:latin typeface="Carlito"/>
                <a:cs typeface="Carlito"/>
              </a:rPr>
              <a:t>and </a:t>
            </a:r>
            <a:r>
              <a:rPr sz="2800" spc="-15" dirty="0">
                <a:latin typeface="Carlito"/>
                <a:cs typeface="Carlito"/>
              </a:rPr>
              <a:t>broader  understanding</a:t>
            </a:r>
            <a:r>
              <a:rPr sz="2800" spc="60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evolve.</a:t>
            </a:r>
            <a:endParaRPr sz="2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2060133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3835901" y="10367264"/>
            <a:ext cx="126237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5" dirty="0"/>
              <a:t>Lakshmi </a:t>
            </a:r>
            <a:r>
              <a:rPr dirty="0"/>
              <a:t>M</a:t>
            </a:r>
            <a:r>
              <a:rPr spc="-70" dirty="0"/>
              <a:t> </a:t>
            </a:r>
            <a:r>
              <a:rPr dirty="0"/>
              <a:t>B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9254" y="501819"/>
            <a:ext cx="5313974" cy="2552622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914400" marR="5080" indent="-902335">
              <a:lnSpc>
                <a:spcPts val="4750"/>
              </a:lnSpc>
              <a:spcBef>
                <a:spcPts val="705"/>
              </a:spcBef>
            </a:pPr>
            <a:r>
              <a:rPr sz="4400" spc="-340" dirty="0"/>
              <a:t>DESIGN </a:t>
            </a:r>
            <a:r>
              <a:rPr sz="4400" spc="-260" dirty="0"/>
              <a:t>WITHIN </a:t>
            </a:r>
            <a:r>
              <a:rPr sz="4400" spc="-250" dirty="0"/>
              <a:t>THE </a:t>
            </a:r>
            <a:r>
              <a:rPr sz="4400" spc="-315" dirty="0"/>
              <a:t>CONTEXT </a:t>
            </a:r>
            <a:r>
              <a:rPr sz="4400" spc="-475" dirty="0"/>
              <a:t>OF  </a:t>
            </a:r>
            <a:r>
              <a:rPr sz="4400" spc="-305" dirty="0"/>
              <a:t>SOFTWARE</a:t>
            </a:r>
            <a:r>
              <a:rPr sz="4400" spc="-130" dirty="0"/>
              <a:t> </a:t>
            </a:r>
            <a:r>
              <a:rPr sz="4400" spc="-295" dirty="0"/>
              <a:t>ENGINEERING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84548" y="2864284"/>
            <a:ext cx="6527197" cy="4449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Beginning once </a:t>
            </a:r>
            <a:r>
              <a:rPr sz="2800" b="1" spc="-15" dirty="0">
                <a:latin typeface="Carlito"/>
                <a:cs typeface="Carlito"/>
              </a:rPr>
              <a:t>software </a:t>
            </a:r>
            <a:r>
              <a:rPr sz="2800" b="1" spc="-10" dirty="0">
                <a:latin typeface="Carlito"/>
                <a:cs typeface="Carlito"/>
              </a:rPr>
              <a:t>requirements </a:t>
            </a:r>
            <a:r>
              <a:rPr sz="2800" spc="-25" dirty="0">
                <a:latin typeface="Carlito"/>
                <a:cs typeface="Carlito"/>
              </a:rPr>
              <a:t>have </a:t>
            </a:r>
            <a:r>
              <a:rPr sz="2800" b="1" spc="-5" dirty="0">
                <a:latin typeface="Carlito"/>
                <a:cs typeface="Carlito"/>
              </a:rPr>
              <a:t>been </a:t>
            </a:r>
            <a:r>
              <a:rPr sz="2800" b="1" spc="-15" dirty="0">
                <a:latin typeface="Carlito"/>
                <a:cs typeface="Carlito"/>
              </a:rPr>
              <a:t>analyzed </a:t>
            </a:r>
            <a:r>
              <a:rPr sz="2800" b="1" spc="-5" dirty="0">
                <a:latin typeface="Carlito"/>
                <a:cs typeface="Carlito"/>
              </a:rPr>
              <a:t>and  modeled</a:t>
            </a:r>
            <a:r>
              <a:rPr sz="2800" spc="-5" dirty="0">
                <a:latin typeface="Carlito"/>
                <a:cs typeface="Carlito"/>
              </a:rPr>
              <a:t>, </a:t>
            </a:r>
            <a:r>
              <a:rPr sz="2800" b="1" spc="-15" dirty="0">
                <a:latin typeface="Carlito"/>
                <a:cs typeface="Carlito"/>
              </a:rPr>
              <a:t>software </a:t>
            </a:r>
            <a:r>
              <a:rPr sz="2800" b="1" spc="-10" dirty="0">
                <a:latin typeface="Carlito"/>
                <a:cs typeface="Carlito"/>
              </a:rPr>
              <a:t>design </a:t>
            </a:r>
            <a:r>
              <a:rPr sz="2800" spc="-5" dirty="0">
                <a:latin typeface="Carlito"/>
                <a:cs typeface="Carlito"/>
              </a:rPr>
              <a:t>is the </a:t>
            </a:r>
            <a:r>
              <a:rPr sz="2800" spc="-15" dirty="0">
                <a:latin typeface="Carlito"/>
                <a:cs typeface="Carlito"/>
              </a:rPr>
              <a:t>last software </a:t>
            </a:r>
            <a:r>
              <a:rPr sz="2800" spc="-5" dirty="0">
                <a:latin typeface="Carlito"/>
                <a:cs typeface="Carlito"/>
              </a:rPr>
              <a:t>engineering action  within the modeling activity and </a:t>
            </a:r>
            <a:r>
              <a:rPr sz="2800" b="1" spc="-10" dirty="0">
                <a:latin typeface="Carlito"/>
                <a:cs typeface="Carlito"/>
              </a:rPr>
              <a:t>sets</a:t>
            </a:r>
            <a:r>
              <a:rPr sz="2800" spc="-10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25" dirty="0">
                <a:latin typeface="Carlito"/>
                <a:cs typeface="Carlito"/>
              </a:rPr>
              <a:t>stage for </a:t>
            </a:r>
            <a:r>
              <a:rPr sz="2800" b="1" spc="-10" dirty="0">
                <a:latin typeface="Carlito"/>
                <a:cs typeface="Carlito"/>
              </a:rPr>
              <a:t>construction (code  </a:t>
            </a:r>
            <a:r>
              <a:rPr sz="2800" b="1" spc="-15" dirty="0">
                <a:latin typeface="Carlito"/>
                <a:cs typeface="Carlito"/>
              </a:rPr>
              <a:t>generation </a:t>
            </a:r>
            <a:r>
              <a:rPr sz="2800" b="1" spc="-5" dirty="0">
                <a:latin typeface="Carlito"/>
                <a:cs typeface="Carlito"/>
              </a:rPr>
              <a:t>and</a:t>
            </a:r>
            <a:r>
              <a:rPr sz="2800" b="1" spc="40" dirty="0">
                <a:latin typeface="Carlito"/>
                <a:cs typeface="Carlito"/>
              </a:rPr>
              <a:t> </a:t>
            </a:r>
            <a:r>
              <a:rPr sz="2800" b="1" spc="-10" dirty="0">
                <a:latin typeface="Carlito"/>
                <a:cs typeface="Carlito"/>
              </a:rPr>
              <a:t>testing).</a:t>
            </a:r>
            <a:endParaRPr sz="2800" b="1" dirty="0">
              <a:latin typeface="Carlito"/>
              <a:cs typeface="Carlito"/>
            </a:endParaRPr>
          </a:p>
          <a:p>
            <a:pPr marL="241300" marR="443230" indent="-228600">
              <a:lnSpc>
                <a:spcPct val="10000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The flow of </a:t>
            </a:r>
            <a:r>
              <a:rPr sz="2800" spc="-15" dirty="0">
                <a:latin typeface="Carlito"/>
                <a:cs typeface="Carlito"/>
              </a:rPr>
              <a:t>information </a:t>
            </a:r>
            <a:r>
              <a:rPr sz="2800" spc="-10" dirty="0">
                <a:latin typeface="Carlito"/>
                <a:cs typeface="Carlito"/>
              </a:rPr>
              <a:t>during </a:t>
            </a:r>
            <a:r>
              <a:rPr sz="2800" spc="-15" dirty="0">
                <a:latin typeface="Carlito"/>
                <a:cs typeface="Carlito"/>
              </a:rPr>
              <a:t>software </a:t>
            </a:r>
            <a:r>
              <a:rPr sz="2800" spc="-10" dirty="0">
                <a:latin typeface="Carlito"/>
                <a:cs typeface="Carlito"/>
              </a:rPr>
              <a:t>design </a:t>
            </a:r>
            <a:r>
              <a:rPr sz="2800" spc="-5" dirty="0">
                <a:latin typeface="Carlito"/>
                <a:cs typeface="Carlito"/>
              </a:rPr>
              <a:t>is </a:t>
            </a:r>
            <a:r>
              <a:rPr sz="2800" spc="-20" dirty="0">
                <a:latin typeface="Carlito"/>
                <a:cs typeface="Carlito"/>
              </a:rPr>
              <a:t>illustrated </a:t>
            </a:r>
            <a:r>
              <a:rPr sz="2800" spc="-5" dirty="0">
                <a:latin typeface="Carlito"/>
                <a:cs typeface="Carlito"/>
              </a:rPr>
              <a:t>in the  </a:t>
            </a:r>
            <a:r>
              <a:rPr sz="2800" spc="-15" dirty="0">
                <a:latin typeface="Carlito"/>
                <a:cs typeface="Carlito"/>
              </a:rPr>
              <a:t>figure.</a:t>
            </a:r>
            <a:endParaRPr sz="2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86702757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4453" y="595618"/>
            <a:ext cx="7037430" cy="9510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95722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549" y="1079685"/>
            <a:ext cx="6595610" cy="82872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62890" indent="-228600">
              <a:lnSpc>
                <a:spcPct val="998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10" dirty="0">
                <a:latin typeface="Carlito"/>
                <a:cs typeface="Carlito"/>
              </a:rPr>
              <a:t>Data/Class Design </a:t>
            </a:r>
            <a:r>
              <a:rPr sz="2800" spc="4695" dirty="0">
                <a:latin typeface="Wingdings"/>
                <a:cs typeface="Wingdings"/>
              </a:rPr>
              <a:t>→</a:t>
            </a:r>
            <a:r>
              <a:rPr sz="2800" spc="135" dirty="0">
                <a:latin typeface="Times New Roman"/>
                <a:cs typeface="Times New Roman"/>
              </a:rPr>
              <a:t> </a:t>
            </a:r>
            <a:r>
              <a:rPr sz="2800" b="1" spc="-20" dirty="0">
                <a:latin typeface="Carlito"/>
                <a:cs typeface="Carlito"/>
              </a:rPr>
              <a:t>transforms </a:t>
            </a:r>
            <a:r>
              <a:rPr sz="2800" b="1" spc="-5" dirty="0">
                <a:latin typeface="Carlito"/>
                <a:cs typeface="Carlito"/>
              </a:rPr>
              <a:t>class models </a:t>
            </a:r>
            <a:r>
              <a:rPr sz="2800" spc="-20" dirty="0">
                <a:latin typeface="Carlito"/>
                <a:cs typeface="Carlito"/>
              </a:rPr>
              <a:t>into </a:t>
            </a:r>
            <a:r>
              <a:rPr sz="2800" b="1" spc="-10" dirty="0">
                <a:latin typeface="Carlito"/>
                <a:cs typeface="Carlito"/>
              </a:rPr>
              <a:t>design </a:t>
            </a:r>
            <a:r>
              <a:rPr sz="2800" b="1" spc="-5" dirty="0">
                <a:latin typeface="Carlito"/>
                <a:cs typeface="Carlito"/>
              </a:rPr>
              <a:t>class  </a:t>
            </a:r>
            <a:r>
              <a:rPr sz="2800" b="1" spc="-15" dirty="0">
                <a:latin typeface="Carlito"/>
                <a:cs typeface="Carlito"/>
              </a:rPr>
              <a:t>realizations </a:t>
            </a:r>
            <a:r>
              <a:rPr sz="2800" spc="-5" dirty="0">
                <a:latin typeface="Carlito"/>
                <a:cs typeface="Carlito"/>
              </a:rPr>
              <a:t>and the </a:t>
            </a:r>
            <a:r>
              <a:rPr sz="2800" b="1" spc="-10" dirty="0">
                <a:latin typeface="Carlito"/>
                <a:cs typeface="Carlito"/>
              </a:rPr>
              <a:t>requisite </a:t>
            </a:r>
            <a:r>
              <a:rPr sz="2800" b="1" spc="-20" dirty="0">
                <a:latin typeface="Carlito"/>
                <a:cs typeface="Carlito"/>
              </a:rPr>
              <a:t>data </a:t>
            </a:r>
            <a:r>
              <a:rPr sz="2800" b="1" spc="-10" dirty="0">
                <a:latin typeface="Carlito"/>
                <a:cs typeface="Carlito"/>
              </a:rPr>
              <a:t>structures </a:t>
            </a:r>
            <a:r>
              <a:rPr sz="2800" b="1" spc="-15" dirty="0">
                <a:latin typeface="Carlito"/>
                <a:cs typeface="Carlito"/>
              </a:rPr>
              <a:t>required </a:t>
            </a:r>
            <a:r>
              <a:rPr sz="2800" spc="-15" dirty="0">
                <a:latin typeface="Carlito"/>
                <a:cs typeface="Carlito"/>
              </a:rPr>
              <a:t>to </a:t>
            </a:r>
            <a:r>
              <a:rPr sz="2800" spc="-10" dirty="0">
                <a:latin typeface="Carlito"/>
                <a:cs typeface="Carlito"/>
              </a:rPr>
              <a:t>implement 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0" dirty="0">
                <a:latin typeface="Carlito"/>
                <a:cs typeface="Carlito"/>
              </a:rPr>
              <a:t>software. </a:t>
            </a:r>
            <a:r>
              <a:rPr sz="2800" spc="-5" dirty="0">
                <a:latin typeface="Carlito"/>
                <a:cs typeface="Carlito"/>
              </a:rPr>
              <a:t>The objects and </a:t>
            </a:r>
            <a:r>
              <a:rPr sz="2800" spc="-10" dirty="0">
                <a:latin typeface="Carlito"/>
                <a:cs typeface="Carlito"/>
              </a:rPr>
              <a:t>relationships </a:t>
            </a:r>
            <a:r>
              <a:rPr sz="2800" spc="-15" dirty="0">
                <a:latin typeface="Carlito"/>
                <a:cs typeface="Carlito"/>
              </a:rPr>
              <a:t>provide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0" dirty="0">
                <a:latin typeface="Carlito"/>
                <a:cs typeface="Carlito"/>
              </a:rPr>
              <a:t>basis </a:t>
            </a:r>
            <a:r>
              <a:rPr sz="2800" spc="-25" dirty="0">
                <a:latin typeface="Carlito"/>
                <a:cs typeface="Carlito"/>
              </a:rPr>
              <a:t>for </a:t>
            </a:r>
            <a:r>
              <a:rPr sz="2800" spc="-5" dirty="0">
                <a:latin typeface="Carlito"/>
                <a:cs typeface="Carlito"/>
              </a:rPr>
              <a:t>the  </a:t>
            </a:r>
            <a:r>
              <a:rPr sz="2800" spc="-20" dirty="0">
                <a:latin typeface="Carlito"/>
                <a:cs typeface="Carlito"/>
              </a:rPr>
              <a:t>data </a:t>
            </a:r>
            <a:r>
              <a:rPr sz="2800" spc="-10" dirty="0">
                <a:latin typeface="Carlito"/>
                <a:cs typeface="Carlito"/>
              </a:rPr>
              <a:t>design</a:t>
            </a:r>
            <a:r>
              <a:rPr sz="2800" spc="45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activity.</a:t>
            </a:r>
            <a:endParaRPr sz="2800" dirty="0">
              <a:latin typeface="Carlito"/>
              <a:cs typeface="Carlito"/>
            </a:endParaRPr>
          </a:p>
          <a:p>
            <a:pPr marL="241300" marR="5080" indent="-228600">
              <a:lnSpc>
                <a:spcPct val="99900"/>
              </a:lnSpc>
              <a:spcBef>
                <a:spcPts val="10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15" dirty="0">
                <a:latin typeface="Carlito"/>
                <a:cs typeface="Carlito"/>
              </a:rPr>
              <a:t>Architectural </a:t>
            </a:r>
            <a:r>
              <a:rPr sz="2800" b="1" spc="-10" dirty="0">
                <a:latin typeface="Carlito"/>
                <a:cs typeface="Carlito"/>
              </a:rPr>
              <a:t>Design </a:t>
            </a:r>
            <a:r>
              <a:rPr sz="2800" spc="4695" dirty="0">
                <a:latin typeface="Wingdings"/>
                <a:cs typeface="Wingdings"/>
              </a:rPr>
              <a:t>→</a:t>
            </a:r>
            <a:r>
              <a:rPr sz="2800" spc="15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Carlito"/>
                <a:cs typeface="Carlito"/>
              </a:rPr>
              <a:t>defines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b="1" spc="-15" dirty="0">
                <a:latin typeface="Carlito"/>
                <a:cs typeface="Carlito"/>
              </a:rPr>
              <a:t>relationship </a:t>
            </a:r>
            <a:r>
              <a:rPr sz="2800" b="1" spc="-10" dirty="0">
                <a:latin typeface="Carlito"/>
                <a:cs typeface="Carlito"/>
              </a:rPr>
              <a:t>between </a:t>
            </a:r>
            <a:r>
              <a:rPr sz="2800" b="1" spc="-5" dirty="0">
                <a:latin typeface="Carlito"/>
                <a:cs typeface="Carlito"/>
              </a:rPr>
              <a:t>major  </a:t>
            </a:r>
            <a:r>
              <a:rPr sz="2800" b="1" spc="-15" dirty="0">
                <a:latin typeface="Carlito"/>
                <a:cs typeface="Carlito"/>
              </a:rPr>
              <a:t>structural </a:t>
            </a:r>
            <a:r>
              <a:rPr sz="2800" b="1" spc="-5" dirty="0">
                <a:latin typeface="Carlito"/>
                <a:cs typeface="Carlito"/>
              </a:rPr>
              <a:t>elements of the </a:t>
            </a:r>
            <a:r>
              <a:rPr sz="2800" b="1" spc="-10" dirty="0">
                <a:latin typeface="Carlito"/>
                <a:cs typeface="Carlito"/>
              </a:rPr>
              <a:t>software,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5" dirty="0">
                <a:latin typeface="Carlito"/>
                <a:cs typeface="Carlito"/>
              </a:rPr>
              <a:t>architectural </a:t>
            </a:r>
            <a:r>
              <a:rPr sz="2800" spc="-10" dirty="0">
                <a:latin typeface="Carlito"/>
                <a:cs typeface="Carlito"/>
              </a:rPr>
              <a:t>styles</a:t>
            </a:r>
            <a:r>
              <a:rPr sz="2800" b="1" spc="-10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and  </a:t>
            </a:r>
            <a:r>
              <a:rPr sz="2800" spc="-15" dirty="0">
                <a:latin typeface="Carlito"/>
                <a:cs typeface="Carlito"/>
              </a:rPr>
              <a:t>patterns </a:t>
            </a:r>
            <a:r>
              <a:rPr sz="2800" spc="-10" dirty="0">
                <a:latin typeface="Carlito"/>
                <a:cs typeface="Carlito"/>
              </a:rPr>
              <a:t>that can </a:t>
            </a:r>
            <a:r>
              <a:rPr sz="2800" spc="-5" dirty="0">
                <a:latin typeface="Carlito"/>
                <a:cs typeface="Carlito"/>
              </a:rPr>
              <a:t>be </a:t>
            </a:r>
            <a:r>
              <a:rPr sz="2800" spc="-10" dirty="0">
                <a:latin typeface="Carlito"/>
                <a:cs typeface="Carlito"/>
              </a:rPr>
              <a:t>used </a:t>
            </a:r>
            <a:r>
              <a:rPr sz="2800" spc="-15" dirty="0">
                <a:latin typeface="Carlito"/>
                <a:cs typeface="Carlito"/>
              </a:rPr>
              <a:t>to </a:t>
            </a:r>
            <a:r>
              <a:rPr sz="2800" spc="-10" dirty="0">
                <a:latin typeface="Carlito"/>
                <a:cs typeface="Carlito"/>
              </a:rPr>
              <a:t>achieve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5" dirty="0">
                <a:latin typeface="Carlito"/>
                <a:cs typeface="Carlito"/>
              </a:rPr>
              <a:t>requirements </a:t>
            </a:r>
            <a:r>
              <a:rPr sz="2800" spc="-10" dirty="0">
                <a:latin typeface="Carlito"/>
                <a:cs typeface="Carlito"/>
              </a:rPr>
              <a:t>defined </a:t>
            </a:r>
            <a:r>
              <a:rPr sz="2800" spc="-25" dirty="0">
                <a:latin typeface="Carlito"/>
                <a:cs typeface="Carlito"/>
              </a:rPr>
              <a:t>for </a:t>
            </a:r>
            <a:r>
              <a:rPr sz="2800" spc="-5" dirty="0">
                <a:latin typeface="Carlito"/>
                <a:cs typeface="Carlito"/>
              </a:rPr>
              <a:t>the  </a:t>
            </a:r>
            <a:r>
              <a:rPr sz="2800" spc="-25" dirty="0">
                <a:latin typeface="Carlito"/>
                <a:cs typeface="Carlito"/>
              </a:rPr>
              <a:t>system, </a:t>
            </a:r>
            <a:r>
              <a:rPr sz="2800" spc="-5" dirty="0">
                <a:latin typeface="Carlito"/>
                <a:cs typeface="Carlito"/>
              </a:rPr>
              <a:t>and </a:t>
            </a:r>
            <a:r>
              <a:rPr sz="2800" b="1" spc="-5" dirty="0">
                <a:latin typeface="Carlito"/>
                <a:cs typeface="Carlito"/>
              </a:rPr>
              <a:t>the </a:t>
            </a:r>
            <a:r>
              <a:rPr sz="2800" b="1" spc="-20" dirty="0">
                <a:latin typeface="Carlito"/>
                <a:cs typeface="Carlito"/>
              </a:rPr>
              <a:t>constraints </a:t>
            </a:r>
            <a:r>
              <a:rPr sz="2800" spc="-10" dirty="0">
                <a:latin typeface="Carlito"/>
                <a:cs typeface="Carlito"/>
              </a:rPr>
              <a:t>that </a:t>
            </a:r>
            <a:r>
              <a:rPr sz="2800" spc="-20" dirty="0">
                <a:latin typeface="Carlito"/>
                <a:cs typeface="Carlito"/>
              </a:rPr>
              <a:t>affect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30" dirty="0">
                <a:latin typeface="Carlito"/>
                <a:cs typeface="Carlito"/>
              </a:rPr>
              <a:t>way </a:t>
            </a:r>
            <a:r>
              <a:rPr sz="2800" spc="-5" dirty="0">
                <a:latin typeface="Carlito"/>
                <a:cs typeface="Carlito"/>
              </a:rPr>
              <a:t>in which </a:t>
            </a:r>
            <a:r>
              <a:rPr sz="2800" spc="-10" dirty="0">
                <a:latin typeface="Carlito"/>
                <a:cs typeface="Carlito"/>
              </a:rPr>
              <a:t>architecture  can </a:t>
            </a:r>
            <a:r>
              <a:rPr sz="2800" spc="-5" dirty="0">
                <a:latin typeface="Carlito"/>
                <a:cs typeface="Carlito"/>
              </a:rPr>
              <a:t>be </a:t>
            </a:r>
            <a:r>
              <a:rPr sz="2800" spc="-10" dirty="0">
                <a:latin typeface="Carlito"/>
                <a:cs typeface="Carlito"/>
              </a:rPr>
              <a:t>implemented.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b="1" spc="-15" dirty="0">
                <a:latin typeface="Carlito"/>
                <a:cs typeface="Carlito"/>
              </a:rPr>
              <a:t>architectural </a:t>
            </a:r>
            <a:r>
              <a:rPr sz="2800" b="1" spc="-10" dirty="0">
                <a:latin typeface="Carlito"/>
                <a:cs typeface="Carlito"/>
              </a:rPr>
              <a:t>design </a:t>
            </a:r>
            <a:r>
              <a:rPr sz="2800" b="1" spc="-20" dirty="0">
                <a:latin typeface="Carlito"/>
                <a:cs typeface="Carlito"/>
              </a:rPr>
              <a:t>representation—the  </a:t>
            </a:r>
            <a:r>
              <a:rPr sz="2800" b="1" spc="-15" dirty="0">
                <a:latin typeface="Carlito"/>
                <a:cs typeface="Carlito"/>
              </a:rPr>
              <a:t>framework </a:t>
            </a:r>
            <a:r>
              <a:rPr sz="2800" b="1" spc="-5" dirty="0">
                <a:latin typeface="Carlito"/>
                <a:cs typeface="Carlito"/>
              </a:rPr>
              <a:t>of a </a:t>
            </a:r>
            <a:r>
              <a:rPr sz="2800" b="1" spc="-15" dirty="0">
                <a:latin typeface="Carlito"/>
                <a:cs typeface="Carlito"/>
              </a:rPr>
              <a:t>computer-based </a:t>
            </a:r>
            <a:r>
              <a:rPr sz="2800" b="1" spc="-20" dirty="0">
                <a:latin typeface="Carlito"/>
                <a:cs typeface="Carlito"/>
              </a:rPr>
              <a:t>system</a:t>
            </a:r>
            <a:r>
              <a:rPr sz="2800" spc="-20" dirty="0">
                <a:latin typeface="Carlito"/>
                <a:cs typeface="Carlito"/>
              </a:rPr>
              <a:t>—is </a:t>
            </a:r>
            <a:r>
              <a:rPr sz="2800" spc="-15" dirty="0">
                <a:latin typeface="Carlito"/>
                <a:cs typeface="Carlito"/>
              </a:rPr>
              <a:t>derived </a:t>
            </a:r>
            <a:r>
              <a:rPr sz="2800" spc="-20" dirty="0">
                <a:latin typeface="Carlito"/>
                <a:cs typeface="Carlito"/>
              </a:rPr>
              <a:t>from </a:t>
            </a:r>
            <a:r>
              <a:rPr sz="2800" spc="-5" dirty="0">
                <a:latin typeface="Carlito"/>
                <a:cs typeface="Carlito"/>
              </a:rPr>
              <a:t>the  </a:t>
            </a:r>
            <a:r>
              <a:rPr sz="2800" spc="-15" dirty="0">
                <a:latin typeface="Carlito"/>
                <a:cs typeface="Carlito"/>
              </a:rPr>
              <a:t>requirements</a:t>
            </a:r>
            <a:r>
              <a:rPr sz="2800" spc="3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model.</a:t>
            </a:r>
            <a:endParaRPr sz="2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6121453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548" y="1393939"/>
            <a:ext cx="6536103" cy="789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999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15" dirty="0">
                <a:latin typeface="Carlito"/>
                <a:cs typeface="Carlito"/>
              </a:rPr>
              <a:t>Interface </a:t>
            </a:r>
            <a:r>
              <a:rPr sz="2800" b="1" spc="-10" dirty="0">
                <a:latin typeface="Carlito"/>
                <a:cs typeface="Carlito"/>
              </a:rPr>
              <a:t>Design </a:t>
            </a:r>
            <a:r>
              <a:rPr sz="2800" spc="4695" dirty="0">
                <a:latin typeface="Wingdings"/>
                <a:cs typeface="Wingdings"/>
              </a:rPr>
              <a:t>→</a:t>
            </a:r>
            <a:r>
              <a:rPr sz="2800" spc="10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Carlito"/>
                <a:cs typeface="Carlito"/>
              </a:rPr>
              <a:t>describes </a:t>
            </a:r>
            <a:r>
              <a:rPr sz="2800" spc="-15" dirty="0">
                <a:latin typeface="Carlito"/>
                <a:cs typeface="Carlito"/>
              </a:rPr>
              <a:t>how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5" dirty="0">
                <a:latin typeface="Carlito"/>
                <a:cs typeface="Carlito"/>
              </a:rPr>
              <a:t>software communicates </a:t>
            </a:r>
            <a:r>
              <a:rPr lang="en-US" sz="2800" spc="-15" dirty="0" smtClean="0">
                <a:latin typeface="Carlito"/>
                <a:cs typeface="Carlito"/>
              </a:rPr>
              <a:t> with </a:t>
            </a:r>
            <a:r>
              <a:rPr sz="2800" spc="-25" dirty="0" smtClean="0">
                <a:latin typeface="Carlito"/>
                <a:cs typeface="Carlito"/>
              </a:rPr>
              <a:t>systems </a:t>
            </a:r>
            <a:r>
              <a:rPr sz="2800" spc="-10" dirty="0">
                <a:latin typeface="Carlito"/>
                <a:cs typeface="Carlito"/>
              </a:rPr>
              <a:t>that </a:t>
            </a:r>
            <a:r>
              <a:rPr sz="2800" spc="-25" dirty="0">
                <a:latin typeface="Carlito"/>
                <a:cs typeface="Carlito"/>
              </a:rPr>
              <a:t>interoperate </a:t>
            </a:r>
            <a:r>
              <a:rPr sz="2800" spc="-5" dirty="0">
                <a:latin typeface="Carlito"/>
                <a:cs typeface="Carlito"/>
              </a:rPr>
              <a:t>with it, and with </a:t>
            </a:r>
            <a:r>
              <a:rPr sz="2800" spc="-10" dirty="0">
                <a:latin typeface="Carlito"/>
                <a:cs typeface="Carlito"/>
              </a:rPr>
              <a:t>humans </a:t>
            </a:r>
            <a:r>
              <a:rPr sz="2800" spc="-5" dirty="0">
                <a:latin typeface="Carlito"/>
                <a:cs typeface="Carlito"/>
              </a:rPr>
              <a:t>who </a:t>
            </a:r>
            <a:r>
              <a:rPr sz="2800" spc="-10" dirty="0">
                <a:latin typeface="Carlito"/>
                <a:cs typeface="Carlito"/>
              </a:rPr>
              <a:t>use </a:t>
            </a:r>
            <a:r>
              <a:rPr sz="2800" spc="-5" dirty="0">
                <a:latin typeface="Carlito"/>
                <a:cs typeface="Carlito"/>
              </a:rPr>
              <a:t>it. An  </a:t>
            </a:r>
            <a:r>
              <a:rPr sz="2800" spc="-15" dirty="0">
                <a:latin typeface="Carlito"/>
                <a:cs typeface="Carlito"/>
              </a:rPr>
              <a:t>interface </a:t>
            </a:r>
            <a:r>
              <a:rPr sz="2800" spc="-5" dirty="0">
                <a:latin typeface="Carlito"/>
                <a:cs typeface="Carlito"/>
              </a:rPr>
              <a:t>implies a </a:t>
            </a:r>
            <a:r>
              <a:rPr sz="2800" spc="-10" dirty="0">
                <a:latin typeface="Carlito"/>
                <a:cs typeface="Carlito"/>
              </a:rPr>
              <a:t>flow </a:t>
            </a:r>
            <a:r>
              <a:rPr sz="2800" spc="-5" dirty="0">
                <a:latin typeface="Carlito"/>
                <a:cs typeface="Carlito"/>
              </a:rPr>
              <a:t>of </a:t>
            </a:r>
            <a:r>
              <a:rPr sz="2800" spc="-15" dirty="0">
                <a:latin typeface="Carlito"/>
                <a:cs typeface="Carlito"/>
              </a:rPr>
              <a:t>information </a:t>
            </a:r>
            <a:r>
              <a:rPr sz="2800" dirty="0">
                <a:latin typeface="Carlito"/>
                <a:cs typeface="Carlito"/>
              </a:rPr>
              <a:t>(e.g., </a:t>
            </a:r>
            <a:r>
              <a:rPr sz="2800" spc="-20" dirty="0">
                <a:latin typeface="Carlito"/>
                <a:cs typeface="Carlito"/>
              </a:rPr>
              <a:t>data </a:t>
            </a:r>
            <a:r>
              <a:rPr sz="2800" spc="-10" dirty="0">
                <a:latin typeface="Carlito"/>
                <a:cs typeface="Carlito"/>
              </a:rPr>
              <a:t>and/or </a:t>
            </a:r>
            <a:r>
              <a:rPr sz="2800" spc="-15" dirty="0">
                <a:latin typeface="Carlito"/>
                <a:cs typeface="Carlito"/>
              </a:rPr>
              <a:t>control) </a:t>
            </a:r>
            <a:r>
              <a:rPr sz="2800" spc="-5" dirty="0">
                <a:latin typeface="Carlito"/>
                <a:cs typeface="Carlito"/>
              </a:rPr>
              <a:t>and  a specific type of </a:t>
            </a:r>
            <a:r>
              <a:rPr sz="2800" spc="-40" dirty="0">
                <a:latin typeface="Carlito"/>
                <a:cs typeface="Carlito"/>
              </a:rPr>
              <a:t>behavior. </a:t>
            </a:r>
            <a:r>
              <a:rPr sz="2800" spc="-20" dirty="0">
                <a:latin typeface="Carlito"/>
                <a:cs typeface="Carlito"/>
              </a:rPr>
              <a:t>Therefore</a:t>
            </a:r>
            <a:r>
              <a:rPr sz="2800" b="1" spc="-20" dirty="0">
                <a:latin typeface="Carlito"/>
                <a:cs typeface="Carlito"/>
              </a:rPr>
              <a:t>, </a:t>
            </a:r>
            <a:r>
              <a:rPr sz="2800" b="1" spc="-10" dirty="0">
                <a:latin typeface="Carlito"/>
                <a:cs typeface="Carlito"/>
              </a:rPr>
              <a:t>usage </a:t>
            </a:r>
            <a:r>
              <a:rPr sz="2800" b="1" spc="-5" dirty="0">
                <a:latin typeface="Carlito"/>
                <a:cs typeface="Carlito"/>
              </a:rPr>
              <a:t>scenarios </a:t>
            </a:r>
            <a:r>
              <a:rPr sz="2800" spc="-5" dirty="0">
                <a:latin typeface="Carlito"/>
                <a:cs typeface="Carlito"/>
              </a:rPr>
              <a:t>and </a:t>
            </a:r>
            <a:r>
              <a:rPr sz="2800" b="1" spc="-15" dirty="0">
                <a:latin typeface="Carlito"/>
                <a:cs typeface="Carlito"/>
              </a:rPr>
              <a:t>behavioral  </a:t>
            </a:r>
            <a:r>
              <a:rPr sz="2800" b="1" spc="-5" dirty="0">
                <a:latin typeface="Carlito"/>
                <a:cs typeface="Carlito"/>
              </a:rPr>
              <a:t>models </a:t>
            </a:r>
            <a:r>
              <a:rPr sz="2800" spc="-15" dirty="0">
                <a:latin typeface="Carlito"/>
                <a:cs typeface="Carlito"/>
              </a:rPr>
              <a:t>provide </a:t>
            </a:r>
            <a:r>
              <a:rPr sz="2800" spc="-5" dirty="0">
                <a:latin typeface="Carlito"/>
                <a:cs typeface="Carlito"/>
              </a:rPr>
              <a:t>much of the </a:t>
            </a:r>
            <a:r>
              <a:rPr sz="2800" spc="-15" dirty="0">
                <a:latin typeface="Carlito"/>
                <a:cs typeface="Carlito"/>
              </a:rPr>
              <a:t>information required </a:t>
            </a:r>
            <a:r>
              <a:rPr sz="2800" spc="-25" dirty="0">
                <a:latin typeface="Carlito"/>
                <a:cs typeface="Carlito"/>
              </a:rPr>
              <a:t>for </a:t>
            </a:r>
            <a:r>
              <a:rPr sz="2800" spc="-15" dirty="0">
                <a:latin typeface="Carlito"/>
                <a:cs typeface="Carlito"/>
              </a:rPr>
              <a:t>interface  </a:t>
            </a:r>
            <a:r>
              <a:rPr sz="2800" spc="-10" dirty="0">
                <a:latin typeface="Carlito"/>
                <a:cs typeface="Carlito"/>
              </a:rPr>
              <a:t>design.</a:t>
            </a:r>
            <a:endParaRPr sz="2800" dirty="0">
              <a:latin typeface="Carlito"/>
              <a:cs typeface="Carlito"/>
            </a:endParaRPr>
          </a:p>
          <a:p>
            <a:pPr marL="241300" marR="114300" indent="-228600">
              <a:lnSpc>
                <a:spcPct val="99800"/>
              </a:lnSpc>
              <a:spcBef>
                <a:spcPts val="10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10" dirty="0">
                <a:latin typeface="Carlito"/>
                <a:cs typeface="Carlito"/>
              </a:rPr>
              <a:t>Component-Level Design </a:t>
            </a:r>
            <a:r>
              <a:rPr sz="2800" spc="4695" dirty="0">
                <a:latin typeface="Wingdings"/>
                <a:cs typeface="Wingdings"/>
              </a:rPr>
              <a:t>→</a:t>
            </a:r>
            <a:r>
              <a:rPr sz="2800" spc="13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arlito"/>
                <a:cs typeface="Carlito"/>
              </a:rPr>
              <a:t>transforms </a:t>
            </a:r>
            <a:r>
              <a:rPr sz="2800" b="1" spc="-15" dirty="0">
                <a:latin typeface="Carlito"/>
                <a:cs typeface="Carlito"/>
              </a:rPr>
              <a:t>structural </a:t>
            </a:r>
            <a:r>
              <a:rPr sz="2800" b="1" spc="-10" dirty="0">
                <a:latin typeface="Carlito"/>
                <a:cs typeface="Carlito"/>
              </a:rPr>
              <a:t>elements </a:t>
            </a:r>
            <a:r>
              <a:rPr lang="en-US" sz="2800" b="1" spc="-10" dirty="0" smtClean="0">
                <a:latin typeface="Carlito"/>
                <a:cs typeface="Carlito"/>
              </a:rPr>
              <a:t>of the software </a:t>
            </a:r>
            <a:r>
              <a:rPr sz="2800" b="1" spc="-10" dirty="0" smtClean="0">
                <a:latin typeface="Carlito"/>
                <a:cs typeface="Carlito"/>
              </a:rPr>
              <a:t>architecture </a:t>
            </a:r>
            <a:r>
              <a:rPr sz="2800" spc="-20" dirty="0">
                <a:latin typeface="Carlito"/>
                <a:cs typeface="Carlito"/>
              </a:rPr>
              <a:t>into </a:t>
            </a:r>
            <a:r>
              <a:rPr sz="2800" spc="-5" dirty="0">
                <a:latin typeface="Carlito"/>
                <a:cs typeface="Carlito"/>
              </a:rPr>
              <a:t>a </a:t>
            </a:r>
            <a:r>
              <a:rPr sz="2800" b="1" spc="-15" dirty="0">
                <a:latin typeface="Carlito"/>
                <a:cs typeface="Carlito"/>
              </a:rPr>
              <a:t>procedural </a:t>
            </a:r>
            <a:r>
              <a:rPr sz="2800" b="1" spc="-5" dirty="0">
                <a:latin typeface="Carlito"/>
                <a:cs typeface="Carlito"/>
              </a:rPr>
              <a:t>description</a:t>
            </a:r>
            <a:r>
              <a:rPr sz="2800" spc="-5" dirty="0">
                <a:latin typeface="Carlito"/>
                <a:cs typeface="Carlito"/>
              </a:rPr>
              <a:t> of </a:t>
            </a:r>
            <a:r>
              <a:rPr sz="2800" spc="-15" dirty="0">
                <a:latin typeface="Carlito"/>
                <a:cs typeface="Carlito"/>
              </a:rPr>
              <a:t>software  </a:t>
            </a:r>
            <a:r>
              <a:rPr sz="2800" spc="-10" dirty="0">
                <a:latin typeface="Carlito"/>
                <a:cs typeface="Carlito"/>
              </a:rPr>
              <a:t>components. </a:t>
            </a:r>
            <a:r>
              <a:rPr sz="2800" spc="-15" dirty="0">
                <a:latin typeface="Carlito"/>
                <a:cs typeface="Carlito"/>
              </a:rPr>
              <a:t>Information </a:t>
            </a:r>
            <a:r>
              <a:rPr sz="2800" spc="-10" dirty="0">
                <a:latin typeface="Carlito"/>
                <a:cs typeface="Carlito"/>
              </a:rPr>
              <a:t>obtained </a:t>
            </a:r>
            <a:r>
              <a:rPr sz="2800" spc="-20" dirty="0">
                <a:latin typeface="Carlito"/>
                <a:cs typeface="Carlito"/>
              </a:rPr>
              <a:t>from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5" dirty="0">
                <a:latin typeface="Carlito"/>
                <a:cs typeface="Carlito"/>
              </a:rPr>
              <a:t>class-based </a:t>
            </a:r>
            <a:r>
              <a:rPr sz="2800" spc="-5" dirty="0">
                <a:latin typeface="Carlito"/>
                <a:cs typeface="Carlito"/>
              </a:rPr>
              <a:t>models and  </a:t>
            </a:r>
            <a:r>
              <a:rPr sz="2800" spc="-15" dirty="0">
                <a:latin typeface="Carlito"/>
                <a:cs typeface="Carlito"/>
              </a:rPr>
              <a:t>behavioral </a:t>
            </a:r>
            <a:r>
              <a:rPr sz="2800" spc="-5" dirty="0">
                <a:latin typeface="Carlito"/>
                <a:cs typeface="Carlito"/>
              </a:rPr>
              <a:t>models serve as the </a:t>
            </a:r>
            <a:r>
              <a:rPr sz="2800" spc="-10" dirty="0">
                <a:latin typeface="Carlito"/>
                <a:cs typeface="Carlito"/>
              </a:rPr>
              <a:t>basis </a:t>
            </a:r>
            <a:r>
              <a:rPr sz="2800" spc="-25" dirty="0">
                <a:latin typeface="Carlito"/>
                <a:cs typeface="Carlito"/>
              </a:rPr>
              <a:t>for </a:t>
            </a:r>
            <a:r>
              <a:rPr sz="2800" spc="-15" dirty="0">
                <a:latin typeface="Carlito"/>
                <a:cs typeface="Carlito"/>
              </a:rPr>
              <a:t>component</a:t>
            </a:r>
            <a:r>
              <a:rPr sz="2800" spc="2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design.</a:t>
            </a:r>
            <a:endParaRPr sz="2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2448717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5239" y="915542"/>
            <a:ext cx="30413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5" dirty="0"/>
              <a:t>DESIGN</a:t>
            </a:r>
            <a:r>
              <a:rPr spc="-204" dirty="0"/>
              <a:t> </a:t>
            </a:r>
            <a:r>
              <a:rPr spc="450" dirty="0"/>
              <a:t>process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4548" y="2468788"/>
            <a:ext cx="6507766" cy="695382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2965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latin typeface="Carlito"/>
                <a:cs typeface="Carlito"/>
              </a:rPr>
              <a:t>Software </a:t>
            </a:r>
            <a:r>
              <a:rPr sz="2600" spc="-5" dirty="0">
                <a:latin typeface="Carlito"/>
                <a:cs typeface="Carlito"/>
              </a:rPr>
              <a:t>design </a:t>
            </a:r>
            <a:r>
              <a:rPr sz="2600" dirty="0">
                <a:latin typeface="Carlito"/>
                <a:cs typeface="Carlito"/>
              </a:rPr>
              <a:t>is an </a:t>
            </a:r>
            <a:r>
              <a:rPr sz="2600" spc="-15" dirty="0">
                <a:latin typeface="Carlito"/>
                <a:cs typeface="Carlito"/>
              </a:rPr>
              <a:t>iterative </a:t>
            </a:r>
            <a:r>
              <a:rPr sz="2600" spc="-5" dirty="0">
                <a:latin typeface="Carlito"/>
                <a:cs typeface="Carlito"/>
              </a:rPr>
              <a:t>process through </a:t>
            </a:r>
            <a:r>
              <a:rPr sz="2600" dirty="0">
                <a:latin typeface="Carlito"/>
                <a:cs typeface="Carlito"/>
              </a:rPr>
              <a:t>which </a:t>
            </a:r>
            <a:r>
              <a:rPr sz="2600" spc="-5" dirty="0">
                <a:latin typeface="Carlito"/>
                <a:cs typeface="Carlito"/>
              </a:rPr>
              <a:t>requirements</a:t>
            </a:r>
            <a:r>
              <a:rPr sz="2600" spc="-70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are</a:t>
            </a:r>
            <a:endParaRPr sz="2600" dirty="0">
              <a:latin typeface="Carlito"/>
              <a:cs typeface="Carlito"/>
            </a:endParaRPr>
          </a:p>
          <a:p>
            <a:pPr marL="241300">
              <a:lnSpc>
                <a:spcPts val="2965"/>
              </a:lnSpc>
            </a:pPr>
            <a:r>
              <a:rPr sz="2600" spc="-10" dirty="0">
                <a:latin typeface="Carlito"/>
                <a:cs typeface="Carlito"/>
              </a:rPr>
              <a:t>translated into </a:t>
            </a:r>
            <a:r>
              <a:rPr sz="2600" dirty="0">
                <a:latin typeface="Carlito"/>
                <a:cs typeface="Carlito"/>
              </a:rPr>
              <a:t>a </a:t>
            </a:r>
            <a:r>
              <a:rPr sz="2600" spc="5" dirty="0">
                <a:latin typeface="Carlito"/>
                <a:cs typeface="Carlito"/>
              </a:rPr>
              <a:t>“blueprint” </a:t>
            </a:r>
            <a:r>
              <a:rPr sz="2600" spc="-25" dirty="0">
                <a:latin typeface="Carlito"/>
                <a:cs typeface="Carlito"/>
              </a:rPr>
              <a:t>for </a:t>
            </a:r>
            <a:r>
              <a:rPr sz="2600" spc="-5" dirty="0">
                <a:latin typeface="Carlito"/>
                <a:cs typeface="Carlito"/>
              </a:rPr>
              <a:t>constructing </a:t>
            </a:r>
            <a:r>
              <a:rPr sz="2600" dirty="0">
                <a:latin typeface="Carlito"/>
                <a:cs typeface="Carlito"/>
              </a:rPr>
              <a:t>the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software.</a:t>
            </a:r>
            <a:endParaRPr sz="26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55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3300" spc="-190" dirty="0">
                <a:latin typeface="Trebuchet MS"/>
                <a:cs typeface="Trebuchet MS"/>
              </a:rPr>
              <a:t>Software </a:t>
            </a:r>
            <a:r>
              <a:rPr sz="3300" spc="-185" dirty="0">
                <a:latin typeface="Trebuchet MS"/>
                <a:cs typeface="Trebuchet MS"/>
              </a:rPr>
              <a:t>Quality </a:t>
            </a:r>
            <a:r>
              <a:rPr sz="3300" spc="-175" dirty="0">
                <a:latin typeface="Trebuchet MS"/>
                <a:cs typeface="Trebuchet MS"/>
              </a:rPr>
              <a:t>Guidelines </a:t>
            </a:r>
            <a:r>
              <a:rPr sz="3300" spc="-150" dirty="0">
                <a:latin typeface="Trebuchet MS"/>
                <a:cs typeface="Trebuchet MS"/>
              </a:rPr>
              <a:t>and</a:t>
            </a:r>
            <a:r>
              <a:rPr sz="3300" spc="-730" dirty="0">
                <a:latin typeface="Trebuchet MS"/>
                <a:cs typeface="Trebuchet MS"/>
              </a:rPr>
              <a:t> </a:t>
            </a:r>
            <a:r>
              <a:rPr sz="3300" spc="-195" dirty="0">
                <a:latin typeface="Trebuchet MS"/>
                <a:cs typeface="Trebuchet MS"/>
              </a:rPr>
              <a:t>Attributes</a:t>
            </a:r>
            <a:endParaRPr sz="3300" dirty="0">
              <a:latin typeface="Trebuchet MS"/>
              <a:cs typeface="Trebuchet MS"/>
            </a:endParaRPr>
          </a:p>
          <a:p>
            <a:pPr marL="698500" lvl="1" indent="-229235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200" spc="-5" dirty="0">
                <a:latin typeface="Carlito"/>
                <a:cs typeface="Carlito"/>
              </a:rPr>
              <a:t>3 </a:t>
            </a:r>
            <a:r>
              <a:rPr sz="2200" spc="-10" dirty="0">
                <a:latin typeface="Carlito"/>
                <a:cs typeface="Carlito"/>
              </a:rPr>
              <a:t>characteristics used </a:t>
            </a:r>
            <a:r>
              <a:rPr sz="2200" spc="-20" dirty="0">
                <a:latin typeface="Carlito"/>
                <a:cs typeface="Carlito"/>
              </a:rPr>
              <a:t>for </a:t>
            </a:r>
            <a:r>
              <a:rPr sz="2200" spc="-10" dirty="0">
                <a:latin typeface="Carlito"/>
                <a:cs typeface="Carlito"/>
              </a:rPr>
              <a:t>evaluation </a:t>
            </a:r>
            <a:r>
              <a:rPr sz="2200" spc="-5" dirty="0">
                <a:latin typeface="Carlito"/>
                <a:cs typeface="Carlito"/>
              </a:rPr>
              <a:t>of</a:t>
            </a:r>
            <a:r>
              <a:rPr sz="2200" spc="35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quality:</a:t>
            </a:r>
            <a:endParaRPr sz="2200" dirty="0">
              <a:latin typeface="Carlito"/>
              <a:cs typeface="Carlito"/>
            </a:endParaRPr>
          </a:p>
          <a:p>
            <a:pPr marL="1384300" marR="5080" lvl="2" indent="-457200">
              <a:lnSpc>
                <a:spcPts val="2050"/>
              </a:lnSpc>
              <a:spcBef>
                <a:spcPts val="550"/>
              </a:spcBef>
              <a:buAutoNum type="arabicPeriod"/>
              <a:tabLst>
                <a:tab pos="1384300" algn="l"/>
                <a:tab pos="1384935" algn="l"/>
              </a:tabLst>
            </a:pPr>
            <a:r>
              <a:rPr sz="1900" spc="-10" dirty="0">
                <a:latin typeface="Carlito"/>
                <a:cs typeface="Carlito"/>
              </a:rPr>
              <a:t>The design should implement </a:t>
            </a:r>
            <a:r>
              <a:rPr sz="1900" spc="-5" dirty="0">
                <a:latin typeface="Carlito"/>
                <a:cs typeface="Carlito"/>
              </a:rPr>
              <a:t>all of the </a:t>
            </a:r>
            <a:r>
              <a:rPr sz="1900" b="1" spc="-10" dirty="0">
                <a:latin typeface="Carlito"/>
                <a:cs typeface="Carlito"/>
              </a:rPr>
              <a:t>explicit requirements </a:t>
            </a:r>
            <a:r>
              <a:rPr sz="1900" spc="-10" dirty="0">
                <a:latin typeface="Carlito"/>
                <a:cs typeface="Carlito"/>
              </a:rPr>
              <a:t>contained </a:t>
            </a:r>
            <a:r>
              <a:rPr sz="1900" spc="-5" dirty="0">
                <a:latin typeface="Carlito"/>
                <a:cs typeface="Carlito"/>
              </a:rPr>
              <a:t>in the  </a:t>
            </a:r>
            <a:r>
              <a:rPr sz="1900" b="1" spc="-10" dirty="0">
                <a:latin typeface="Carlito"/>
                <a:cs typeface="Carlito"/>
              </a:rPr>
              <a:t>requirements model</a:t>
            </a:r>
            <a:r>
              <a:rPr sz="1900" spc="-10" dirty="0">
                <a:latin typeface="Carlito"/>
                <a:cs typeface="Carlito"/>
              </a:rPr>
              <a:t>, </a:t>
            </a:r>
            <a:r>
              <a:rPr sz="1900" spc="-5" dirty="0">
                <a:latin typeface="Carlito"/>
                <a:cs typeface="Carlito"/>
              </a:rPr>
              <a:t>and it </a:t>
            </a:r>
            <a:r>
              <a:rPr sz="1900" spc="-10" dirty="0">
                <a:latin typeface="Carlito"/>
                <a:cs typeface="Carlito"/>
              </a:rPr>
              <a:t>must accommodate </a:t>
            </a:r>
            <a:r>
              <a:rPr sz="1900" spc="-5" dirty="0">
                <a:latin typeface="Carlito"/>
                <a:cs typeface="Carlito"/>
              </a:rPr>
              <a:t>all </a:t>
            </a:r>
            <a:r>
              <a:rPr sz="1900" b="1" spc="-5" dirty="0">
                <a:latin typeface="Carlito"/>
                <a:cs typeface="Carlito"/>
              </a:rPr>
              <a:t>of the implicit </a:t>
            </a:r>
            <a:r>
              <a:rPr sz="1900" b="1" spc="-10" dirty="0">
                <a:latin typeface="Carlito"/>
                <a:cs typeface="Carlito"/>
              </a:rPr>
              <a:t>requirements </a:t>
            </a:r>
            <a:r>
              <a:rPr sz="1900" spc="-10" dirty="0">
                <a:latin typeface="Carlito"/>
                <a:cs typeface="Carlito"/>
              </a:rPr>
              <a:t>desired </a:t>
            </a:r>
            <a:r>
              <a:rPr sz="1900" b="1" spc="-10" dirty="0">
                <a:latin typeface="Carlito"/>
                <a:cs typeface="Carlito"/>
              </a:rPr>
              <a:t>by  </a:t>
            </a:r>
            <a:r>
              <a:rPr sz="1900" b="1" spc="-15" dirty="0">
                <a:latin typeface="Carlito"/>
                <a:cs typeface="Carlito"/>
              </a:rPr>
              <a:t>stakeholders</a:t>
            </a:r>
            <a:r>
              <a:rPr sz="1500" spc="-15" dirty="0">
                <a:latin typeface="Carlito"/>
                <a:cs typeface="Carlito"/>
              </a:rPr>
              <a:t>.</a:t>
            </a:r>
            <a:endParaRPr sz="1500" dirty="0">
              <a:latin typeface="Carlito"/>
              <a:cs typeface="Carlito"/>
            </a:endParaRPr>
          </a:p>
          <a:p>
            <a:pPr marL="1384300" marR="96520" lvl="2" indent="-457200">
              <a:lnSpc>
                <a:spcPts val="2050"/>
              </a:lnSpc>
              <a:spcBef>
                <a:spcPts val="509"/>
              </a:spcBef>
              <a:buAutoNum type="arabicPeriod"/>
              <a:tabLst>
                <a:tab pos="1384300" algn="l"/>
                <a:tab pos="1384935" algn="l"/>
              </a:tabLst>
            </a:pPr>
            <a:r>
              <a:rPr sz="1900" spc="-10" dirty="0">
                <a:latin typeface="Carlito"/>
                <a:cs typeface="Carlito"/>
              </a:rPr>
              <a:t>The design should </a:t>
            </a:r>
            <a:r>
              <a:rPr sz="1900" spc="-5" dirty="0">
                <a:latin typeface="Carlito"/>
                <a:cs typeface="Carlito"/>
              </a:rPr>
              <a:t>be </a:t>
            </a:r>
            <a:r>
              <a:rPr sz="1900" b="1" spc="-10" dirty="0">
                <a:latin typeface="Carlito"/>
                <a:cs typeface="Carlito"/>
              </a:rPr>
              <a:t>readable</a:t>
            </a:r>
            <a:r>
              <a:rPr sz="1900" spc="-10" dirty="0">
                <a:latin typeface="Carlito"/>
                <a:cs typeface="Carlito"/>
              </a:rPr>
              <a:t> </a:t>
            </a:r>
            <a:r>
              <a:rPr sz="1900" spc="-5" dirty="0">
                <a:latin typeface="Carlito"/>
                <a:cs typeface="Carlito"/>
              </a:rPr>
              <a:t>and </a:t>
            </a:r>
            <a:r>
              <a:rPr sz="1900" b="1" spc="-10" dirty="0">
                <a:latin typeface="Carlito"/>
                <a:cs typeface="Carlito"/>
              </a:rPr>
              <a:t>understandabl</a:t>
            </a:r>
            <a:r>
              <a:rPr sz="1900" spc="-10" dirty="0">
                <a:latin typeface="Carlito"/>
                <a:cs typeface="Carlito"/>
              </a:rPr>
              <a:t>e </a:t>
            </a:r>
            <a:r>
              <a:rPr sz="1900" spc="-20" dirty="0">
                <a:latin typeface="Carlito"/>
                <a:cs typeface="Carlito"/>
              </a:rPr>
              <a:t>for </a:t>
            </a:r>
            <a:r>
              <a:rPr sz="1900" spc="-5" dirty="0">
                <a:latin typeface="Carlito"/>
                <a:cs typeface="Carlito"/>
              </a:rPr>
              <a:t>those </a:t>
            </a:r>
            <a:r>
              <a:rPr sz="1900" b="1" spc="-5" dirty="0">
                <a:latin typeface="Carlito"/>
                <a:cs typeface="Carlito"/>
              </a:rPr>
              <a:t>who </a:t>
            </a:r>
            <a:r>
              <a:rPr sz="1900" b="1" spc="-15" dirty="0">
                <a:latin typeface="Carlito"/>
                <a:cs typeface="Carlito"/>
              </a:rPr>
              <a:t>generate </a:t>
            </a:r>
            <a:r>
              <a:rPr sz="1900" b="1" spc="-10" dirty="0">
                <a:latin typeface="Carlito"/>
                <a:cs typeface="Carlito"/>
              </a:rPr>
              <a:t>code </a:t>
            </a:r>
            <a:r>
              <a:rPr sz="1900" b="1" spc="-5" dirty="0">
                <a:latin typeface="Carlito"/>
                <a:cs typeface="Carlito"/>
              </a:rPr>
              <a:t>and </a:t>
            </a:r>
            <a:r>
              <a:rPr sz="1900" b="1" spc="-15" dirty="0">
                <a:latin typeface="Carlito"/>
                <a:cs typeface="Carlito"/>
              </a:rPr>
              <a:t>test  </a:t>
            </a:r>
            <a:r>
              <a:rPr sz="1900" spc="-5" dirty="0">
                <a:latin typeface="Carlito"/>
                <a:cs typeface="Carlito"/>
              </a:rPr>
              <a:t>the</a:t>
            </a:r>
            <a:r>
              <a:rPr sz="1900" dirty="0">
                <a:latin typeface="Carlito"/>
                <a:cs typeface="Carlito"/>
              </a:rPr>
              <a:t> </a:t>
            </a:r>
            <a:r>
              <a:rPr sz="1900" spc="-10" dirty="0">
                <a:latin typeface="Carlito"/>
                <a:cs typeface="Carlito"/>
              </a:rPr>
              <a:t>software.</a:t>
            </a:r>
            <a:endParaRPr sz="1900" dirty="0">
              <a:latin typeface="Carlito"/>
              <a:cs typeface="Carlito"/>
            </a:endParaRPr>
          </a:p>
          <a:p>
            <a:pPr marL="1384300" lvl="2" indent="-457834">
              <a:lnSpc>
                <a:spcPts val="2165"/>
              </a:lnSpc>
              <a:spcBef>
                <a:spcPts val="250"/>
              </a:spcBef>
              <a:buAutoNum type="arabicPeriod"/>
              <a:tabLst>
                <a:tab pos="1384300" algn="l"/>
                <a:tab pos="1384935" algn="l"/>
              </a:tabLst>
            </a:pPr>
            <a:r>
              <a:rPr sz="1900" spc="-10" dirty="0">
                <a:latin typeface="Carlito"/>
                <a:cs typeface="Carlito"/>
              </a:rPr>
              <a:t>The design should </a:t>
            </a:r>
            <a:r>
              <a:rPr sz="1900" spc="-15" dirty="0">
                <a:latin typeface="Carlito"/>
                <a:cs typeface="Carlito"/>
              </a:rPr>
              <a:t>provide </a:t>
            </a:r>
            <a:r>
              <a:rPr sz="1900" spc="-5" dirty="0">
                <a:latin typeface="Carlito"/>
                <a:cs typeface="Carlito"/>
              </a:rPr>
              <a:t>a </a:t>
            </a:r>
            <a:r>
              <a:rPr sz="1900" spc="-15" dirty="0">
                <a:latin typeface="Carlito"/>
                <a:cs typeface="Carlito"/>
              </a:rPr>
              <a:t>complete </a:t>
            </a:r>
            <a:r>
              <a:rPr sz="1900" spc="-10" dirty="0">
                <a:latin typeface="Carlito"/>
                <a:cs typeface="Carlito"/>
              </a:rPr>
              <a:t>picture </a:t>
            </a:r>
            <a:r>
              <a:rPr sz="1900" spc="-5" dirty="0">
                <a:latin typeface="Carlito"/>
                <a:cs typeface="Carlito"/>
              </a:rPr>
              <a:t>of the </a:t>
            </a:r>
            <a:r>
              <a:rPr sz="1900" spc="-10" dirty="0">
                <a:latin typeface="Carlito"/>
                <a:cs typeface="Carlito"/>
              </a:rPr>
              <a:t>software, addressing </a:t>
            </a:r>
            <a:r>
              <a:rPr sz="1900" spc="-5" dirty="0">
                <a:latin typeface="Carlito"/>
                <a:cs typeface="Carlito"/>
              </a:rPr>
              <a:t>the</a:t>
            </a:r>
            <a:r>
              <a:rPr sz="1900" spc="225" dirty="0">
                <a:latin typeface="Carlito"/>
                <a:cs typeface="Carlito"/>
              </a:rPr>
              <a:t> </a:t>
            </a:r>
            <a:r>
              <a:rPr sz="1900" spc="-10" dirty="0">
                <a:latin typeface="Carlito"/>
                <a:cs typeface="Carlito"/>
              </a:rPr>
              <a:t>data,</a:t>
            </a:r>
            <a:endParaRPr sz="1900" dirty="0">
              <a:latin typeface="Carlito"/>
              <a:cs typeface="Carlito"/>
            </a:endParaRPr>
          </a:p>
          <a:p>
            <a:pPr marL="1384300">
              <a:lnSpc>
                <a:spcPts val="2165"/>
              </a:lnSpc>
            </a:pPr>
            <a:r>
              <a:rPr sz="1900" spc="-10" dirty="0">
                <a:latin typeface="Carlito"/>
                <a:cs typeface="Carlito"/>
              </a:rPr>
              <a:t>functional, </a:t>
            </a:r>
            <a:r>
              <a:rPr sz="1900" spc="-5" dirty="0">
                <a:latin typeface="Carlito"/>
                <a:cs typeface="Carlito"/>
              </a:rPr>
              <a:t>and </a:t>
            </a:r>
            <a:r>
              <a:rPr sz="1900" spc="-15" dirty="0">
                <a:latin typeface="Carlito"/>
                <a:cs typeface="Carlito"/>
              </a:rPr>
              <a:t>behavioral </a:t>
            </a:r>
            <a:r>
              <a:rPr sz="1900" spc="-5" dirty="0">
                <a:latin typeface="Carlito"/>
                <a:cs typeface="Carlito"/>
              </a:rPr>
              <a:t>domains </a:t>
            </a:r>
            <a:r>
              <a:rPr sz="1900" spc="-15" dirty="0">
                <a:latin typeface="Carlito"/>
                <a:cs typeface="Carlito"/>
              </a:rPr>
              <a:t>from </a:t>
            </a:r>
            <a:r>
              <a:rPr sz="1900" spc="-5" dirty="0">
                <a:latin typeface="Carlito"/>
                <a:cs typeface="Carlito"/>
              </a:rPr>
              <a:t>an </a:t>
            </a:r>
            <a:r>
              <a:rPr sz="1900" spc="-10" dirty="0">
                <a:latin typeface="Carlito"/>
                <a:cs typeface="Carlito"/>
              </a:rPr>
              <a:t>implementation</a:t>
            </a:r>
            <a:r>
              <a:rPr sz="1900" spc="125" dirty="0">
                <a:latin typeface="Carlito"/>
                <a:cs typeface="Carlito"/>
              </a:rPr>
              <a:t> </a:t>
            </a:r>
            <a:r>
              <a:rPr sz="1900" spc="-15" dirty="0">
                <a:latin typeface="Carlito"/>
                <a:cs typeface="Carlito"/>
              </a:rPr>
              <a:t>perspective.</a:t>
            </a:r>
            <a:endParaRPr sz="19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883388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6634353"/>
            <a:ext cx="5816600" cy="3016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Requirements Management</a:t>
            </a:r>
            <a:endParaRPr sz="1200">
              <a:latin typeface="Times New Roman"/>
              <a:cs typeface="Times New Roman"/>
            </a:endParaRPr>
          </a:p>
          <a:p>
            <a:pPr marL="697865" marR="6985" indent="-228600" algn="just">
              <a:lnSpc>
                <a:spcPts val="1370"/>
              </a:lnSpc>
              <a:spcBef>
                <a:spcPts val="1025"/>
              </a:spcBef>
              <a:buFont typeface="Symbol"/>
              <a:buChar char="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Requirements management is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process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managing </a:t>
            </a:r>
            <a:r>
              <a:rPr sz="1200" dirty="0">
                <a:latin typeface="Times New Roman"/>
                <a:cs typeface="Times New Roman"/>
              </a:rPr>
              <a:t>changing </a:t>
            </a:r>
            <a:r>
              <a:rPr sz="1200" spc="-5" dirty="0">
                <a:latin typeface="Times New Roman"/>
                <a:cs typeface="Times New Roman"/>
              </a:rPr>
              <a:t>requirements  </a:t>
            </a:r>
            <a:r>
              <a:rPr sz="1200" dirty="0">
                <a:latin typeface="Times New Roman"/>
                <a:cs typeface="Times New Roman"/>
              </a:rPr>
              <a:t>during the </a:t>
            </a:r>
            <a:r>
              <a:rPr sz="1200" spc="-5" dirty="0">
                <a:latin typeface="Times New Roman"/>
                <a:cs typeface="Times New Roman"/>
              </a:rPr>
              <a:t>requirements engineering process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development.</a:t>
            </a:r>
            <a:endParaRPr sz="1200">
              <a:latin typeface="Times New Roman"/>
              <a:cs typeface="Times New Roman"/>
            </a:endParaRPr>
          </a:p>
          <a:p>
            <a:pPr marL="697865" marR="7620" indent="-228600" algn="just">
              <a:lnSpc>
                <a:spcPts val="1370"/>
              </a:lnSpc>
              <a:spcBef>
                <a:spcPts val="105"/>
              </a:spcBef>
              <a:buFont typeface="Symbol"/>
              <a:buChar char="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New requirements emerge as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system is being </a:t>
            </a:r>
            <a:r>
              <a:rPr sz="1200" dirty="0">
                <a:latin typeface="Times New Roman"/>
                <a:cs typeface="Times New Roman"/>
              </a:rPr>
              <a:t>developed </a:t>
            </a:r>
            <a:r>
              <a:rPr sz="1200" spc="-5" dirty="0">
                <a:latin typeface="Times New Roman"/>
                <a:cs typeface="Times New Roman"/>
              </a:rPr>
              <a:t>and after </a:t>
            </a:r>
            <a:r>
              <a:rPr sz="1200" dirty="0">
                <a:latin typeface="Times New Roman"/>
                <a:cs typeface="Times New Roman"/>
              </a:rPr>
              <a:t>it </a:t>
            </a:r>
            <a:r>
              <a:rPr sz="1200" spc="-5" dirty="0">
                <a:latin typeface="Times New Roman"/>
                <a:cs typeface="Times New Roman"/>
              </a:rPr>
              <a:t>has </a:t>
            </a:r>
            <a:r>
              <a:rPr sz="1200" dirty="0">
                <a:latin typeface="Times New Roman"/>
                <a:cs typeface="Times New Roman"/>
              </a:rPr>
              <a:t>gone into  </a:t>
            </a:r>
            <a:r>
              <a:rPr sz="1200" spc="-5" dirty="0">
                <a:latin typeface="Times New Roman"/>
                <a:cs typeface="Times New Roman"/>
              </a:rPr>
              <a:t>use.</a:t>
            </a:r>
            <a:endParaRPr sz="1200">
              <a:latin typeface="Times New Roman"/>
              <a:cs typeface="Times New Roman"/>
            </a:endParaRPr>
          </a:p>
          <a:p>
            <a:pPr marL="697865" marR="5715" indent="-228600" algn="just">
              <a:lnSpc>
                <a:spcPts val="1380"/>
              </a:lnSpc>
              <a:spcBef>
                <a:spcPts val="100"/>
              </a:spcBef>
              <a:buFont typeface="Symbol"/>
              <a:buChar char="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You </a:t>
            </a:r>
            <a:r>
              <a:rPr sz="1200" spc="-5" dirty="0">
                <a:latin typeface="Times New Roman"/>
                <a:cs typeface="Times New Roman"/>
              </a:rPr>
              <a:t>need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keep track </a:t>
            </a:r>
            <a:r>
              <a:rPr sz="1200" dirty="0">
                <a:latin typeface="Times New Roman"/>
                <a:cs typeface="Times New Roman"/>
              </a:rPr>
              <a:t>of individual </a:t>
            </a:r>
            <a:r>
              <a:rPr sz="1200" spc="-5" dirty="0">
                <a:latin typeface="Times New Roman"/>
                <a:cs typeface="Times New Roman"/>
              </a:rPr>
              <a:t>requirements and </a:t>
            </a:r>
            <a:r>
              <a:rPr sz="1200" dirty="0">
                <a:latin typeface="Times New Roman"/>
                <a:cs typeface="Times New Roman"/>
              </a:rPr>
              <a:t>maintain links </a:t>
            </a:r>
            <a:r>
              <a:rPr sz="1200" spc="-5" dirty="0">
                <a:latin typeface="Times New Roman"/>
                <a:cs typeface="Times New Roman"/>
              </a:rPr>
              <a:t>between  dependent requirements so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10" dirty="0">
                <a:latin typeface="Times New Roman"/>
                <a:cs typeface="Times New Roman"/>
              </a:rPr>
              <a:t>you </a:t>
            </a:r>
            <a:r>
              <a:rPr sz="1200" spc="-5" dirty="0">
                <a:latin typeface="Times New Roman"/>
                <a:cs typeface="Times New Roman"/>
              </a:rPr>
              <a:t>can assess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impact </a:t>
            </a:r>
            <a:r>
              <a:rPr sz="1200" b="1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requirements changes.  You need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establish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formal process </a:t>
            </a:r>
            <a:r>
              <a:rPr sz="1200" dirty="0">
                <a:latin typeface="Times New Roman"/>
                <a:cs typeface="Times New Roman"/>
              </a:rPr>
              <a:t>for making change </a:t>
            </a:r>
            <a:r>
              <a:rPr sz="1200" spc="-5" dirty="0">
                <a:latin typeface="Times New Roman"/>
                <a:cs typeface="Times New Roman"/>
              </a:rPr>
              <a:t>proposals and </a:t>
            </a:r>
            <a:r>
              <a:rPr sz="1200" dirty="0">
                <a:latin typeface="Times New Roman"/>
                <a:cs typeface="Times New Roman"/>
              </a:rPr>
              <a:t>linking  these to </a:t>
            </a: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requirements.</a:t>
            </a:r>
            <a:endParaRPr sz="1200">
              <a:latin typeface="Times New Roman"/>
              <a:cs typeface="Times New Roman"/>
            </a:endParaRPr>
          </a:p>
          <a:p>
            <a:pPr marL="469900" indent="-228600" algn="just">
              <a:lnSpc>
                <a:spcPts val="1370"/>
              </a:lnSpc>
              <a:buFont typeface="Wingdings"/>
              <a:buChar char=""/>
              <a:tabLst>
                <a:tab pos="469900" algn="l"/>
              </a:tabLst>
            </a:pP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Changing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requirements</a:t>
            </a:r>
            <a:endParaRPr sz="1200">
              <a:latin typeface="Times New Roman"/>
              <a:cs typeface="Times New Roman"/>
            </a:endParaRPr>
          </a:p>
          <a:p>
            <a:pPr marL="697865" marR="8890" lvl="1" indent="-228600">
              <a:lnSpc>
                <a:spcPts val="1370"/>
              </a:lnSpc>
              <a:spcBef>
                <a:spcPts val="114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business and technical environment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system always changes after  installation.</a:t>
            </a:r>
            <a:endParaRPr sz="1200">
              <a:latin typeface="Times New Roman"/>
              <a:cs typeface="Times New Roman"/>
            </a:endParaRPr>
          </a:p>
          <a:p>
            <a:pPr marL="697865" marR="8890" lvl="1" indent="-228600">
              <a:lnSpc>
                <a:spcPts val="1370"/>
              </a:lnSpc>
              <a:spcBef>
                <a:spcPts val="105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people </a:t>
            </a:r>
            <a:r>
              <a:rPr sz="1200" dirty="0">
                <a:latin typeface="Times New Roman"/>
                <a:cs typeface="Times New Roman"/>
              </a:rPr>
              <a:t>who </a:t>
            </a:r>
            <a:r>
              <a:rPr sz="1200" spc="5" dirty="0">
                <a:latin typeface="Times New Roman"/>
                <a:cs typeface="Times New Roman"/>
              </a:rPr>
              <a:t>pay </a:t>
            </a:r>
            <a:r>
              <a:rPr sz="1200" dirty="0">
                <a:latin typeface="Times New Roman"/>
                <a:cs typeface="Times New Roman"/>
              </a:rPr>
              <a:t>for a </a:t>
            </a:r>
            <a:r>
              <a:rPr sz="1200" spc="-5" dirty="0">
                <a:latin typeface="Times New Roman"/>
                <a:cs typeface="Times New Roman"/>
              </a:rPr>
              <a:t>system and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users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system are </a:t>
            </a:r>
            <a:r>
              <a:rPr sz="1200" dirty="0">
                <a:latin typeface="Times New Roman"/>
                <a:cs typeface="Times New Roman"/>
              </a:rPr>
              <a:t>rarely the </a:t>
            </a:r>
            <a:r>
              <a:rPr sz="1200" spc="-5" dirty="0">
                <a:latin typeface="Times New Roman"/>
                <a:cs typeface="Times New Roman"/>
              </a:rPr>
              <a:t>same  people.</a:t>
            </a:r>
            <a:endParaRPr sz="1200">
              <a:latin typeface="Times New Roman"/>
              <a:cs typeface="Times New Roman"/>
            </a:endParaRPr>
          </a:p>
          <a:p>
            <a:pPr marL="697865" marR="5080" lvl="1" indent="-228600">
              <a:lnSpc>
                <a:spcPts val="1370"/>
              </a:lnSpc>
              <a:spcBef>
                <a:spcPts val="105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Large systems </a:t>
            </a:r>
            <a:r>
              <a:rPr sz="1200" dirty="0">
                <a:latin typeface="Times New Roman"/>
                <a:cs typeface="Times New Roman"/>
              </a:rPr>
              <a:t>usually have a </a:t>
            </a:r>
            <a:r>
              <a:rPr sz="1200" spc="-5" dirty="0">
                <a:latin typeface="Times New Roman"/>
                <a:cs typeface="Times New Roman"/>
              </a:rPr>
              <a:t>diverse </a:t>
            </a:r>
            <a:r>
              <a:rPr sz="1200" dirty="0">
                <a:latin typeface="Times New Roman"/>
                <a:cs typeface="Times New Roman"/>
              </a:rPr>
              <a:t>user </a:t>
            </a:r>
            <a:r>
              <a:rPr sz="1200" spc="-5" dirty="0">
                <a:latin typeface="Times New Roman"/>
                <a:cs typeface="Times New Roman"/>
              </a:rPr>
              <a:t>community,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5" dirty="0">
                <a:latin typeface="Times New Roman"/>
                <a:cs typeface="Times New Roman"/>
              </a:rPr>
              <a:t>many </a:t>
            </a:r>
            <a:r>
              <a:rPr sz="1200" dirty="0">
                <a:latin typeface="Times New Roman"/>
                <a:cs typeface="Times New Roman"/>
              </a:rPr>
              <a:t>users </a:t>
            </a:r>
            <a:r>
              <a:rPr sz="1200" spc="-5" dirty="0">
                <a:latin typeface="Times New Roman"/>
                <a:cs typeface="Times New Roman"/>
              </a:rPr>
              <a:t>having  different requirements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priorities that </a:t>
            </a:r>
            <a:r>
              <a:rPr sz="1200" dirty="0">
                <a:latin typeface="Times New Roman"/>
                <a:cs typeface="Times New Roman"/>
              </a:rPr>
              <a:t>may </a:t>
            </a:r>
            <a:r>
              <a:rPr sz="1200" spc="5" dirty="0">
                <a:latin typeface="Times New Roman"/>
                <a:cs typeface="Times New Roman"/>
              </a:rPr>
              <a:t>be </a:t>
            </a:r>
            <a:r>
              <a:rPr sz="1200" dirty="0">
                <a:latin typeface="Times New Roman"/>
                <a:cs typeface="Times New Roman"/>
              </a:rPr>
              <a:t>conflicting or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contradictory.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858034"/>
            <a:ext cx="7563611" cy="55229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11</a:t>
            </a:fld>
            <a:endParaRPr spc="-2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548" y="1102073"/>
            <a:ext cx="1708309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60" dirty="0">
                <a:latin typeface="Trebuchet MS"/>
                <a:cs typeface="Trebuchet MS"/>
              </a:rPr>
              <a:t>Quality</a:t>
            </a:r>
            <a:r>
              <a:rPr sz="2800" spc="-305" dirty="0">
                <a:latin typeface="Trebuchet MS"/>
                <a:cs typeface="Trebuchet MS"/>
              </a:rPr>
              <a:t> </a:t>
            </a:r>
            <a:r>
              <a:rPr sz="2800" spc="-165" dirty="0">
                <a:latin typeface="Trebuchet MS"/>
                <a:cs typeface="Trebuchet MS"/>
              </a:rPr>
              <a:t>Guidelines: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6176" y="1879589"/>
            <a:ext cx="6294025" cy="8063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900" spc="-5" dirty="0">
                <a:latin typeface="Carlito"/>
                <a:cs typeface="Carlito"/>
              </a:rPr>
              <a:t>A </a:t>
            </a:r>
            <a:r>
              <a:rPr sz="1900" spc="-10" dirty="0">
                <a:latin typeface="Carlito"/>
                <a:cs typeface="Carlito"/>
              </a:rPr>
              <a:t>design should exhibit </a:t>
            </a:r>
            <a:r>
              <a:rPr sz="1900" spc="-5" dirty="0">
                <a:latin typeface="Carlito"/>
                <a:cs typeface="Carlito"/>
              </a:rPr>
              <a:t>an </a:t>
            </a:r>
            <a:r>
              <a:rPr sz="1900" spc="-10" dirty="0">
                <a:latin typeface="Carlito"/>
                <a:cs typeface="Carlito"/>
              </a:rPr>
              <a:t>architecture </a:t>
            </a:r>
            <a:r>
              <a:rPr sz="1900" spc="-5" dirty="0">
                <a:latin typeface="Carlito"/>
                <a:cs typeface="Carlito"/>
              </a:rPr>
              <a:t>that (1) </a:t>
            </a:r>
            <a:r>
              <a:rPr sz="1900" spc="-10" dirty="0">
                <a:latin typeface="Carlito"/>
                <a:cs typeface="Carlito"/>
              </a:rPr>
              <a:t>has </a:t>
            </a:r>
            <a:r>
              <a:rPr sz="1900" spc="-5" dirty="0">
                <a:latin typeface="Carlito"/>
                <a:cs typeface="Carlito"/>
              </a:rPr>
              <a:t>been </a:t>
            </a:r>
            <a:r>
              <a:rPr sz="1900" spc="-10" dirty="0">
                <a:latin typeface="Carlito"/>
                <a:cs typeface="Carlito"/>
              </a:rPr>
              <a:t>created using </a:t>
            </a:r>
            <a:r>
              <a:rPr sz="1900" spc="-15" dirty="0">
                <a:latin typeface="Carlito"/>
                <a:cs typeface="Carlito"/>
              </a:rPr>
              <a:t>recognizable  </a:t>
            </a:r>
            <a:r>
              <a:rPr sz="1900" spc="-10" dirty="0">
                <a:latin typeface="Carlito"/>
                <a:cs typeface="Carlito"/>
              </a:rPr>
              <a:t>architectural </a:t>
            </a:r>
            <a:r>
              <a:rPr sz="1900" spc="-5" dirty="0">
                <a:latin typeface="Carlito"/>
                <a:cs typeface="Carlito"/>
              </a:rPr>
              <a:t>styles </a:t>
            </a:r>
            <a:r>
              <a:rPr sz="1900" spc="-10" dirty="0">
                <a:latin typeface="Carlito"/>
                <a:cs typeface="Carlito"/>
              </a:rPr>
              <a:t>or patterns, </a:t>
            </a:r>
            <a:r>
              <a:rPr sz="1900" spc="-5" dirty="0">
                <a:latin typeface="Carlito"/>
                <a:cs typeface="Carlito"/>
              </a:rPr>
              <a:t>(2) is </a:t>
            </a:r>
            <a:r>
              <a:rPr sz="1900" spc="-10" dirty="0">
                <a:latin typeface="Carlito"/>
                <a:cs typeface="Carlito"/>
              </a:rPr>
              <a:t>composed </a:t>
            </a:r>
            <a:r>
              <a:rPr sz="1900" spc="-5" dirty="0">
                <a:latin typeface="Carlito"/>
                <a:cs typeface="Carlito"/>
              </a:rPr>
              <a:t>of </a:t>
            </a:r>
            <a:r>
              <a:rPr sz="1900" spc="-10" dirty="0">
                <a:latin typeface="Carlito"/>
                <a:cs typeface="Carlito"/>
              </a:rPr>
              <a:t>components </a:t>
            </a:r>
            <a:r>
              <a:rPr sz="1900" spc="-5" dirty="0">
                <a:latin typeface="Carlito"/>
                <a:cs typeface="Carlito"/>
              </a:rPr>
              <a:t>that </a:t>
            </a:r>
            <a:r>
              <a:rPr sz="1900" spc="-10" dirty="0">
                <a:latin typeface="Carlito"/>
                <a:cs typeface="Carlito"/>
              </a:rPr>
              <a:t>exhibit </a:t>
            </a:r>
            <a:r>
              <a:rPr sz="1900" spc="-15" dirty="0">
                <a:latin typeface="Carlito"/>
                <a:cs typeface="Carlito"/>
              </a:rPr>
              <a:t>good </a:t>
            </a:r>
            <a:r>
              <a:rPr sz="1900" spc="-10" dirty="0">
                <a:latin typeface="Carlito"/>
                <a:cs typeface="Carlito"/>
              </a:rPr>
              <a:t>design, </a:t>
            </a:r>
            <a:r>
              <a:rPr sz="1900" spc="-5" dirty="0">
                <a:latin typeface="Carlito"/>
                <a:cs typeface="Carlito"/>
              </a:rPr>
              <a:t>and </a:t>
            </a:r>
            <a:r>
              <a:rPr sz="1900" spc="-10" dirty="0">
                <a:latin typeface="Carlito"/>
                <a:cs typeface="Carlito"/>
              </a:rPr>
              <a:t>(3)  can </a:t>
            </a:r>
            <a:r>
              <a:rPr sz="1900" spc="-5" dirty="0">
                <a:latin typeface="Carlito"/>
                <a:cs typeface="Carlito"/>
              </a:rPr>
              <a:t>be </a:t>
            </a:r>
            <a:r>
              <a:rPr sz="1900" spc="-10" dirty="0">
                <a:latin typeface="Carlito"/>
                <a:cs typeface="Carlito"/>
              </a:rPr>
              <a:t>implemented </a:t>
            </a:r>
            <a:r>
              <a:rPr sz="1900" spc="-5" dirty="0">
                <a:latin typeface="Carlito"/>
                <a:cs typeface="Carlito"/>
              </a:rPr>
              <a:t>in an </a:t>
            </a:r>
            <a:r>
              <a:rPr sz="1900" spc="-10" dirty="0">
                <a:latin typeface="Carlito"/>
                <a:cs typeface="Carlito"/>
              </a:rPr>
              <a:t>evolutionary fashion, thereby facilitating implementation </a:t>
            </a:r>
            <a:r>
              <a:rPr sz="1900" spc="-5" dirty="0">
                <a:latin typeface="Carlito"/>
                <a:cs typeface="Carlito"/>
              </a:rPr>
              <a:t>and</a:t>
            </a:r>
            <a:r>
              <a:rPr sz="1900" spc="260" dirty="0">
                <a:latin typeface="Carlito"/>
                <a:cs typeface="Carlito"/>
              </a:rPr>
              <a:t> </a:t>
            </a:r>
            <a:r>
              <a:rPr sz="1900" spc="-10" dirty="0">
                <a:latin typeface="Carlito"/>
                <a:cs typeface="Carlito"/>
              </a:rPr>
              <a:t>testing.</a:t>
            </a:r>
            <a:endParaRPr sz="1900">
              <a:latin typeface="Carlito"/>
              <a:cs typeface="Carlito"/>
            </a:endParaRPr>
          </a:p>
          <a:p>
            <a:pPr marL="469900" marR="219710" indent="-457200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900" spc="-5" dirty="0">
                <a:latin typeface="Carlito"/>
                <a:cs typeface="Carlito"/>
              </a:rPr>
              <a:t>A </a:t>
            </a:r>
            <a:r>
              <a:rPr sz="1900" spc="-10" dirty="0">
                <a:latin typeface="Carlito"/>
                <a:cs typeface="Carlito"/>
              </a:rPr>
              <a:t>design should </a:t>
            </a:r>
            <a:r>
              <a:rPr sz="1900" spc="-5" dirty="0">
                <a:latin typeface="Carlito"/>
                <a:cs typeface="Carlito"/>
              </a:rPr>
              <a:t>be </a:t>
            </a:r>
            <a:r>
              <a:rPr sz="1900" spc="-10" dirty="0">
                <a:latin typeface="Carlito"/>
                <a:cs typeface="Carlito"/>
              </a:rPr>
              <a:t>modular; </a:t>
            </a:r>
            <a:r>
              <a:rPr sz="1900" spc="-5" dirty="0">
                <a:latin typeface="Carlito"/>
                <a:cs typeface="Carlito"/>
              </a:rPr>
              <a:t>i.e., the </a:t>
            </a:r>
            <a:r>
              <a:rPr sz="1900" spc="-15" dirty="0">
                <a:latin typeface="Carlito"/>
                <a:cs typeface="Carlito"/>
              </a:rPr>
              <a:t>software </a:t>
            </a:r>
            <a:r>
              <a:rPr sz="1900" spc="-10" dirty="0">
                <a:latin typeface="Carlito"/>
                <a:cs typeface="Carlito"/>
              </a:rPr>
              <a:t>should </a:t>
            </a:r>
            <a:r>
              <a:rPr sz="1900" spc="-5" dirty="0">
                <a:latin typeface="Carlito"/>
                <a:cs typeface="Carlito"/>
              </a:rPr>
              <a:t>be </a:t>
            </a:r>
            <a:r>
              <a:rPr sz="1900" spc="-10" dirty="0">
                <a:latin typeface="Carlito"/>
                <a:cs typeface="Carlito"/>
              </a:rPr>
              <a:t>logically partitioned </a:t>
            </a:r>
            <a:r>
              <a:rPr sz="1900" spc="-15" dirty="0">
                <a:latin typeface="Carlito"/>
                <a:cs typeface="Carlito"/>
              </a:rPr>
              <a:t>into </a:t>
            </a:r>
            <a:r>
              <a:rPr sz="1900" spc="-5" dirty="0">
                <a:latin typeface="Carlito"/>
                <a:cs typeface="Carlito"/>
              </a:rPr>
              <a:t>elements </a:t>
            </a:r>
            <a:r>
              <a:rPr sz="1900" spc="-10" dirty="0">
                <a:latin typeface="Carlito"/>
                <a:cs typeface="Carlito"/>
              </a:rPr>
              <a:t>or  </a:t>
            </a:r>
            <a:r>
              <a:rPr sz="1900" spc="-15" dirty="0">
                <a:latin typeface="Carlito"/>
                <a:cs typeface="Carlito"/>
              </a:rPr>
              <a:t>subsystems.</a:t>
            </a:r>
            <a:endParaRPr sz="1900">
              <a:latin typeface="Carlito"/>
              <a:cs typeface="Carlito"/>
            </a:endParaRPr>
          </a:p>
          <a:p>
            <a:pPr marL="469900" marR="1092200" indent="-457200">
              <a:lnSpc>
                <a:spcPct val="100000"/>
              </a:lnSpc>
              <a:spcBef>
                <a:spcPts val="49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900" spc="-5" dirty="0">
                <a:latin typeface="Carlito"/>
                <a:cs typeface="Carlito"/>
              </a:rPr>
              <a:t>A </a:t>
            </a:r>
            <a:r>
              <a:rPr sz="1900" spc="-10" dirty="0">
                <a:latin typeface="Carlito"/>
                <a:cs typeface="Carlito"/>
              </a:rPr>
              <a:t>design should </a:t>
            </a:r>
            <a:r>
              <a:rPr sz="1900" spc="-15" dirty="0">
                <a:latin typeface="Carlito"/>
                <a:cs typeface="Carlito"/>
              </a:rPr>
              <a:t>contain </a:t>
            </a:r>
            <a:r>
              <a:rPr sz="1900" spc="-10" dirty="0">
                <a:latin typeface="Carlito"/>
                <a:cs typeface="Carlito"/>
              </a:rPr>
              <a:t>distinct representations </a:t>
            </a:r>
            <a:r>
              <a:rPr sz="1900" spc="-5" dirty="0">
                <a:latin typeface="Carlito"/>
                <a:cs typeface="Carlito"/>
              </a:rPr>
              <a:t>of </a:t>
            </a:r>
            <a:r>
              <a:rPr sz="1900" spc="-15" dirty="0">
                <a:latin typeface="Carlito"/>
                <a:cs typeface="Carlito"/>
              </a:rPr>
              <a:t>data, </a:t>
            </a:r>
            <a:r>
              <a:rPr sz="1900" spc="-10" dirty="0">
                <a:latin typeface="Carlito"/>
                <a:cs typeface="Carlito"/>
              </a:rPr>
              <a:t>architecture, interfaces, </a:t>
            </a:r>
            <a:r>
              <a:rPr sz="1900" spc="-5" dirty="0">
                <a:latin typeface="Carlito"/>
                <a:cs typeface="Carlito"/>
              </a:rPr>
              <a:t>and  </a:t>
            </a:r>
            <a:r>
              <a:rPr sz="1900" spc="-10" dirty="0">
                <a:latin typeface="Carlito"/>
                <a:cs typeface="Carlito"/>
              </a:rPr>
              <a:t>components.</a:t>
            </a:r>
            <a:endParaRPr sz="1900">
              <a:latin typeface="Carlito"/>
              <a:cs typeface="Carlito"/>
            </a:endParaRPr>
          </a:p>
          <a:p>
            <a:pPr marL="469900" marR="183515" indent="-457200">
              <a:lnSpc>
                <a:spcPct val="100000"/>
              </a:lnSpc>
              <a:spcBef>
                <a:spcPts val="509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900" spc="-5" dirty="0">
                <a:latin typeface="Carlito"/>
                <a:cs typeface="Carlito"/>
              </a:rPr>
              <a:t>A </a:t>
            </a:r>
            <a:r>
              <a:rPr sz="1900" spc="-10" dirty="0">
                <a:latin typeface="Carlito"/>
                <a:cs typeface="Carlito"/>
              </a:rPr>
              <a:t>design should </a:t>
            </a:r>
            <a:r>
              <a:rPr sz="1900" spc="-5" dirty="0">
                <a:latin typeface="Carlito"/>
                <a:cs typeface="Carlito"/>
              </a:rPr>
              <a:t>lead </a:t>
            </a:r>
            <a:r>
              <a:rPr sz="1900" spc="-15" dirty="0">
                <a:latin typeface="Carlito"/>
                <a:cs typeface="Carlito"/>
              </a:rPr>
              <a:t>to data </a:t>
            </a:r>
            <a:r>
              <a:rPr sz="1900" spc="-10" dirty="0">
                <a:latin typeface="Carlito"/>
                <a:cs typeface="Carlito"/>
              </a:rPr>
              <a:t>structures </a:t>
            </a:r>
            <a:r>
              <a:rPr sz="1900" spc="-5" dirty="0">
                <a:latin typeface="Carlito"/>
                <a:cs typeface="Carlito"/>
              </a:rPr>
              <a:t>that </a:t>
            </a:r>
            <a:r>
              <a:rPr sz="1900" spc="-15" dirty="0">
                <a:latin typeface="Carlito"/>
                <a:cs typeface="Carlito"/>
              </a:rPr>
              <a:t>are appropriate </a:t>
            </a:r>
            <a:r>
              <a:rPr sz="1900" spc="-20" dirty="0">
                <a:latin typeface="Carlito"/>
                <a:cs typeface="Carlito"/>
              </a:rPr>
              <a:t>for </a:t>
            </a:r>
            <a:r>
              <a:rPr sz="1900" spc="-5" dirty="0">
                <a:latin typeface="Carlito"/>
                <a:cs typeface="Carlito"/>
              </a:rPr>
              <a:t>the classes </a:t>
            </a:r>
            <a:r>
              <a:rPr sz="1900" spc="-15" dirty="0">
                <a:latin typeface="Carlito"/>
                <a:cs typeface="Carlito"/>
              </a:rPr>
              <a:t>to </a:t>
            </a:r>
            <a:r>
              <a:rPr sz="1900" spc="-5" dirty="0">
                <a:latin typeface="Carlito"/>
                <a:cs typeface="Carlito"/>
              </a:rPr>
              <a:t>be </a:t>
            </a:r>
            <a:r>
              <a:rPr sz="1900" spc="-10" dirty="0">
                <a:latin typeface="Carlito"/>
                <a:cs typeface="Carlito"/>
              </a:rPr>
              <a:t>implemented  </a:t>
            </a:r>
            <a:r>
              <a:rPr sz="1900" spc="-5" dirty="0">
                <a:latin typeface="Carlito"/>
                <a:cs typeface="Carlito"/>
              </a:rPr>
              <a:t>and </a:t>
            </a:r>
            <a:r>
              <a:rPr sz="1900" spc="-15" dirty="0">
                <a:latin typeface="Carlito"/>
                <a:cs typeface="Carlito"/>
              </a:rPr>
              <a:t>are drawn from recognizable data</a:t>
            </a:r>
            <a:r>
              <a:rPr sz="1900" spc="105" dirty="0">
                <a:latin typeface="Carlito"/>
                <a:cs typeface="Carlito"/>
              </a:rPr>
              <a:t> </a:t>
            </a:r>
            <a:r>
              <a:rPr sz="1900" spc="-10" dirty="0">
                <a:latin typeface="Carlito"/>
                <a:cs typeface="Carlito"/>
              </a:rPr>
              <a:t>patterns.</a:t>
            </a:r>
            <a:endParaRPr sz="19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5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900" spc="-5" dirty="0">
                <a:latin typeface="Carlito"/>
                <a:cs typeface="Carlito"/>
              </a:rPr>
              <a:t>A </a:t>
            </a:r>
            <a:r>
              <a:rPr sz="1900" spc="-10" dirty="0">
                <a:latin typeface="Carlito"/>
                <a:cs typeface="Carlito"/>
              </a:rPr>
              <a:t>design should </a:t>
            </a:r>
            <a:r>
              <a:rPr sz="1900" spc="-5" dirty="0">
                <a:latin typeface="Carlito"/>
                <a:cs typeface="Carlito"/>
              </a:rPr>
              <a:t>lead </a:t>
            </a:r>
            <a:r>
              <a:rPr sz="1900" spc="-15" dirty="0">
                <a:latin typeface="Carlito"/>
                <a:cs typeface="Carlito"/>
              </a:rPr>
              <a:t>to </a:t>
            </a:r>
            <a:r>
              <a:rPr sz="1900" spc="-10" dirty="0">
                <a:latin typeface="Carlito"/>
                <a:cs typeface="Carlito"/>
              </a:rPr>
              <a:t>components that exhibit </a:t>
            </a:r>
            <a:r>
              <a:rPr sz="1900" spc="-5" dirty="0">
                <a:latin typeface="Carlito"/>
                <a:cs typeface="Carlito"/>
              </a:rPr>
              <a:t>independent </a:t>
            </a:r>
            <a:r>
              <a:rPr sz="1900" spc="-10" dirty="0">
                <a:latin typeface="Carlito"/>
                <a:cs typeface="Carlito"/>
              </a:rPr>
              <a:t>functional</a:t>
            </a:r>
            <a:r>
              <a:rPr sz="1900" spc="180" dirty="0">
                <a:latin typeface="Carlito"/>
                <a:cs typeface="Carlito"/>
              </a:rPr>
              <a:t> </a:t>
            </a:r>
            <a:r>
              <a:rPr sz="1900" spc="-10" dirty="0">
                <a:latin typeface="Carlito"/>
                <a:cs typeface="Carlito"/>
              </a:rPr>
              <a:t>characteristics.</a:t>
            </a:r>
            <a:endParaRPr sz="1900">
              <a:latin typeface="Carlito"/>
              <a:cs typeface="Carlito"/>
            </a:endParaRPr>
          </a:p>
          <a:p>
            <a:pPr marL="469900" marR="998855" indent="-457200">
              <a:lnSpc>
                <a:spcPct val="100000"/>
              </a:lnSpc>
              <a:spcBef>
                <a:spcPts val="49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900" spc="-5" dirty="0">
                <a:latin typeface="Carlito"/>
                <a:cs typeface="Carlito"/>
              </a:rPr>
              <a:t>A </a:t>
            </a:r>
            <a:r>
              <a:rPr sz="1900" spc="-10" dirty="0">
                <a:latin typeface="Carlito"/>
                <a:cs typeface="Carlito"/>
              </a:rPr>
              <a:t>design should </a:t>
            </a:r>
            <a:r>
              <a:rPr sz="1900" spc="-5" dirty="0">
                <a:latin typeface="Carlito"/>
                <a:cs typeface="Carlito"/>
              </a:rPr>
              <a:t>lead </a:t>
            </a:r>
            <a:r>
              <a:rPr sz="1900" spc="-15" dirty="0">
                <a:latin typeface="Carlito"/>
                <a:cs typeface="Carlito"/>
              </a:rPr>
              <a:t>to </a:t>
            </a:r>
            <a:r>
              <a:rPr sz="1900" spc="-10" dirty="0">
                <a:latin typeface="Carlito"/>
                <a:cs typeface="Carlito"/>
              </a:rPr>
              <a:t>interfaces </a:t>
            </a:r>
            <a:r>
              <a:rPr sz="1900" spc="-5" dirty="0">
                <a:latin typeface="Carlito"/>
                <a:cs typeface="Carlito"/>
              </a:rPr>
              <a:t>that </a:t>
            </a:r>
            <a:r>
              <a:rPr sz="1900" spc="-10" dirty="0">
                <a:latin typeface="Carlito"/>
                <a:cs typeface="Carlito"/>
              </a:rPr>
              <a:t>reduce </a:t>
            </a:r>
            <a:r>
              <a:rPr sz="1900" spc="-5" dirty="0">
                <a:latin typeface="Carlito"/>
                <a:cs typeface="Carlito"/>
              </a:rPr>
              <a:t>the </a:t>
            </a:r>
            <a:r>
              <a:rPr sz="1900" spc="-10" dirty="0">
                <a:latin typeface="Carlito"/>
                <a:cs typeface="Carlito"/>
              </a:rPr>
              <a:t>complexity </a:t>
            </a:r>
            <a:r>
              <a:rPr sz="1900" spc="-5" dirty="0">
                <a:latin typeface="Carlito"/>
                <a:cs typeface="Carlito"/>
              </a:rPr>
              <a:t>of </a:t>
            </a:r>
            <a:r>
              <a:rPr sz="1900" spc="-10" dirty="0">
                <a:latin typeface="Carlito"/>
                <a:cs typeface="Carlito"/>
              </a:rPr>
              <a:t>connections between  components </a:t>
            </a:r>
            <a:r>
              <a:rPr sz="1900" spc="-5" dirty="0">
                <a:latin typeface="Carlito"/>
                <a:cs typeface="Carlito"/>
              </a:rPr>
              <a:t>and with the </a:t>
            </a:r>
            <a:r>
              <a:rPr sz="1900" spc="-10" dirty="0">
                <a:latin typeface="Carlito"/>
                <a:cs typeface="Carlito"/>
              </a:rPr>
              <a:t>external</a:t>
            </a:r>
            <a:r>
              <a:rPr sz="1900" spc="60" dirty="0">
                <a:latin typeface="Carlito"/>
                <a:cs typeface="Carlito"/>
              </a:rPr>
              <a:t> </a:t>
            </a:r>
            <a:r>
              <a:rPr sz="1900" spc="-15" dirty="0">
                <a:latin typeface="Carlito"/>
                <a:cs typeface="Carlito"/>
              </a:rPr>
              <a:t>environment.</a:t>
            </a:r>
            <a:endParaRPr sz="1900">
              <a:latin typeface="Carlito"/>
              <a:cs typeface="Carlito"/>
            </a:endParaRPr>
          </a:p>
          <a:p>
            <a:pPr marL="469900" marR="314325" indent="-457200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900" spc="-5" dirty="0">
                <a:latin typeface="Carlito"/>
                <a:cs typeface="Carlito"/>
              </a:rPr>
              <a:t>A </a:t>
            </a:r>
            <a:r>
              <a:rPr sz="1900" spc="-10" dirty="0">
                <a:latin typeface="Carlito"/>
                <a:cs typeface="Carlito"/>
              </a:rPr>
              <a:t>design should </a:t>
            </a:r>
            <a:r>
              <a:rPr sz="1900" spc="-5" dirty="0">
                <a:latin typeface="Carlito"/>
                <a:cs typeface="Carlito"/>
              </a:rPr>
              <a:t>be </a:t>
            </a:r>
            <a:r>
              <a:rPr sz="1900" spc="-10" dirty="0">
                <a:latin typeface="Carlito"/>
                <a:cs typeface="Carlito"/>
              </a:rPr>
              <a:t>derived using </a:t>
            </a:r>
            <a:r>
              <a:rPr sz="1900" spc="-5" dirty="0">
                <a:latin typeface="Carlito"/>
                <a:cs typeface="Carlito"/>
              </a:rPr>
              <a:t>a </a:t>
            </a:r>
            <a:r>
              <a:rPr sz="1900" spc="-10" dirty="0">
                <a:latin typeface="Carlito"/>
                <a:cs typeface="Carlito"/>
              </a:rPr>
              <a:t>repeatable </a:t>
            </a:r>
            <a:r>
              <a:rPr sz="1900" spc="-5" dirty="0">
                <a:latin typeface="Carlito"/>
                <a:cs typeface="Carlito"/>
              </a:rPr>
              <a:t>method that is </a:t>
            </a:r>
            <a:r>
              <a:rPr sz="1900" spc="-15" dirty="0">
                <a:latin typeface="Carlito"/>
                <a:cs typeface="Carlito"/>
              </a:rPr>
              <a:t>driven </a:t>
            </a:r>
            <a:r>
              <a:rPr sz="1900" spc="-10" dirty="0">
                <a:latin typeface="Carlito"/>
                <a:cs typeface="Carlito"/>
              </a:rPr>
              <a:t>by </a:t>
            </a:r>
            <a:r>
              <a:rPr sz="1900" spc="-15" dirty="0">
                <a:latin typeface="Carlito"/>
                <a:cs typeface="Carlito"/>
              </a:rPr>
              <a:t>information </a:t>
            </a:r>
            <a:r>
              <a:rPr sz="1900" spc="-10" dirty="0">
                <a:latin typeface="Carlito"/>
                <a:cs typeface="Carlito"/>
              </a:rPr>
              <a:t>obtained  during </a:t>
            </a:r>
            <a:r>
              <a:rPr sz="1900" spc="-15" dirty="0">
                <a:latin typeface="Carlito"/>
                <a:cs typeface="Carlito"/>
              </a:rPr>
              <a:t>software </a:t>
            </a:r>
            <a:r>
              <a:rPr sz="1900" spc="-10" dirty="0">
                <a:latin typeface="Carlito"/>
                <a:cs typeface="Carlito"/>
              </a:rPr>
              <a:t>requirements</a:t>
            </a:r>
            <a:r>
              <a:rPr sz="1900" spc="55" dirty="0">
                <a:latin typeface="Carlito"/>
                <a:cs typeface="Carlito"/>
              </a:rPr>
              <a:t> </a:t>
            </a:r>
            <a:r>
              <a:rPr sz="1900" spc="-5" dirty="0">
                <a:latin typeface="Carlito"/>
                <a:cs typeface="Carlito"/>
              </a:rPr>
              <a:t>analysis.</a:t>
            </a:r>
            <a:endParaRPr sz="19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900" spc="-5" dirty="0">
                <a:latin typeface="Carlito"/>
                <a:cs typeface="Carlito"/>
              </a:rPr>
              <a:t>A design </a:t>
            </a:r>
            <a:r>
              <a:rPr sz="1900" spc="-10" dirty="0">
                <a:latin typeface="Carlito"/>
                <a:cs typeface="Carlito"/>
              </a:rPr>
              <a:t>should </a:t>
            </a:r>
            <a:r>
              <a:rPr sz="1900" spc="-5" dirty="0">
                <a:latin typeface="Carlito"/>
                <a:cs typeface="Carlito"/>
              </a:rPr>
              <a:t>be </a:t>
            </a:r>
            <a:r>
              <a:rPr sz="1900" spc="-10" dirty="0">
                <a:latin typeface="Carlito"/>
                <a:cs typeface="Carlito"/>
              </a:rPr>
              <a:t>represented </a:t>
            </a:r>
            <a:r>
              <a:rPr sz="1900" spc="-5" dirty="0">
                <a:latin typeface="Carlito"/>
                <a:cs typeface="Carlito"/>
              </a:rPr>
              <a:t>using a </a:t>
            </a:r>
            <a:r>
              <a:rPr sz="1900" spc="-10" dirty="0">
                <a:latin typeface="Carlito"/>
                <a:cs typeface="Carlito"/>
              </a:rPr>
              <a:t>notation </a:t>
            </a:r>
            <a:r>
              <a:rPr sz="1900" spc="-5" dirty="0">
                <a:latin typeface="Carlito"/>
                <a:cs typeface="Carlito"/>
              </a:rPr>
              <a:t>that </a:t>
            </a:r>
            <a:r>
              <a:rPr sz="1900" spc="-15" dirty="0">
                <a:latin typeface="Carlito"/>
                <a:cs typeface="Carlito"/>
              </a:rPr>
              <a:t>effectively </a:t>
            </a:r>
            <a:r>
              <a:rPr sz="1900" spc="-10" dirty="0">
                <a:latin typeface="Carlito"/>
                <a:cs typeface="Carlito"/>
              </a:rPr>
              <a:t>communicates </a:t>
            </a:r>
            <a:r>
              <a:rPr sz="1900" spc="-5" dirty="0">
                <a:latin typeface="Carlito"/>
                <a:cs typeface="Carlito"/>
              </a:rPr>
              <a:t>its</a:t>
            </a:r>
            <a:r>
              <a:rPr sz="1900" spc="145" dirty="0">
                <a:latin typeface="Carlito"/>
                <a:cs typeface="Carlito"/>
              </a:rPr>
              <a:t> </a:t>
            </a:r>
            <a:r>
              <a:rPr sz="1900" spc="-5" dirty="0">
                <a:latin typeface="Carlito"/>
                <a:cs typeface="Carlito"/>
              </a:rPr>
              <a:t>meaning.</a:t>
            </a:r>
            <a:endParaRPr sz="19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32142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2973" y="55371"/>
            <a:ext cx="2120813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4" dirty="0">
                <a:latin typeface="Trebuchet MS"/>
                <a:cs typeface="Trebuchet MS"/>
              </a:rPr>
              <a:t>Quality</a:t>
            </a:r>
            <a:r>
              <a:rPr sz="3600" spc="-395" dirty="0">
                <a:latin typeface="Trebuchet MS"/>
                <a:cs typeface="Trebuchet MS"/>
              </a:rPr>
              <a:t> </a:t>
            </a:r>
            <a:r>
              <a:rPr sz="3600" spc="-229" dirty="0">
                <a:latin typeface="Trebuchet MS"/>
                <a:cs typeface="Trebuchet MS"/>
              </a:rPr>
              <a:t>Attributes: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2286" y="1426633"/>
            <a:ext cx="6507604" cy="751346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249554" indent="-457200">
              <a:lnSpc>
                <a:spcPct val="110000"/>
              </a:lnSpc>
              <a:spcBef>
                <a:spcPts val="10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Carlito"/>
                <a:cs typeface="Carlito"/>
              </a:rPr>
              <a:t>Functionality </a:t>
            </a:r>
            <a:r>
              <a:rPr sz="2400" spc="4040" dirty="0">
                <a:latin typeface="Wingdings"/>
                <a:cs typeface="Wingdings"/>
              </a:rPr>
              <a:t>→</a:t>
            </a:r>
            <a:r>
              <a:rPr sz="2400" spc="9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Carlito"/>
                <a:cs typeface="Carlito"/>
              </a:rPr>
              <a:t>assessed </a:t>
            </a:r>
            <a:r>
              <a:rPr sz="2400" spc="-10" dirty="0">
                <a:latin typeface="Carlito"/>
                <a:cs typeface="Carlito"/>
              </a:rPr>
              <a:t>by evaluating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20" dirty="0">
                <a:latin typeface="Carlito"/>
                <a:cs typeface="Carlito"/>
              </a:rPr>
              <a:t>feature </a:t>
            </a:r>
            <a:r>
              <a:rPr sz="2400" spc="-10" dirty="0">
                <a:latin typeface="Carlito"/>
                <a:cs typeface="Carlito"/>
              </a:rPr>
              <a:t>set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35" dirty="0">
                <a:latin typeface="Carlito"/>
                <a:cs typeface="Carlito"/>
              </a:rPr>
              <a:t>capabilities 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program,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generality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functions </a:t>
            </a:r>
            <a:r>
              <a:rPr sz="2400" spc="-10" dirty="0">
                <a:latin typeface="Carlito"/>
                <a:cs typeface="Carlito"/>
              </a:rPr>
              <a:t>that </a:t>
            </a:r>
            <a:r>
              <a:rPr sz="2400" spc="-15" dirty="0">
                <a:latin typeface="Carlito"/>
                <a:cs typeface="Carlito"/>
              </a:rPr>
              <a:t>are </a:t>
            </a:r>
            <a:r>
              <a:rPr sz="2400" spc="-10" dirty="0">
                <a:latin typeface="Carlito"/>
                <a:cs typeface="Carlito"/>
              </a:rPr>
              <a:t>delivered, </a:t>
            </a:r>
            <a:r>
              <a:rPr sz="2400" dirty="0">
                <a:latin typeface="Carlito"/>
                <a:cs typeface="Carlito"/>
              </a:rPr>
              <a:t>and the  </a:t>
            </a:r>
            <a:r>
              <a:rPr sz="2400" spc="-5" dirty="0">
                <a:latin typeface="Carlito"/>
                <a:cs typeface="Carlito"/>
              </a:rPr>
              <a:t>security of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overall</a:t>
            </a:r>
            <a:r>
              <a:rPr sz="2400" spc="-20" dirty="0">
                <a:latin typeface="Carlito"/>
                <a:cs typeface="Carlito"/>
              </a:rPr>
              <a:t> system.</a:t>
            </a:r>
            <a:endParaRPr sz="2400" dirty="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7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b="1" spc="-5" dirty="0">
                <a:latin typeface="Carlito"/>
                <a:cs typeface="Carlito"/>
              </a:rPr>
              <a:t>Usability </a:t>
            </a:r>
            <a:r>
              <a:rPr sz="2400" spc="4040" dirty="0">
                <a:latin typeface="Wingdings"/>
                <a:cs typeface="Wingdings"/>
              </a:rPr>
              <a:t>→</a:t>
            </a:r>
            <a:r>
              <a:rPr sz="2400" spc="5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Carlito"/>
                <a:cs typeface="Carlito"/>
              </a:rPr>
              <a:t>assessed </a:t>
            </a:r>
            <a:r>
              <a:rPr sz="2400" spc="-10" dirty="0">
                <a:latin typeface="Carlito"/>
                <a:cs typeface="Carlito"/>
              </a:rPr>
              <a:t>by considering </a:t>
            </a:r>
            <a:r>
              <a:rPr sz="2400" spc="-5" dirty="0">
                <a:latin typeface="Carlito"/>
                <a:cs typeface="Carlito"/>
              </a:rPr>
              <a:t>human </a:t>
            </a:r>
            <a:r>
              <a:rPr sz="2400" spc="-20" dirty="0">
                <a:latin typeface="Carlito"/>
                <a:cs typeface="Carlito"/>
              </a:rPr>
              <a:t>factors </a:t>
            </a:r>
            <a:r>
              <a:rPr sz="2400" dirty="0">
                <a:latin typeface="Carlito"/>
                <a:cs typeface="Carlito"/>
              </a:rPr>
              <a:t>, </a:t>
            </a:r>
            <a:r>
              <a:rPr sz="2400" spc="-15" dirty="0">
                <a:latin typeface="Carlito"/>
                <a:cs typeface="Carlito"/>
              </a:rPr>
              <a:t>overall </a:t>
            </a:r>
            <a:r>
              <a:rPr sz="2400" spc="-5" dirty="0">
                <a:latin typeface="Carlito"/>
                <a:cs typeface="Carlito"/>
              </a:rPr>
              <a:t>aesthetics,</a:t>
            </a:r>
            <a:endParaRPr sz="2400" dirty="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  <a:spcBef>
                <a:spcPts val="290"/>
              </a:spcBef>
            </a:pPr>
            <a:r>
              <a:rPr sz="2400" spc="-25" dirty="0">
                <a:latin typeface="Carlito"/>
                <a:cs typeface="Carlito"/>
              </a:rPr>
              <a:t>consistency,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10" dirty="0">
                <a:latin typeface="Carlito"/>
                <a:cs typeface="Carlito"/>
              </a:rPr>
              <a:t> documentation.</a:t>
            </a:r>
            <a:endParaRPr sz="2400" dirty="0">
              <a:latin typeface="Carlito"/>
              <a:cs typeface="Carlito"/>
            </a:endParaRPr>
          </a:p>
          <a:p>
            <a:pPr marL="469900" marR="59690" indent="-457200" algn="just">
              <a:lnSpc>
                <a:spcPct val="110100"/>
              </a:lnSpc>
              <a:spcBef>
                <a:spcPts val="500"/>
              </a:spcBef>
              <a:buAutoNum type="arabicPeriod" startAt="3"/>
              <a:tabLst>
                <a:tab pos="469900" algn="l"/>
              </a:tabLst>
            </a:pPr>
            <a:r>
              <a:rPr sz="2400" b="1" spc="-10" dirty="0">
                <a:latin typeface="Carlito"/>
                <a:cs typeface="Carlito"/>
              </a:rPr>
              <a:t>Reliability </a:t>
            </a:r>
            <a:r>
              <a:rPr sz="2400" spc="4035" dirty="0">
                <a:latin typeface="Wingdings"/>
                <a:cs typeface="Wingdings"/>
              </a:rPr>
              <a:t>→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Carlito"/>
                <a:cs typeface="Carlito"/>
              </a:rPr>
              <a:t>evaluated by </a:t>
            </a:r>
            <a:r>
              <a:rPr sz="2400" dirty="0">
                <a:latin typeface="Carlito"/>
                <a:cs typeface="Carlito"/>
              </a:rPr>
              <a:t>measuring the </a:t>
            </a:r>
            <a:r>
              <a:rPr sz="2400" spc="-5" dirty="0">
                <a:latin typeface="Carlito"/>
                <a:cs typeface="Carlito"/>
              </a:rPr>
              <a:t>frequency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5" dirty="0">
                <a:latin typeface="Carlito"/>
                <a:cs typeface="Carlito"/>
              </a:rPr>
              <a:t>severity of </a:t>
            </a:r>
            <a:r>
              <a:rPr lang="en-US" sz="2400" spc="-5" dirty="0" err="1" smtClean="0">
                <a:latin typeface="Carlito"/>
                <a:cs typeface="Carlito"/>
              </a:rPr>
              <a:t>failure,</a:t>
            </a:r>
            <a:r>
              <a:rPr sz="2400" dirty="0" err="1" smtClean="0">
                <a:latin typeface="Carlito"/>
                <a:cs typeface="Carlito"/>
              </a:rPr>
              <a:t>the</a:t>
            </a:r>
            <a:r>
              <a:rPr sz="2400" dirty="0" smtClean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accuracy of output results,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mean-time-to-failure </a:t>
            </a:r>
            <a:r>
              <a:rPr sz="2400" dirty="0">
                <a:latin typeface="Carlito"/>
                <a:cs typeface="Carlito"/>
              </a:rPr>
              <a:t>(MTTF), the ability  </a:t>
            </a:r>
            <a:r>
              <a:rPr sz="2400" spc="-15" dirty="0">
                <a:latin typeface="Carlito"/>
                <a:cs typeface="Carlito"/>
              </a:rPr>
              <a:t>to recover from failure, </a:t>
            </a:r>
            <a:r>
              <a:rPr sz="2400" dirty="0">
                <a:latin typeface="Carlito"/>
                <a:cs typeface="Carlito"/>
              </a:rPr>
              <a:t>and the </a:t>
            </a:r>
            <a:r>
              <a:rPr sz="2400" spc="-5" dirty="0">
                <a:latin typeface="Carlito"/>
                <a:cs typeface="Carlito"/>
              </a:rPr>
              <a:t>predictability of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program.</a:t>
            </a:r>
            <a:endParaRPr sz="2400" dirty="0">
              <a:latin typeface="Carlito"/>
              <a:cs typeface="Carlito"/>
            </a:endParaRPr>
          </a:p>
          <a:p>
            <a:pPr marL="469900" marR="5080" indent="-457200" algn="just">
              <a:lnSpc>
                <a:spcPct val="110000"/>
              </a:lnSpc>
              <a:spcBef>
                <a:spcPts val="505"/>
              </a:spcBef>
              <a:buAutoNum type="arabicPeriod" startAt="3"/>
              <a:tabLst>
                <a:tab pos="469900" algn="l"/>
              </a:tabLst>
            </a:pPr>
            <a:r>
              <a:rPr sz="2400" b="1" spc="-10" dirty="0">
                <a:latin typeface="Carlito"/>
                <a:cs typeface="Carlito"/>
              </a:rPr>
              <a:t>Performance </a:t>
            </a:r>
            <a:r>
              <a:rPr sz="2400" spc="4035" dirty="0">
                <a:latin typeface="Wingdings"/>
                <a:cs typeface="Wingdings"/>
              </a:rPr>
              <a:t>→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Carlito"/>
                <a:cs typeface="Carlito"/>
              </a:rPr>
              <a:t>measured </a:t>
            </a:r>
            <a:r>
              <a:rPr sz="2400" spc="-5" dirty="0">
                <a:latin typeface="Carlito"/>
                <a:cs typeface="Carlito"/>
              </a:rPr>
              <a:t>using </a:t>
            </a:r>
            <a:r>
              <a:rPr sz="2400" spc="-10" dirty="0">
                <a:latin typeface="Carlito"/>
                <a:cs typeface="Carlito"/>
              </a:rPr>
              <a:t>processing </a:t>
            </a:r>
            <a:r>
              <a:rPr sz="2400" spc="-5" dirty="0">
                <a:latin typeface="Carlito"/>
                <a:cs typeface="Carlito"/>
              </a:rPr>
              <a:t>speed, response </a:t>
            </a:r>
            <a:r>
              <a:rPr sz="2400" dirty="0">
                <a:latin typeface="Carlito"/>
                <a:cs typeface="Carlito"/>
              </a:rPr>
              <a:t>time, </a:t>
            </a:r>
            <a:r>
              <a:rPr sz="2400" spc="-509" dirty="0">
                <a:latin typeface="Carlito"/>
                <a:cs typeface="Carlito"/>
              </a:rPr>
              <a:t>resource  </a:t>
            </a:r>
            <a:r>
              <a:rPr sz="2400" spc="-10" dirty="0">
                <a:latin typeface="Carlito"/>
                <a:cs typeface="Carlito"/>
              </a:rPr>
              <a:t>consumption, throughput,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25" dirty="0">
                <a:latin typeface="Carlito"/>
                <a:cs typeface="Carlito"/>
              </a:rPr>
              <a:t>efficiency.</a:t>
            </a:r>
            <a:endParaRPr sz="2400" dirty="0">
              <a:latin typeface="Carlito"/>
              <a:cs typeface="Carlito"/>
            </a:endParaRPr>
          </a:p>
          <a:p>
            <a:pPr marL="469900" indent="-457200" algn="just">
              <a:lnSpc>
                <a:spcPct val="100000"/>
              </a:lnSpc>
              <a:spcBef>
                <a:spcPts val="780"/>
              </a:spcBef>
              <a:buAutoNum type="arabicPeriod" startAt="3"/>
              <a:tabLst>
                <a:tab pos="469900" algn="l"/>
              </a:tabLst>
            </a:pPr>
            <a:r>
              <a:rPr sz="2400" b="1" spc="-5" dirty="0">
                <a:latin typeface="Carlito"/>
                <a:cs typeface="Carlito"/>
              </a:rPr>
              <a:t>Supportability </a:t>
            </a:r>
            <a:r>
              <a:rPr sz="2400" spc="4035" dirty="0">
                <a:latin typeface="Wingdings"/>
                <a:cs typeface="Wingdings"/>
              </a:rPr>
              <a:t>→</a:t>
            </a:r>
            <a:r>
              <a:rPr sz="2400" spc="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Carlito"/>
                <a:cs typeface="Carlito"/>
              </a:rPr>
              <a:t>combines </a:t>
            </a:r>
            <a:r>
              <a:rPr sz="2400" spc="-15" dirty="0">
                <a:latin typeface="Carlito"/>
                <a:cs typeface="Carlito"/>
              </a:rPr>
              <a:t>extensibility, </a:t>
            </a:r>
            <a:r>
              <a:rPr sz="2400" spc="-20" dirty="0" smtClean="0">
                <a:latin typeface="Carlito"/>
                <a:cs typeface="Carlito"/>
              </a:rPr>
              <a:t>adaptability </a:t>
            </a:r>
            <a:r>
              <a:rPr sz="2400" dirty="0" smtClean="0">
                <a:latin typeface="Carlito"/>
                <a:cs typeface="Carlito"/>
              </a:rPr>
              <a:t>and </a:t>
            </a:r>
            <a:r>
              <a:rPr sz="2400" spc="-55" dirty="0" smtClean="0">
                <a:latin typeface="Carlito"/>
                <a:cs typeface="Carlito"/>
              </a:rPr>
              <a:t>serviceability</a:t>
            </a:r>
            <a:r>
              <a:rPr sz="2400" spc="-55" dirty="0">
                <a:latin typeface="Carlito"/>
                <a:cs typeface="Carlito"/>
              </a:rPr>
              <a:t>.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874939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4482" y="915542"/>
            <a:ext cx="326400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4" dirty="0"/>
              <a:t>Design</a:t>
            </a:r>
            <a:r>
              <a:rPr spc="-215" dirty="0"/>
              <a:t> </a:t>
            </a:r>
            <a:r>
              <a:rPr spc="434" dirty="0"/>
              <a:t>concepts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4548" y="2310588"/>
            <a:ext cx="3243358" cy="5682966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00" dirty="0">
                <a:latin typeface="Carlito"/>
                <a:cs typeface="Carlito"/>
              </a:rPr>
              <a:t>An overview of </a:t>
            </a:r>
            <a:r>
              <a:rPr sz="1700" spc="-5" dirty="0">
                <a:latin typeface="Carlito"/>
                <a:cs typeface="Carlito"/>
              </a:rPr>
              <a:t>fundamental software </a:t>
            </a:r>
            <a:r>
              <a:rPr sz="1700" spc="5" dirty="0">
                <a:latin typeface="Carlito"/>
                <a:cs typeface="Carlito"/>
              </a:rPr>
              <a:t>design</a:t>
            </a:r>
            <a:r>
              <a:rPr sz="1700" spc="-145" dirty="0">
                <a:latin typeface="Carlito"/>
                <a:cs typeface="Carlito"/>
              </a:rPr>
              <a:t> </a:t>
            </a:r>
            <a:r>
              <a:rPr sz="1700" dirty="0">
                <a:latin typeface="Carlito"/>
                <a:cs typeface="Carlito"/>
              </a:rPr>
              <a:t>concepts:</a:t>
            </a:r>
            <a:endParaRPr sz="17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49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1700" spc="-5" dirty="0">
                <a:latin typeface="Carlito"/>
                <a:cs typeface="Carlito"/>
              </a:rPr>
              <a:t>Abstraction</a:t>
            </a:r>
            <a:endParaRPr sz="17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1700" spc="-5" dirty="0">
                <a:latin typeface="Carlito"/>
                <a:cs typeface="Carlito"/>
              </a:rPr>
              <a:t>Architecture</a:t>
            </a:r>
            <a:endParaRPr sz="17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1700" spc="-15" dirty="0">
                <a:latin typeface="Carlito"/>
                <a:cs typeface="Carlito"/>
              </a:rPr>
              <a:t>Patterns</a:t>
            </a:r>
            <a:endParaRPr sz="17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490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1700" spc="-5" dirty="0">
                <a:latin typeface="Carlito"/>
                <a:cs typeface="Carlito"/>
              </a:rPr>
              <a:t>Separation of</a:t>
            </a:r>
            <a:r>
              <a:rPr sz="1700" spc="-40" dirty="0">
                <a:latin typeface="Carlito"/>
                <a:cs typeface="Carlito"/>
              </a:rPr>
              <a:t> </a:t>
            </a:r>
            <a:r>
              <a:rPr sz="1700" dirty="0">
                <a:latin typeface="Carlito"/>
                <a:cs typeface="Carlito"/>
              </a:rPr>
              <a:t>Concerns</a:t>
            </a:r>
            <a:endParaRPr sz="17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1700" dirty="0">
                <a:latin typeface="Carlito"/>
                <a:cs typeface="Carlito"/>
              </a:rPr>
              <a:t>Modularity</a:t>
            </a:r>
            <a:endParaRPr sz="17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1700" spc="-5" dirty="0">
                <a:latin typeface="Carlito"/>
                <a:cs typeface="Carlito"/>
              </a:rPr>
              <a:t>Information</a:t>
            </a:r>
            <a:r>
              <a:rPr sz="1700" spc="-15" dirty="0">
                <a:latin typeface="Carlito"/>
                <a:cs typeface="Carlito"/>
              </a:rPr>
              <a:t> </a:t>
            </a:r>
            <a:r>
              <a:rPr sz="1700" dirty="0">
                <a:latin typeface="Carlito"/>
                <a:cs typeface="Carlito"/>
              </a:rPr>
              <a:t>Hiding</a:t>
            </a:r>
            <a:endParaRPr sz="17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490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1700" dirty="0">
                <a:latin typeface="Carlito"/>
                <a:cs typeface="Carlito"/>
              </a:rPr>
              <a:t>Functional</a:t>
            </a:r>
            <a:r>
              <a:rPr sz="1700" spc="-55" dirty="0">
                <a:latin typeface="Carlito"/>
                <a:cs typeface="Carlito"/>
              </a:rPr>
              <a:t> </a:t>
            </a:r>
            <a:r>
              <a:rPr sz="1700" dirty="0">
                <a:latin typeface="Carlito"/>
                <a:cs typeface="Carlito"/>
              </a:rPr>
              <a:t>Independence</a:t>
            </a:r>
            <a:endParaRPr sz="17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1700" spc="-5" dirty="0">
                <a:latin typeface="Carlito"/>
                <a:cs typeface="Carlito"/>
              </a:rPr>
              <a:t>Refinement</a:t>
            </a:r>
            <a:endParaRPr sz="17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509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1700" dirty="0">
                <a:latin typeface="Carlito"/>
                <a:cs typeface="Carlito"/>
              </a:rPr>
              <a:t>Aspects</a:t>
            </a:r>
            <a:endParaRPr sz="17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490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1700" spc="-10" dirty="0">
                <a:latin typeface="Carlito"/>
                <a:cs typeface="Carlito"/>
              </a:rPr>
              <a:t>Refactoring</a:t>
            </a:r>
            <a:endParaRPr sz="17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1700" spc="-5" dirty="0">
                <a:latin typeface="Carlito"/>
                <a:cs typeface="Carlito"/>
              </a:rPr>
              <a:t>Object-Oriented </a:t>
            </a:r>
            <a:r>
              <a:rPr sz="1700" dirty="0">
                <a:latin typeface="Carlito"/>
                <a:cs typeface="Carlito"/>
              </a:rPr>
              <a:t>Design</a:t>
            </a:r>
            <a:r>
              <a:rPr sz="1700" spc="-55" dirty="0">
                <a:latin typeface="Carlito"/>
                <a:cs typeface="Carlito"/>
              </a:rPr>
              <a:t> </a:t>
            </a:r>
            <a:r>
              <a:rPr sz="1700" dirty="0">
                <a:latin typeface="Carlito"/>
                <a:cs typeface="Carlito"/>
              </a:rPr>
              <a:t>Concepts</a:t>
            </a:r>
            <a:endParaRPr sz="17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1700" dirty="0">
                <a:latin typeface="Carlito"/>
                <a:cs typeface="Carlito"/>
              </a:rPr>
              <a:t>Design</a:t>
            </a:r>
            <a:r>
              <a:rPr sz="1700" spc="-30" dirty="0">
                <a:latin typeface="Carlito"/>
                <a:cs typeface="Carlito"/>
              </a:rPr>
              <a:t> </a:t>
            </a:r>
            <a:r>
              <a:rPr sz="1700" dirty="0">
                <a:latin typeface="Carlito"/>
                <a:cs typeface="Carlito"/>
              </a:rPr>
              <a:t>Classes</a:t>
            </a:r>
            <a:endParaRPr sz="17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490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1700" dirty="0">
                <a:latin typeface="Carlito"/>
                <a:cs typeface="Carlito"/>
              </a:rPr>
              <a:t>Dependency</a:t>
            </a:r>
            <a:r>
              <a:rPr sz="1700" spc="-40" dirty="0">
                <a:latin typeface="Carlito"/>
                <a:cs typeface="Carlito"/>
              </a:rPr>
              <a:t> </a:t>
            </a:r>
            <a:r>
              <a:rPr sz="1700" spc="-10" dirty="0">
                <a:latin typeface="Carlito"/>
                <a:cs typeface="Carlito"/>
              </a:rPr>
              <a:t>Inversion</a:t>
            </a:r>
            <a:endParaRPr sz="17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1700" dirty="0">
                <a:latin typeface="Carlito"/>
                <a:cs typeface="Carlito"/>
              </a:rPr>
              <a:t>Design </a:t>
            </a:r>
            <a:r>
              <a:rPr sz="1700" spc="-15" dirty="0">
                <a:latin typeface="Carlito"/>
                <a:cs typeface="Carlito"/>
              </a:rPr>
              <a:t>for</a:t>
            </a:r>
            <a:r>
              <a:rPr sz="1700" spc="-25" dirty="0">
                <a:latin typeface="Carlito"/>
                <a:cs typeface="Carlito"/>
              </a:rPr>
              <a:t> </a:t>
            </a:r>
            <a:r>
              <a:rPr sz="1700" spc="-45" dirty="0">
                <a:latin typeface="Carlito"/>
                <a:cs typeface="Carlito"/>
              </a:rPr>
              <a:t>Test</a:t>
            </a:r>
            <a:endParaRPr sz="17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2816422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352" y="594431"/>
            <a:ext cx="2185988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7685" algn="l"/>
              </a:tabLst>
            </a:pPr>
            <a:r>
              <a:rPr sz="2800" b="1" spc="-5" dirty="0">
                <a:latin typeface="Carlito"/>
                <a:cs typeface="Carlito"/>
              </a:rPr>
              <a:t>1.	</a:t>
            </a:r>
            <a:r>
              <a:rPr sz="2800" b="1" spc="-15" dirty="0" smtClean="0">
                <a:latin typeface="Carlito"/>
                <a:cs typeface="Carlito"/>
              </a:rPr>
              <a:t>Abstractio</a:t>
            </a:r>
            <a:r>
              <a:rPr lang="en-US" sz="2800" b="1" spc="-15" dirty="0" smtClean="0">
                <a:latin typeface="Carlito"/>
                <a:cs typeface="Carlito"/>
              </a:rPr>
              <a:t>n</a:t>
            </a:r>
            <a:r>
              <a:rPr sz="2800" b="1" spc="-15" dirty="0" smtClean="0">
                <a:latin typeface="Carlito"/>
                <a:cs typeface="Carlito"/>
              </a:rPr>
              <a:t>: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3382" y="2608558"/>
            <a:ext cx="6069354" cy="55737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64135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0" dirty="0">
                <a:latin typeface="Carlito"/>
                <a:cs typeface="Carlito"/>
              </a:rPr>
              <a:t>At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highest level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10" dirty="0">
                <a:latin typeface="Carlito"/>
                <a:cs typeface="Carlito"/>
              </a:rPr>
              <a:t>abstraction,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10" dirty="0">
                <a:latin typeface="Carlito"/>
                <a:cs typeface="Carlito"/>
              </a:rPr>
              <a:t>solution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20" dirty="0">
                <a:latin typeface="Carlito"/>
                <a:cs typeface="Carlito"/>
              </a:rPr>
              <a:t>stated </a:t>
            </a:r>
            <a:r>
              <a:rPr sz="2400" dirty="0">
                <a:latin typeface="Carlito"/>
                <a:cs typeface="Carlito"/>
              </a:rPr>
              <a:t>in </a:t>
            </a:r>
            <a:r>
              <a:rPr sz="2400" spc="-15" dirty="0">
                <a:latin typeface="Carlito"/>
                <a:cs typeface="Carlito"/>
              </a:rPr>
              <a:t>broad </a:t>
            </a:r>
            <a:r>
              <a:rPr sz="2400" spc="-5" dirty="0">
                <a:latin typeface="Carlito"/>
                <a:cs typeface="Carlito"/>
              </a:rPr>
              <a:t>terms using 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language of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problem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environment.</a:t>
            </a:r>
            <a:endParaRPr sz="24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0" dirty="0">
                <a:latin typeface="Carlito"/>
                <a:cs typeface="Carlito"/>
              </a:rPr>
              <a:t>At </a:t>
            </a:r>
            <a:r>
              <a:rPr sz="2400" spc="-10" dirty="0">
                <a:latin typeface="Carlito"/>
                <a:cs typeface="Carlito"/>
              </a:rPr>
              <a:t>lower </a:t>
            </a:r>
            <a:r>
              <a:rPr sz="2400" spc="-5" dirty="0">
                <a:latin typeface="Carlito"/>
                <a:cs typeface="Carlito"/>
              </a:rPr>
              <a:t>levels </a:t>
            </a:r>
            <a:r>
              <a:rPr sz="2400" spc="-10" dirty="0">
                <a:latin typeface="Carlito"/>
                <a:cs typeface="Carlito"/>
              </a:rPr>
              <a:t>of abstraction,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10" dirty="0">
                <a:latin typeface="Carlito"/>
                <a:cs typeface="Carlito"/>
              </a:rPr>
              <a:t>more </a:t>
            </a:r>
            <a:r>
              <a:rPr sz="2400" spc="-5" dirty="0">
                <a:latin typeface="Carlito"/>
                <a:cs typeface="Carlito"/>
              </a:rPr>
              <a:t>detailed description of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solution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is</a:t>
            </a:r>
          </a:p>
          <a:p>
            <a:pPr marL="241300">
              <a:lnSpc>
                <a:spcPct val="100000"/>
              </a:lnSpc>
            </a:pPr>
            <a:r>
              <a:rPr sz="2400" spc="-10" dirty="0">
                <a:latin typeface="Carlito"/>
                <a:cs typeface="Carlito"/>
              </a:rPr>
              <a:t>provided.</a:t>
            </a:r>
            <a:endParaRPr sz="24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5" dirty="0">
                <a:latin typeface="Carlito"/>
                <a:cs typeface="Carlito"/>
              </a:rPr>
              <a:t>Create </a:t>
            </a:r>
            <a:r>
              <a:rPr sz="2400" spc="-5" dirty="0">
                <a:latin typeface="Carlito"/>
                <a:cs typeface="Carlito"/>
              </a:rPr>
              <a:t>both </a:t>
            </a:r>
            <a:r>
              <a:rPr sz="2400" spc="-15" dirty="0">
                <a:latin typeface="Carlito"/>
                <a:cs typeface="Carlito"/>
              </a:rPr>
              <a:t>procedural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5" dirty="0">
                <a:latin typeface="Carlito"/>
                <a:cs typeface="Carlito"/>
              </a:rPr>
              <a:t>data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abstractions.</a:t>
            </a:r>
            <a:endParaRPr sz="2400" dirty="0">
              <a:latin typeface="Carlito"/>
              <a:cs typeface="Carlito"/>
            </a:endParaRPr>
          </a:p>
          <a:p>
            <a:pPr marL="241300" marR="298450" indent="-228600">
              <a:lnSpc>
                <a:spcPts val="287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10" dirty="0">
                <a:latin typeface="Carlito"/>
                <a:cs typeface="Carlito"/>
              </a:rPr>
              <a:t>Procedural abstraction </a:t>
            </a:r>
            <a:r>
              <a:rPr sz="2400" spc="4035" dirty="0">
                <a:latin typeface="Wingdings"/>
                <a:cs typeface="Wingdings"/>
              </a:rPr>
              <a:t>→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sequence of instructions </a:t>
            </a:r>
            <a:r>
              <a:rPr sz="2400" spc="-10" dirty="0">
                <a:latin typeface="Carlito"/>
                <a:cs typeface="Carlito"/>
              </a:rPr>
              <a:t>that </a:t>
            </a:r>
            <a:r>
              <a:rPr sz="2400" spc="-20" dirty="0">
                <a:latin typeface="Carlito"/>
                <a:cs typeface="Carlito"/>
              </a:rPr>
              <a:t>have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505" dirty="0">
                <a:latin typeface="Carlito"/>
                <a:cs typeface="Carlito"/>
              </a:rPr>
              <a:t>specific 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5" dirty="0">
                <a:latin typeface="Carlito"/>
                <a:cs typeface="Carlito"/>
              </a:rPr>
              <a:t>limited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function.</a:t>
            </a:r>
            <a:endParaRPr sz="2400" dirty="0">
              <a:latin typeface="Carlito"/>
              <a:cs typeface="Carlito"/>
            </a:endParaRPr>
          </a:p>
          <a:p>
            <a:pPr marL="241300" marR="825500" indent="-228600">
              <a:lnSpc>
                <a:spcPts val="2870"/>
              </a:lnSpc>
              <a:spcBef>
                <a:spcPts val="53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15" dirty="0">
                <a:latin typeface="Carlito"/>
                <a:cs typeface="Carlito"/>
              </a:rPr>
              <a:t>Data </a:t>
            </a:r>
            <a:r>
              <a:rPr sz="2400" b="1" spc="-10" dirty="0">
                <a:latin typeface="Carlito"/>
                <a:cs typeface="Carlito"/>
              </a:rPr>
              <a:t>abstraction </a:t>
            </a:r>
            <a:r>
              <a:rPr sz="2400" spc="4035" dirty="0">
                <a:latin typeface="Wingdings"/>
                <a:cs typeface="Wingdings"/>
              </a:rPr>
              <a:t>→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named </a:t>
            </a:r>
            <a:r>
              <a:rPr sz="2400" spc="-10" dirty="0">
                <a:latin typeface="Carlito"/>
                <a:cs typeface="Carlito"/>
              </a:rPr>
              <a:t>collection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15" dirty="0">
                <a:latin typeface="Carlito"/>
                <a:cs typeface="Carlito"/>
              </a:rPr>
              <a:t>data </a:t>
            </a:r>
            <a:r>
              <a:rPr sz="2400" spc="-10" dirty="0">
                <a:latin typeface="Carlito"/>
                <a:cs typeface="Carlito"/>
              </a:rPr>
              <a:t>that </a:t>
            </a:r>
            <a:r>
              <a:rPr sz="2400" spc="-5" dirty="0">
                <a:latin typeface="Carlito"/>
                <a:cs typeface="Carlito"/>
              </a:rPr>
              <a:t>describes </a:t>
            </a:r>
            <a:r>
              <a:rPr sz="2400" dirty="0">
                <a:latin typeface="Carlito"/>
                <a:cs typeface="Carlito"/>
              </a:rPr>
              <a:t>a  </a:t>
            </a:r>
            <a:r>
              <a:rPr sz="2400" spc="-955" dirty="0">
                <a:latin typeface="Carlito"/>
                <a:cs typeface="Carlito"/>
              </a:rPr>
              <a:t>data</a:t>
            </a:r>
            <a:r>
              <a:rPr sz="2400" spc="-5" dirty="0">
                <a:latin typeface="Carlito"/>
                <a:cs typeface="Carlito"/>
              </a:rPr>
              <a:t> object.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5510679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1507" y="475545"/>
            <a:ext cx="1797368" cy="12137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18465" algn="l"/>
              </a:tabLst>
            </a:pPr>
            <a:r>
              <a:rPr sz="2600" b="1" dirty="0">
                <a:latin typeface="Carlito"/>
                <a:cs typeface="Carlito"/>
              </a:rPr>
              <a:t>2.	</a:t>
            </a:r>
            <a:r>
              <a:rPr sz="2600" b="1" spc="-15" dirty="0" smtClean="0">
                <a:latin typeface="Carlito"/>
                <a:cs typeface="Carlito"/>
              </a:rPr>
              <a:t>Architectur</a:t>
            </a:r>
            <a:r>
              <a:rPr lang="en-US" sz="2600" b="1" spc="-15" dirty="0" smtClean="0">
                <a:latin typeface="Carlito"/>
                <a:cs typeface="Carlito"/>
              </a:rPr>
              <a:t>e</a:t>
            </a:r>
            <a:r>
              <a:rPr sz="2600" b="1" spc="-15" dirty="0" smtClean="0">
                <a:latin typeface="Carlito"/>
                <a:cs typeface="Carlito"/>
              </a:rPr>
              <a:t>:</a:t>
            </a:r>
            <a:endParaRPr sz="26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3382" y="2449252"/>
            <a:ext cx="5928479" cy="7762381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26670" indent="-228600">
              <a:lnSpc>
                <a:spcPts val="2380"/>
              </a:lnSpc>
              <a:spcBef>
                <a:spcPts val="3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latin typeface="Carlito"/>
                <a:cs typeface="Carlito"/>
              </a:rPr>
              <a:t>Architecture </a:t>
            </a:r>
            <a:r>
              <a:rPr sz="2200" spc="-5" dirty="0">
                <a:latin typeface="Carlito"/>
                <a:cs typeface="Carlito"/>
              </a:rPr>
              <a:t>is the </a:t>
            </a:r>
            <a:r>
              <a:rPr sz="2200" spc="-10" dirty="0">
                <a:latin typeface="Carlito"/>
                <a:cs typeface="Carlito"/>
              </a:rPr>
              <a:t>structure </a:t>
            </a:r>
            <a:r>
              <a:rPr sz="2200" spc="-5" dirty="0">
                <a:latin typeface="Carlito"/>
                <a:cs typeface="Carlito"/>
              </a:rPr>
              <a:t>or </a:t>
            </a:r>
            <a:r>
              <a:rPr sz="2200" spc="-15" dirty="0">
                <a:latin typeface="Carlito"/>
                <a:cs typeface="Carlito"/>
              </a:rPr>
              <a:t>organization </a:t>
            </a:r>
            <a:r>
              <a:rPr sz="2200" spc="-5" dirty="0">
                <a:latin typeface="Carlito"/>
                <a:cs typeface="Carlito"/>
              </a:rPr>
              <a:t>of </a:t>
            </a:r>
            <a:r>
              <a:rPr sz="2200" spc="-20" dirty="0">
                <a:latin typeface="Carlito"/>
                <a:cs typeface="Carlito"/>
              </a:rPr>
              <a:t>program </a:t>
            </a:r>
            <a:r>
              <a:rPr sz="2200" spc="-10" dirty="0">
                <a:latin typeface="Carlito"/>
                <a:cs typeface="Carlito"/>
              </a:rPr>
              <a:t>components (modules),  </a:t>
            </a:r>
            <a:r>
              <a:rPr sz="2200" spc="-5" dirty="0">
                <a:latin typeface="Carlito"/>
                <a:cs typeface="Carlito"/>
              </a:rPr>
              <a:t>the manner in which </a:t>
            </a:r>
            <a:r>
              <a:rPr sz="2200" spc="-10" dirty="0">
                <a:latin typeface="Carlito"/>
                <a:cs typeface="Carlito"/>
              </a:rPr>
              <a:t>these components </a:t>
            </a:r>
            <a:r>
              <a:rPr sz="2200" spc="-15" dirty="0">
                <a:latin typeface="Carlito"/>
                <a:cs typeface="Carlito"/>
              </a:rPr>
              <a:t>interact, </a:t>
            </a:r>
            <a:r>
              <a:rPr sz="2200" spc="-5" dirty="0">
                <a:latin typeface="Carlito"/>
                <a:cs typeface="Carlito"/>
              </a:rPr>
              <a:t>and </a:t>
            </a:r>
            <a:r>
              <a:rPr sz="2200" spc="-10" dirty="0">
                <a:latin typeface="Carlito"/>
                <a:cs typeface="Carlito"/>
              </a:rPr>
              <a:t>the structure </a:t>
            </a:r>
            <a:r>
              <a:rPr sz="2200" spc="-5" dirty="0">
                <a:latin typeface="Carlito"/>
                <a:cs typeface="Carlito"/>
              </a:rPr>
              <a:t>of </a:t>
            </a:r>
            <a:r>
              <a:rPr sz="2200" spc="-20" dirty="0">
                <a:latin typeface="Carlito"/>
                <a:cs typeface="Carlito"/>
              </a:rPr>
              <a:t>data </a:t>
            </a:r>
            <a:r>
              <a:rPr sz="2200" spc="-10" dirty="0">
                <a:latin typeface="Carlito"/>
                <a:cs typeface="Carlito"/>
              </a:rPr>
              <a:t>that  are used by </a:t>
            </a:r>
            <a:r>
              <a:rPr sz="2200" spc="-5" dirty="0">
                <a:latin typeface="Carlito"/>
                <a:cs typeface="Carlito"/>
              </a:rPr>
              <a:t>the</a:t>
            </a:r>
            <a:r>
              <a:rPr sz="2200" spc="30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components.</a:t>
            </a:r>
            <a:endParaRPr sz="22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rlito"/>
                <a:cs typeface="Carlito"/>
              </a:rPr>
              <a:t>One goal of </a:t>
            </a:r>
            <a:r>
              <a:rPr sz="2200" spc="-10" dirty="0">
                <a:latin typeface="Carlito"/>
                <a:cs typeface="Carlito"/>
              </a:rPr>
              <a:t>software </a:t>
            </a:r>
            <a:r>
              <a:rPr sz="2200" spc="-5" dirty="0">
                <a:latin typeface="Carlito"/>
                <a:cs typeface="Carlito"/>
              </a:rPr>
              <a:t>design is </a:t>
            </a:r>
            <a:r>
              <a:rPr sz="2200" spc="-20" dirty="0">
                <a:latin typeface="Carlito"/>
                <a:cs typeface="Carlito"/>
              </a:rPr>
              <a:t>to </a:t>
            </a:r>
            <a:r>
              <a:rPr sz="2200" spc="-10" dirty="0">
                <a:latin typeface="Carlito"/>
                <a:cs typeface="Carlito"/>
              </a:rPr>
              <a:t>derive </a:t>
            </a:r>
            <a:r>
              <a:rPr sz="2200" spc="-5" dirty="0">
                <a:latin typeface="Carlito"/>
                <a:cs typeface="Carlito"/>
              </a:rPr>
              <a:t>an </a:t>
            </a:r>
            <a:r>
              <a:rPr sz="2200" spc="-15" dirty="0">
                <a:latin typeface="Carlito"/>
                <a:cs typeface="Carlito"/>
              </a:rPr>
              <a:t>architectural </a:t>
            </a:r>
            <a:r>
              <a:rPr sz="2200" spc="-10" dirty="0">
                <a:latin typeface="Carlito"/>
                <a:cs typeface="Carlito"/>
              </a:rPr>
              <a:t>rendering </a:t>
            </a:r>
            <a:r>
              <a:rPr sz="2200" spc="-5" dirty="0">
                <a:latin typeface="Carlito"/>
                <a:cs typeface="Carlito"/>
              </a:rPr>
              <a:t>of a</a:t>
            </a:r>
            <a:r>
              <a:rPr sz="2200" spc="120" dirty="0">
                <a:latin typeface="Carlito"/>
                <a:cs typeface="Carlito"/>
              </a:rPr>
              <a:t> </a:t>
            </a:r>
            <a:r>
              <a:rPr sz="2200" spc="-20" dirty="0">
                <a:latin typeface="Carlito"/>
                <a:cs typeface="Carlito"/>
              </a:rPr>
              <a:t>system.</a:t>
            </a:r>
            <a:endParaRPr sz="2200" dirty="0">
              <a:latin typeface="Carlito"/>
              <a:cs typeface="Carlito"/>
            </a:endParaRPr>
          </a:p>
          <a:p>
            <a:pPr marL="241300" marR="5080" indent="-228600">
              <a:lnSpc>
                <a:spcPts val="2380"/>
              </a:lnSpc>
              <a:spcBef>
                <a:spcPts val="5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rlito"/>
                <a:cs typeface="Carlito"/>
              </a:rPr>
              <a:t>A </a:t>
            </a:r>
            <a:r>
              <a:rPr sz="2200" spc="-10" dirty="0">
                <a:latin typeface="Carlito"/>
                <a:cs typeface="Carlito"/>
              </a:rPr>
              <a:t>set </a:t>
            </a:r>
            <a:r>
              <a:rPr sz="2200" spc="-5" dirty="0">
                <a:latin typeface="Carlito"/>
                <a:cs typeface="Carlito"/>
              </a:rPr>
              <a:t>of </a:t>
            </a:r>
            <a:r>
              <a:rPr sz="2200" spc="-15" dirty="0">
                <a:latin typeface="Carlito"/>
                <a:cs typeface="Carlito"/>
              </a:rPr>
              <a:t>architectural patterns </a:t>
            </a:r>
            <a:r>
              <a:rPr sz="2200" spc="-5" dirty="0">
                <a:latin typeface="Carlito"/>
                <a:cs typeface="Carlito"/>
              </a:rPr>
              <a:t>enables a </a:t>
            </a:r>
            <a:r>
              <a:rPr sz="2200" spc="-10" dirty="0">
                <a:latin typeface="Carlito"/>
                <a:cs typeface="Carlito"/>
              </a:rPr>
              <a:t>software </a:t>
            </a:r>
            <a:r>
              <a:rPr sz="2200" spc="-5" dirty="0">
                <a:latin typeface="Carlito"/>
                <a:cs typeface="Carlito"/>
              </a:rPr>
              <a:t>engineer </a:t>
            </a:r>
            <a:r>
              <a:rPr sz="2200" spc="-20" dirty="0">
                <a:latin typeface="Carlito"/>
                <a:cs typeface="Carlito"/>
              </a:rPr>
              <a:t>to </a:t>
            </a:r>
            <a:r>
              <a:rPr sz="2200" spc="-10" dirty="0">
                <a:latin typeface="Carlito"/>
                <a:cs typeface="Carlito"/>
              </a:rPr>
              <a:t>reuse design-level  concepts.</a:t>
            </a:r>
            <a:endParaRPr sz="2200" dirty="0">
              <a:latin typeface="Carlito"/>
              <a:cs typeface="Carlito"/>
            </a:endParaRPr>
          </a:p>
          <a:p>
            <a:pPr marL="241300" marR="229870" indent="-228600" algn="just">
              <a:lnSpc>
                <a:spcPct val="896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200" b="1" spc="-10" dirty="0">
                <a:latin typeface="Carlito"/>
                <a:cs typeface="Carlito"/>
              </a:rPr>
              <a:t>Structural properties </a:t>
            </a:r>
            <a:r>
              <a:rPr sz="2200" spc="3685" dirty="0">
                <a:latin typeface="Wingdings"/>
                <a:cs typeface="Wingdings"/>
              </a:rPr>
              <a:t>→</a:t>
            </a:r>
            <a:r>
              <a:rPr sz="2200" spc="26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Carlito"/>
                <a:cs typeface="Carlito"/>
              </a:rPr>
              <a:t>“the components </a:t>
            </a:r>
            <a:r>
              <a:rPr sz="2200" spc="-5" dirty="0">
                <a:latin typeface="Carlito"/>
                <a:cs typeface="Carlito"/>
              </a:rPr>
              <a:t>of a </a:t>
            </a:r>
            <a:r>
              <a:rPr sz="2200" spc="-25" dirty="0">
                <a:latin typeface="Carlito"/>
                <a:cs typeface="Carlito"/>
              </a:rPr>
              <a:t>system </a:t>
            </a:r>
            <a:r>
              <a:rPr sz="2200" spc="-5" dirty="0">
                <a:latin typeface="Carlito"/>
                <a:cs typeface="Carlito"/>
              </a:rPr>
              <a:t>(e.g., modules, </a:t>
            </a:r>
            <a:r>
              <a:rPr sz="2200" spc="-465" dirty="0">
                <a:latin typeface="Carlito"/>
                <a:cs typeface="Carlito"/>
              </a:rPr>
              <a:t>objects,  </a:t>
            </a:r>
            <a:r>
              <a:rPr sz="2200" spc="-15" dirty="0">
                <a:latin typeface="Carlito"/>
                <a:cs typeface="Carlito"/>
              </a:rPr>
              <a:t>filters) </a:t>
            </a:r>
            <a:r>
              <a:rPr sz="2200" spc="-5" dirty="0">
                <a:latin typeface="Carlito"/>
                <a:cs typeface="Carlito"/>
              </a:rPr>
              <a:t>and the manner in which </a:t>
            </a:r>
            <a:r>
              <a:rPr sz="2200" dirty="0">
                <a:latin typeface="Carlito"/>
                <a:cs typeface="Carlito"/>
              </a:rPr>
              <a:t>those </a:t>
            </a:r>
            <a:r>
              <a:rPr sz="2200" spc="-10" dirty="0">
                <a:latin typeface="Carlito"/>
                <a:cs typeface="Carlito"/>
              </a:rPr>
              <a:t>components are </a:t>
            </a:r>
            <a:r>
              <a:rPr sz="2200" spc="-15" dirty="0">
                <a:latin typeface="Carlito"/>
                <a:cs typeface="Carlito"/>
              </a:rPr>
              <a:t>packaged </a:t>
            </a:r>
            <a:r>
              <a:rPr sz="2200" spc="-5" dirty="0">
                <a:latin typeface="Carlito"/>
                <a:cs typeface="Carlito"/>
              </a:rPr>
              <a:t>and </a:t>
            </a:r>
            <a:r>
              <a:rPr sz="2200" spc="-15" dirty="0">
                <a:latin typeface="Carlito"/>
                <a:cs typeface="Carlito"/>
              </a:rPr>
              <a:t>interact  </a:t>
            </a:r>
            <a:r>
              <a:rPr sz="2200" spc="-5" dirty="0">
                <a:latin typeface="Carlito"/>
                <a:cs typeface="Carlito"/>
              </a:rPr>
              <a:t>with one</a:t>
            </a:r>
            <a:r>
              <a:rPr sz="2200" spc="-10" dirty="0">
                <a:latin typeface="Carlito"/>
                <a:cs typeface="Carlito"/>
              </a:rPr>
              <a:t> </a:t>
            </a:r>
            <a:r>
              <a:rPr sz="2200" spc="-50" dirty="0">
                <a:latin typeface="Carlito"/>
                <a:cs typeface="Carlito"/>
              </a:rPr>
              <a:t>another.”</a:t>
            </a:r>
            <a:endParaRPr sz="2200" dirty="0">
              <a:latin typeface="Carlito"/>
              <a:cs typeface="Carlito"/>
            </a:endParaRPr>
          </a:p>
          <a:p>
            <a:pPr marL="241300" marR="262890" indent="-228600">
              <a:lnSpc>
                <a:spcPct val="89800"/>
              </a:lnSpc>
              <a:spcBef>
                <a:spcPts val="5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latin typeface="Carlito"/>
                <a:cs typeface="Carlito"/>
              </a:rPr>
              <a:t>Extra-functional properties </a:t>
            </a:r>
            <a:r>
              <a:rPr sz="2200" spc="3685" dirty="0">
                <a:latin typeface="Wingdings"/>
                <a:cs typeface="Wingdings"/>
              </a:rPr>
              <a:t>→</a:t>
            </a:r>
            <a:r>
              <a:rPr sz="2200" spc="18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Carlito"/>
                <a:cs typeface="Carlito"/>
              </a:rPr>
              <a:t>address </a:t>
            </a:r>
            <a:r>
              <a:rPr sz="2200" spc="-10" dirty="0">
                <a:latin typeface="Carlito"/>
                <a:cs typeface="Carlito"/>
              </a:rPr>
              <a:t>“how </a:t>
            </a:r>
            <a:r>
              <a:rPr sz="2200" spc="-5" dirty="0">
                <a:latin typeface="Carlito"/>
                <a:cs typeface="Carlito"/>
              </a:rPr>
              <a:t>the </a:t>
            </a:r>
            <a:r>
              <a:rPr sz="2200" spc="-10" dirty="0">
                <a:latin typeface="Carlito"/>
                <a:cs typeface="Carlito"/>
              </a:rPr>
              <a:t>design </a:t>
            </a:r>
            <a:r>
              <a:rPr sz="2200" spc="-15" dirty="0">
                <a:latin typeface="Carlito"/>
                <a:cs typeface="Carlito"/>
              </a:rPr>
              <a:t>architecture </a:t>
            </a:r>
            <a:r>
              <a:rPr sz="2200" spc="-465" dirty="0">
                <a:latin typeface="Carlito"/>
                <a:cs typeface="Carlito"/>
              </a:rPr>
              <a:t>achieves  </a:t>
            </a:r>
            <a:r>
              <a:rPr sz="2200" spc="-10" dirty="0">
                <a:latin typeface="Carlito"/>
                <a:cs typeface="Carlito"/>
              </a:rPr>
              <a:t>requirements </a:t>
            </a:r>
            <a:r>
              <a:rPr sz="2200" spc="-20" dirty="0">
                <a:latin typeface="Carlito"/>
                <a:cs typeface="Carlito"/>
              </a:rPr>
              <a:t>for </a:t>
            </a:r>
            <a:r>
              <a:rPr sz="2200" spc="-10" dirty="0">
                <a:latin typeface="Carlito"/>
                <a:cs typeface="Carlito"/>
              </a:rPr>
              <a:t>performance, </a:t>
            </a:r>
            <a:r>
              <a:rPr sz="2200" spc="-25" dirty="0">
                <a:latin typeface="Carlito"/>
                <a:cs typeface="Carlito"/>
              </a:rPr>
              <a:t>capacity, </a:t>
            </a:r>
            <a:r>
              <a:rPr sz="2200" spc="-20" dirty="0">
                <a:latin typeface="Carlito"/>
                <a:cs typeface="Carlito"/>
              </a:rPr>
              <a:t>reliability, </a:t>
            </a:r>
            <a:r>
              <a:rPr sz="2200" spc="-25" dirty="0">
                <a:latin typeface="Carlito"/>
                <a:cs typeface="Carlito"/>
              </a:rPr>
              <a:t>security, </a:t>
            </a:r>
            <a:r>
              <a:rPr sz="2200" spc="-20" dirty="0">
                <a:latin typeface="Carlito"/>
                <a:cs typeface="Carlito"/>
              </a:rPr>
              <a:t>adaptability, </a:t>
            </a:r>
            <a:r>
              <a:rPr sz="2200" spc="-5" dirty="0">
                <a:latin typeface="Carlito"/>
                <a:cs typeface="Carlito"/>
              </a:rPr>
              <a:t>and  other </a:t>
            </a:r>
            <a:r>
              <a:rPr sz="2200" spc="-20" dirty="0">
                <a:latin typeface="Carlito"/>
                <a:cs typeface="Carlito"/>
              </a:rPr>
              <a:t>system</a:t>
            </a:r>
            <a:r>
              <a:rPr sz="2200" spc="20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characteristics.</a:t>
            </a:r>
            <a:endParaRPr sz="2200" dirty="0">
              <a:latin typeface="Carlito"/>
              <a:cs typeface="Carlito"/>
            </a:endParaRPr>
          </a:p>
          <a:p>
            <a:pPr marL="241300" marR="889000" indent="-228600">
              <a:lnSpc>
                <a:spcPts val="2360"/>
              </a:lnSpc>
              <a:spcBef>
                <a:spcPts val="570"/>
              </a:spcBef>
              <a:buFont typeface="Arial"/>
              <a:buChar char="•"/>
              <a:tabLst>
                <a:tab pos="304800" algn="l"/>
                <a:tab pos="305435" algn="l"/>
              </a:tabLst>
            </a:pPr>
            <a:r>
              <a:rPr dirty="0"/>
              <a:t>	</a:t>
            </a:r>
            <a:r>
              <a:rPr sz="2200" b="1" spc="-10" dirty="0">
                <a:latin typeface="Carlito"/>
                <a:cs typeface="Carlito"/>
              </a:rPr>
              <a:t>Families </a:t>
            </a:r>
            <a:r>
              <a:rPr sz="2200" b="1" spc="-5" dirty="0">
                <a:latin typeface="Carlito"/>
                <a:cs typeface="Carlito"/>
              </a:rPr>
              <a:t>of </a:t>
            </a:r>
            <a:r>
              <a:rPr sz="2200" b="1" spc="-20" dirty="0">
                <a:latin typeface="Carlito"/>
                <a:cs typeface="Carlito"/>
              </a:rPr>
              <a:t>related systems </a:t>
            </a:r>
            <a:r>
              <a:rPr sz="2200" spc="3685" dirty="0">
                <a:latin typeface="Wingdings"/>
                <a:cs typeface="Wingdings"/>
              </a:rPr>
              <a:t>→</a:t>
            </a:r>
            <a:r>
              <a:rPr sz="2200" spc="110" dirty="0">
                <a:latin typeface="Times New Roman"/>
                <a:cs typeface="Times New Roman"/>
              </a:rPr>
              <a:t> </a:t>
            </a:r>
            <a:r>
              <a:rPr sz="2200" spc="-35" dirty="0">
                <a:latin typeface="Carlito"/>
                <a:cs typeface="Carlito"/>
              </a:rPr>
              <a:t>“draw </a:t>
            </a:r>
            <a:r>
              <a:rPr sz="2200" spc="-10" dirty="0">
                <a:latin typeface="Carlito"/>
                <a:cs typeface="Carlito"/>
              </a:rPr>
              <a:t>upon repeatable </a:t>
            </a:r>
            <a:r>
              <a:rPr sz="2200" spc="-15" dirty="0">
                <a:latin typeface="Carlito"/>
                <a:cs typeface="Carlito"/>
              </a:rPr>
              <a:t>patterns </a:t>
            </a:r>
            <a:r>
              <a:rPr sz="2200" spc="-75" dirty="0">
                <a:latin typeface="Carlito"/>
                <a:cs typeface="Carlito"/>
              </a:rPr>
              <a:t>that  </a:t>
            </a:r>
            <a:r>
              <a:rPr sz="2200" spc="-10" dirty="0">
                <a:latin typeface="Carlito"/>
                <a:cs typeface="Carlito"/>
              </a:rPr>
              <a:t>are commonly </a:t>
            </a:r>
            <a:r>
              <a:rPr sz="2200" spc="-15" dirty="0">
                <a:latin typeface="Carlito"/>
                <a:cs typeface="Carlito"/>
              </a:rPr>
              <a:t>encountered </a:t>
            </a:r>
            <a:r>
              <a:rPr sz="2200" spc="-5" dirty="0">
                <a:latin typeface="Carlito"/>
                <a:cs typeface="Carlito"/>
              </a:rPr>
              <a:t>in </a:t>
            </a:r>
            <a:r>
              <a:rPr sz="2200" spc="-10" dirty="0">
                <a:latin typeface="Carlito"/>
                <a:cs typeface="Carlito"/>
              </a:rPr>
              <a:t>the design </a:t>
            </a:r>
            <a:r>
              <a:rPr sz="2200" dirty="0">
                <a:latin typeface="Carlito"/>
                <a:cs typeface="Carlito"/>
              </a:rPr>
              <a:t>of </a:t>
            </a:r>
            <a:r>
              <a:rPr sz="2200" spc="-10" dirty="0">
                <a:latin typeface="Carlito"/>
                <a:cs typeface="Carlito"/>
              </a:rPr>
              <a:t>families </a:t>
            </a:r>
            <a:r>
              <a:rPr sz="2200" spc="-5" dirty="0">
                <a:latin typeface="Carlito"/>
                <a:cs typeface="Carlito"/>
              </a:rPr>
              <a:t>of </a:t>
            </a:r>
            <a:r>
              <a:rPr sz="2200" spc="-10" dirty="0">
                <a:latin typeface="Carlito"/>
                <a:cs typeface="Carlito"/>
              </a:rPr>
              <a:t>similar</a:t>
            </a:r>
            <a:r>
              <a:rPr sz="2200" spc="204" dirty="0">
                <a:latin typeface="Carlito"/>
                <a:cs typeface="Carlito"/>
              </a:rPr>
              <a:t> </a:t>
            </a:r>
            <a:r>
              <a:rPr sz="2200" spc="-35" dirty="0">
                <a:latin typeface="Carlito"/>
                <a:cs typeface="Carlito"/>
              </a:rPr>
              <a:t>systems.”</a:t>
            </a:r>
            <a:endParaRPr sz="22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13800005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1933" y="1782421"/>
            <a:ext cx="6181892" cy="8209421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22225" indent="-228600">
              <a:lnSpc>
                <a:spcPts val="279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b="1" spc="-10" dirty="0">
                <a:latin typeface="Carlito"/>
                <a:cs typeface="Carlito"/>
              </a:rPr>
              <a:t>Structural </a:t>
            </a:r>
            <a:r>
              <a:rPr sz="2600" b="1" spc="-5" dirty="0">
                <a:latin typeface="Carlito"/>
                <a:cs typeface="Carlito"/>
              </a:rPr>
              <a:t>models </a:t>
            </a:r>
            <a:r>
              <a:rPr sz="2600" spc="4385" dirty="0">
                <a:latin typeface="Wingdings"/>
                <a:cs typeface="Wingdings"/>
              </a:rPr>
              <a:t>→</a:t>
            </a:r>
            <a:r>
              <a:rPr sz="2600" spc="-100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Carlito"/>
                <a:cs typeface="Carlito"/>
              </a:rPr>
              <a:t>represent </a:t>
            </a:r>
            <a:r>
              <a:rPr sz="2600" spc="-5" dirty="0">
                <a:latin typeface="Carlito"/>
                <a:cs typeface="Carlito"/>
              </a:rPr>
              <a:t>architecture </a:t>
            </a:r>
            <a:r>
              <a:rPr sz="2600" dirty="0">
                <a:latin typeface="Carlito"/>
                <a:cs typeface="Carlito"/>
              </a:rPr>
              <a:t>as an </a:t>
            </a:r>
            <a:r>
              <a:rPr sz="2600" spc="-20" dirty="0">
                <a:latin typeface="Carlito"/>
                <a:cs typeface="Carlito"/>
              </a:rPr>
              <a:t>organized </a:t>
            </a:r>
            <a:r>
              <a:rPr lang="en-US" sz="2600" spc="-20" dirty="0" smtClean="0">
                <a:latin typeface="Carlito"/>
                <a:cs typeface="Carlito"/>
              </a:rPr>
              <a:t>collection </a:t>
            </a:r>
            <a:r>
              <a:rPr sz="2600" spc="-5" dirty="0" smtClean="0">
                <a:latin typeface="Carlito"/>
                <a:cs typeface="Carlito"/>
              </a:rPr>
              <a:t>of </a:t>
            </a:r>
            <a:r>
              <a:rPr sz="2600" spc="-15" dirty="0">
                <a:latin typeface="Carlito"/>
                <a:cs typeface="Carlito"/>
              </a:rPr>
              <a:t>program</a:t>
            </a:r>
            <a:r>
              <a:rPr sz="2600" spc="-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components.</a:t>
            </a:r>
            <a:endParaRPr sz="2600" dirty="0">
              <a:latin typeface="Carlito"/>
              <a:cs typeface="Carlito"/>
            </a:endParaRPr>
          </a:p>
          <a:p>
            <a:pPr marL="241300" marR="603250" indent="-228600">
              <a:lnSpc>
                <a:spcPct val="8960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b="1" spc="-10" dirty="0">
                <a:latin typeface="Carlito"/>
                <a:cs typeface="Carlito"/>
              </a:rPr>
              <a:t>Framework </a:t>
            </a:r>
            <a:r>
              <a:rPr sz="2600" b="1" dirty="0">
                <a:latin typeface="Carlito"/>
                <a:cs typeface="Carlito"/>
              </a:rPr>
              <a:t>models </a:t>
            </a:r>
            <a:r>
              <a:rPr sz="2600" spc="4380" dirty="0">
                <a:latin typeface="Wingdings"/>
                <a:cs typeface="Wingdings"/>
              </a:rPr>
              <a:t>→</a:t>
            </a:r>
            <a:r>
              <a:rPr sz="2600" spc="-114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arlito"/>
                <a:cs typeface="Carlito"/>
              </a:rPr>
              <a:t>increase </a:t>
            </a:r>
            <a:r>
              <a:rPr sz="2600" dirty="0">
                <a:latin typeface="Carlito"/>
                <a:cs typeface="Carlito"/>
              </a:rPr>
              <a:t>the </a:t>
            </a:r>
            <a:r>
              <a:rPr sz="2600" spc="-10" dirty="0">
                <a:latin typeface="Carlito"/>
                <a:cs typeface="Carlito"/>
              </a:rPr>
              <a:t>level </a:t>
            </a:r>
            <a:r>
              <a:rPr sz="2600" spc="-5" dirty="0">
                <a:latin typeface="Carlito"/>
                <a:cs typeface="Carlito"/>
              </a:rPr>
              <a:t>of design </a:t>
            </a:r>
            <a:r>
              <a:rPr sz="2600" spc="-35" dirty="0">
                <a:latin typeface="Carlito"/>
                <a:cs typeface="Carlito"/>
              </a:rPr>
              <a:t>abstraction  </a:t>
            </a:r>
            <a:r>
              <a:rPr sz="2600" spc="-5" dirty="0">
                <a:latin typeface="Carlito"/>
                <a:cs typeface="Carlito"/>
              </a:rPr>
              <a:t>by </a:t>
            </a:r>
            <a:r>
              <a:rPr sz="2600" spc="-10" dirty="0">
                <a:latin typeface="Carlito"/>
                <a:cs typeface="Carlito"/>
              </a:rPr>
              <a:t>attempting </a:t>
            </a:r>
            <a:r>
              <a:rPr sz="2600" spc="-15" dirty="0">
                <a:latin typeface="Carlito"/>
                <a:cs typeface="Carlito"/>
              </a:rPr>
              <a:t>to </a:t>
            </a:r>
            <a:r>
              <a:rPr sz="2600" spc="-5" dirty="0">
                <a:latin typeface="Carlito"/>
                <a:cs typeface="Carlito"/>
              </a:rPr>
              <a:t>identify </a:t>
            </a:r>
            <a:r>
              <a:rPr sz="2600" spc="-10" dirty="0">
                <a:latin typeface="Carlito"/>
                <a:cs typeface="Carlito"/>
              </a:rPr>
              <a:t>repeatable architectural </a:t>
            </a:r>
            <a:r>
              <a:rPr sz="2600" spc="-5" dirty="0">
                <a:latin typeface="Carlito"/>
                <a:cs typeface="Carlito"/>
              </a:rPr>
              <a:t>design  </a:t>
            </a:r>
            <a:r>
              <a:rPr sz="2600" spc="-15" dirty="0">
                <a:latin typeface="Carlito"/>
                <a:cs typeface="Carlito"/>
              </a:rPr>
              <a:t>frameworks </a:t>
            </a:r>
            <a:r>
              <a:rPr sz="2600" spc="-10" dirty="0">
                <a:latin typeface="Carlito"/>
                <a:cs typeface="Carlito"/>
              </a:rPr>
              <a:t>(patterns) </a:t>
            </a:r>
            <a:r>
              <a:rPr sz="2600" spc="-5" dirty="0">
                <a:latin typeface="Carlito"/>
                <a:cs typeface="Carlito"/>
              </a:rPr>
              <a:t>that </a:t>
            </a:r>
            <a:r>
              <a:rPr sz="2600" spc="-10" dirty="0">
                <a:latin typeface="Carlito"/>
                <a:cs typeface="Carlito"/>
              </a:rPr>
              <a:t>are </a:t>
            </a:r>
            <a:r>
              <a:rPr sz="2600" spc="-15" dirty="0">
                <a:latin typeface="Carlito"/>
                <a:cs typeface="Carlito"/>
              </a:rPr>
              <a:t>encountered </a:t>
            </a:r>
            <a:r>
              <a:rPr sz="2600" dirty="0">
                <a:latin typeface="Carlito"/>
                <a:cs typeface="Carlito"/>
              </a:rPr>
              <a:t>in </a:t>
            </a:r>
            <a:r>
              <a:rPr sz="2600" spc="-5" dirty="0">
                <a:latin typeface="Carlito"/>
                <a:cs typeface="Carlito"/>
              </a:rPr>
              <a:t>similar </a:t>
            </a:r>
            <a:r>
              <a:rPr sz="2600" dirty="0">
                <a:latin typeface="Carlito"/>
                <a:cs typeface="Carlito"/>
              </a:rPr>
              <a:t>types of  </a:t>
            </a:r>
            <a:r>
              <a:rPr sz="2600" spc="-5" dirty="0">
                <a:latin typeface="Carlito"/>
                <a:cs typeface="Carlito"/>
              </a:rPr>
              <a:t>applications.</a:t>
            </a:r>
            <a:endParaRPr sz="2600" dirty="0">
              <a:latin typeface="Carlito"/>
              <a:cs typeface="Carlito"/>
            </a:endParaRPr>
          </a:p>
          <a:p>
            <a:pPr marL="241300" marR="5080" indent="-228600">
              <a:lnSpc>
                <a:spcPct val="89800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sz="2600" b="1" spc="-5" dirty="0">
                <a:latin typeface="Carlito"/>
                <a:cs typeface="Carlito"/>
              </a:rPr>
              <a:t>Dynamic </a:t>
            </a:r>
            <a:r>
              <a:rPr sz="2600" b="1" dirty="0">
                <a:latin typeface="Carlito"/>
                <a:cs typeface="Carlito"/>
              </a:rPr>
              <a:t>models </a:t>
            </a:r>
            <a:r>
              <a:rPr sz="2600" spc="4380" dirty="0">
                <a:latin typeface="Wingdings"/>
                <a:cs typeface="Wingdings"/>
              </a:rPr>
              <a:t>→</a:t>
            </a:r>
            <a:r>
              <a:rPr sz="2600" spc="-14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arlito"/>
                <a:cs typeface="Carlito"/>
              </a:rPr>
              <a:t>address </a:t>
            </a:r>
            <a:r>
              <a:rPr sz="2600" dirty="0">
                <a:latin typeface="Carlito"/>
                <a:cs typeface="Carlito"/>
              </a:rPr>
              <a:t>the </a:t>
            </a:r>
            <a:r>
              <a:rPr sz="2600" spc="-10" dirty="0">
                <a:latin typeface="Carlito"/>
                <a:cs typeface="Carlito"/>
              </a:rPr>
              <a:t>behavioral </a:t>
            </a:r>
            <a:r>
              <a:rPr sz="2600" dirty="0">
                <a:latin typeface="Carlito"/>
                <a:cs typeface="Carlito"/>
              </a:rPr>
              <a:t>aspects </a:t>
            </a:r>
            <a:r>
              <a:rPr sz="2600" spc="-5" dirty="0">
                <a:latin typeface="Carlito"/>
                <a:cs typeface="Carlito"/>
              </a:rPr>
              <a:t>of </a:t>
            </a:r>
            <a:r>
              <a:rPr sz="2600" dirty="0">
                <a:latin typeface="Carlito"/>
                <a:cs typeface="Carlito"/>
              </a:rPr>
              <a:t>the </a:t>
            </a:r>
            <a:r>
              <a:rPr sz="2600" spc="-95" dirty="0">
                <a:latin typeface="Carlito"/>
                <a:cs typeface="Carlito"/>
              </a:rPr>
              <a:t>program  </a:t>
            </a:r>
            <a:r>
              <a:rPr sz="2600" spc="-5" dirty="0">
                <a:latin typeface="Carlito"/>
                <a:cs typeface="Carlito"/>
              </a:rPr>
              <a:t>architecture, indicating </a:t>
            </a:r>
            <a:r>
              <a:rPr sz="2600" spc="-10" dirty="0">
                <a:latin typeface="Carlito"/>
                <a:cs typeface="Carlito"/>
              </a:rPr>
              <a:t>how </a:t>
            </a:r>
            <a:r>
              <a:rPr sz="2600" dirty="0">
                <a:latin typeface="Carlito"/>
                <a:cs typeface="Carlito"/>
              </a:rPr>
              <a:t>the </a:t>
            </a:r>
            <a:r>
              <a:rPr sz="2600" spc="-5" dirty="0">
                <a:latin typeface="Carlito"/>
                <a:cs typeface="Carlito"/>
              </a:rPr>
              <a:t>structure or </a:t>
            </a:r>
            <a:r>
              <a:rPr sz="2600" spc="-20" dirty="0">
                <a:latin typeface="Carlito"/>
                <a:cs typeface="Carlito"/>
              </a:rPr>
              <a:t>system </a:t>
            </a:r>
            <a:r>
              <a:rPr sz="2600" spc="-10" dirty="0">
                <a:latin typeface="Carlito"/>
                <a:cs typeface="Carlito"/>
              </a:rPr>
              <a:t>configuration </a:t>
            </a:r>
            <a:r>
              <a:rPr sz="2600" spc="-20" dirty="0">
                <a:latin typeface="Carlito"/>
                <a:cs typeface="Carlito"/>
              </a:rPr>
              <a:t>may  </a:t>
            </a:r>
            <a:r>
              <a:rPr sz="2600" spc="-5" dirty="0">
                <a:latin typeface="Carlito"/>
                <a:cs typeface="Carlito"/>
              </a:rPr>
              <a:t>change </a:t>
            </a:r>
            <a:r>
              <a:rPr sz="2600" dirty="0">
                <a:latin typeface="Carlito"/>
                <a:cs typeface="Carlito"/>
              </a:rPr>
              <a:t>as a </a:t>
            </a:r>
            <a:r>
              <a:rPr sz="2600" spc="-5" dirty="0">
                <a:latin typeface="Carlito"/>
                <a:cs typeface="Carlito"/>
              </a:rPr>
              <a:t>function </a:t>
            </a:r>
            <a:r>
              <a:rPr sz="2600" dirty="0">
                <a:latin typeface="Carlito"/>
                <a:cs typeface="Carlito"/>
              </a:rPr>
              <a:t>of </a:t>
            </a:r>
            <a:r>
              <a:rPr sz="2600" spc="-10" dirty="0">
                <a:latin typeface="Carlito"/>
                <a:cs typeface="Carlito"/>
              </a:rPr>
              <a:t>external</a:t>
            </a:r>
            <a:r>
              <a:rPr sz="2600" spc="-7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events.</a:t>
            </a:r>
            <a:endParaRPr sz="2600" dirty="0">
              <a:latin typeface="Carlito"/>
              <a:cs typeface="Carlito"/>
            </a:endParaRPr>
          </a:p>
          <a:p>
            <a:pPr marL="241300" marR="527050" indent="-228600">
              <a:lnSpc>
                <a:spcPts val="2780"/>
              </a:lnSpc>
              <a:spcBef>
                <a:spcPts val="10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b="1" spc="-5" dirty="0">
                <a:latin typeface="Carlito"/>
                <a:cs typeface="Carlito"/>
              </a:rPr>
              <a:t>Process models </a:t>
            </a:r>
            <a:r>
              <a:rPr sz="2600" spc="4380" dirty="0">
                <a:latin typeface="Wingdings"/>
                <a:cs typeface="Wingdings"/>
              </a:rPr>
              <a:t>→</a:t>
            </a:r>
            <a:r>
              <a:rPr sz="2600" spc="-100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Carlito"/>
                <a:cs typeface="Carlito"/>
              </a:rPr>
              <a:t>focus </a:t>
            </a:r>
            <a:r>
              <a:rPr sz="2600" spc="-5" dirty="0">
                <a:latin typeface="Carlito"/>
                <a:cs typeface="Carlito"/>
              </a:rPr>
              <a:t>on </a:t>
            </a:r>
            <a:r>
              <a:rPr sz="2600" dirty="0">
                <a:latin typeface="Carlito"/>
                <a:cs typeface="Carlito"/>
              </a:rPr>
              <a:t>the </a:t>
            </a:r>
            <a:r>
              <a:rPr sz="2600" spc="-5" dirty="0">
                <a:latin typeface="Carlito"/>
                <a:cs typeface="Carlito"/>
              </a:rPr>
              <a:t>design of </a:t>
            </a:r>
            <a:r>
              <a:rPr sz="2600" dirty="0">
                <a:latin typeface="Carlito"/>
                <a:cs typeface="Carlito"/>
              </a:rPr>
              <a:t>the </a:t>
            </a:r>
            <a:r>
              <a:rPr sz="2600" spc="-5" dirty="0">
                <a:latin typeface="Carlito"/>
                <a:cs typeface="Carlito"/>
              </a:rPr>
              <a:t>business or </a:t>
            </a:r>
            <a:r>
              <a:rPr sz="2600" spc="-490" dirty="0">
                <a:latin typeface="Carlito"/>
                <a:cs typeface="Carlito"/>
              </a:rPr>
              <a:t>technical  </a:t>
            </a:r>
            <a:r>
              <a:rPr sz="2600" spc="-10" dirty="0">
                <a:latin typeface="Carlito"/>
                <a:cs typeface="Carlito"/>
              </a:rPr>
              <a:t>process </a:t>
            </a:r>
            <a:r>
              <a:rPr sz="2600" spc="-5" dirty="0">
                <a:latin typeface="Carlito"/>
                <a:cs typeface="Carlito"/>
              </a:rPr>
              <a:t>that </a:t>
            </a:r>
            <a:r>
              <a:rPr sz="2600" dirty="0">
                <a:latin typeface="Carlito"/>
                <a:cs typeface="Carlito"/>
              </a:rPr>
              <a:t>the </a:t>
            </a:r>
            <a:r>
              <a:rPr sz="2600" spc="-25" dirty="0">
                <a:latin typeface="Carlito"/>
                <a:cs typeface="Carlito"/>
              </a:rPr>
              <a:t>system </a:t>
            </a:r>
            <a:r>
              <a:rPr sz="2600" spc="-10" dirty="0">
                <a:latin typeface="Carlito"/>
                <a:cs typeface="Carlito"/>
              </a:rPr>
              <a:t>must</a:t>
            </a:r>
            <a:r>
              <a:rPr sz="2600" spc="-60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accommodate.</a:t>
            </a:r>
            <a:endParaRPr sz="2600" dirty="0">
              <a:latin typeface="Carlito"/>
              <a:cs typeface="Carlito"/>
            </a:endParaRPr>
          </a:p>
          <a:p>
            <a:pPr marL="241300" marR="234315" indent="-228600">
              <a:lnSpc>
                <a:spcPts val="2790"/>
              </a:lnSpc>
              <a:spcBef>
                <a:spcPts val="1045"/>
              </a:spcBef>
              <a:buFont typeface="Arial"/>
              <a:buChar char="•"/>
              <a:tabLst>
                <a:tab pos="241300" algn="l"/>
              </a:tabLst>
            </a:pPr>
            <a:r>
              <a:rPr sz="2600" b="1" spc="-5" dirty="0">
                <a:latin typeface="Carlito"/>
                <a:cs typeface="Carlito"/>
              </a:rPr>
              <a:t>Functional models </a:t>
            </a:r>
            <a:r>
              <a:rPr sz="2600" spc="4385" dirty="0">
                <a:latin typeface="Wingdings"/>
                <a:cs typeface="Wingdings"/>
              </a:rPr>
              <a:t>→</a:t>
            </a:r>
            <a:r>
              <a:rPr sz="2600" spc="-114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Carlito"/>
                <a:cs typeface="Carlito"/>
              </a:rPr>
              <a:t>used </a:t>
            </a:r>
            <a:r>
              <a:rPr sz="2600" spc="-10" dirty="0">
                <a:latin typeface="Carlito"/>
                <a:cs typeface="Carlito"/>
              </a:rPr>
              <a:t>to represent </a:t>
            </a:r>
            <a:r>
              <a:rPr sz="2600" dirty="0">
                <a:latin typeface="Carlito"/>
                <a:cs typeface="Carlito"/>
              </a:rPr>
              <a:t>the </a:t>
            </a:r>
            <a:r>
              <a:rPr sz="2600" spc="-5" dirty="0">
                <a:latin typeface="Carlito"/>
                <a:cs typeface="Carlito"/>
              </a:rPr>
              <a:t>functional </a:t>
            </a:r>
            <a:r>
              <a:rPr sz="2600" spc="-15" dirty="0">
                <a:latin typeface="Carlito"/>
                <a:cs typeface="Carlito"/>
              </a:rPr>
              <a:t>hierarchy  </a:t>
            </a:r>
            <a:r>
              <a:rPr sz="2600" spc="-819" dirty="0">
                <a:latin typeface="Carlito"/>
                <a:cs typeface="Carlito"/>
              </a:rPr>
              <a:t>of</a:t>
            </a:r>
            <a:r>
              <a:rPr sz="2600" spc="-1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</a:t>
            </a:r>
            <a:r>
              <a:rPr sz="2600" spc="5" dirty="0">
                <a:latin typeface="Carlito"/>
                <a:cs typeface="Carlito"/>
              </a:rPr>
              <a:t> </a:t>
            </a:r>
            <a:r>
              <a:rPr sz="2600" spc="-20" dirty="0">
                <a:latin typeface="Carlito"/>
                <a:cs typeface="Carlito"/>
              </a:rPr>
              <a:t>system.</a:t>
            </a:r>
            <a:endParaRPr sz="26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6886531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353" y="237772"/>
            <a:ext cx="23317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8945" algn="l"/>
              </a:tabLst>
            </a:pPr>
            <a:r>
              <a:rPr sz="2800" b="1" spc="-5" dirty="0">
                <a:latin typeface="Carlito"/>
                <a:cs typeface="Carlito"/>
              </a:rPr>
              <a:t>3.	</a:t>
            </a:r>
            <a:r>
              <a:rPr sz="2800" b="1" spc="-25" dirty="0" smtClean="0">
                <a:latin typeface="Carlito"/>
                <a:cs typeface="Carlito"/>
              </a:rPr>
              <a:t>Pattern</a:t>
            </a:r>
            <a:r>
              <a:rPr lang="en-US" sz="2800" b="1" spc="-25" dirty="0" smtClean="0">
                <a:latin typeface="Carlito"/>
                <a:cs typeface="Carlito"/>
              </a:rPr>
              <a:t>s</a:t>
            </a:r>
            <a:r>
              <a:rPr sz="2800" b="1" spc="-25" dirty="0" smtClean="0">
                <a:latin typeface="Carlito"/>
                <a:cs typeface="Carlito"/>
              </a:rPr>
              <a:t>: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3382" y="2608560"/>
            <a:ext cx="5577426" cy="84587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8382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named nugget of insight </a:t>
            </a:r>
            <a:r>
              <a:rPr sz="2400" dirty="0">
                <a:latin typeface="Carlito"/>
                <a:cs typeface="Carlito"/>
              </a:rPr>
              <a:t>which </a:t>
            </a:r>
            <a:r>
              <a:rPr sz="2400" spc="-20" dirty="0">
                <a:latin typeface="Carlito"/>
                <a:cs typeface="Carlito"/>
              </a:rPr>
              <a:t>conveys </a:t>
            </a:r>
            <a:r>
              <a:rPr sz="2400" dirty="0">
                <a:latin typeface="Carlito"/>
                <a:cs typeface="Carlito"/>
              </a:rPr>
              <a:t>the essence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20" dirty="0">
                <a:latin typeface="Carlito"/>
                <a:cs typeface="Carlito"/>
              </a:rPr>
              <a:t>proven </a:t>
            </a:r>
            <a:r>
              <a:rPr sz="2400" spc="-5" dirty="0">
                <a:latin typeface="Carlito"/>
                <a:cs typeface="Carlito"/>
              </a:rPr>
              <a:t>solution 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10" dirty="0">
                <a:latin typeface="Carlito"/>
                <a:cs typeface="Carlito"/>
              </a:rPr>
              <a:t>recurring problem </a:t>
            </a:r>
            <a:r>
              <a:rPr sz="2400" dirty="0">
                <a:latin typeface="Carlito"/>
                <a:cs typeface="Carlito"/>
              </a:rPr>
              <a:t>within a </a:t>
            </a:r>
            <a:r>
              <a:rPr sz="2400" spc="-5" dirty="0">
                <a:latin typeface="Carlito"/>
                <a:cs typeface="Carlito"/>
              </a:rPr>
              <a:t>certain </a:t>
            </a:r>
            <a:r>
              <a:rPr sz="2400" spc="-15" dirty="0">
                <a:latin typeface="Carlito"/>
                <a:cs typeface="Carlito"/>
              </a:rPr>
              <a:t>context </a:t>
            </a:r>
            <a:r>
              <a:rPr sz="2400" spc="-5" dirty="0">
                <a:latin typeface="Carlito"/>
                <a:cs typeface="Carlito"/>
              </a:rPr>
              <a:t>amidst competing  </a:t>
            </a:r>
            <a:r>
              <a:rPr sz="2400" spc="-10" dirty="0">
                <a:latin typeface="Carlito"/>
                <a:cs typeface="Carlito"/>
              </a:rPr>
              <a:t>concerns.</a:t>
            </a:r>
            <a:endParaRPr sz="2400" dirty="0">
              <a:latin typeface="Carlito"/>
              <a:cs typeface="Carlito"/>
            </a:endParaRPr>
          </a:p>
          <a:p>
            <a:pPr marL="241300" marR="78105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Describes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design </a:t>
            </a:r>
            <a:r>
              <a:rPr sz="2400" spc="-10" dirty="0">
                <a:latin typeface="Carlito"/>
                <a:cs typeface="Carlito"/>
              </a:rPr>
              <a:t>structure that solves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particular design </a:t>
            </a:r>
            <a:r>
              <a:rPr sz="2400" spc="-10" dirty="0">
                <a:latin typeface="Carlito"/>
                <a:cs typeface="Carlito"/>
              </a:rPr>
              <a:t>problem </a:t>
            </a:r>
            <a:r>
              <a:rPr sz="2400" dirty="0">
                <a:latin typeface="Carlito"/>
                <a:cs typeface="Carlito"/>
              </a:rPr>
              <a:t>within  a </a:t>
            </a:r>
            <a:r>
              <a:rPr sz="2400" spc="-5" dirty="0">
                <a:latin typeface="Carlito"/>
                <a:cs typeface="Carlito"/>
              </a:rPr>
              <a:t>specific </a:t>
            </a:r>
            <a:r>
              <a:rPr sz="2400" spc="-15" dirty="0">
                <a:latin typeface="Carlito"/>
                <a:cs typeface="Carlito"/>
              </a:rPr>
              <a:t>context </a:t>
            </a:r>
            <a:r>
              <a:rPr sz="2400" dirty="0">
                <a:latin typeface="Carlito"/>
                <a:cs typeface="Carlito"/>
              </a:rPr>
              <a:t>and amid </a:t>
            </a:r>
            <a:r>
              <a:rPr sz="2400" spc="-15" dirty="0">
                <a:latin typeface="Carlito"/>
                <a:cs typeface="Carlito"/>
              </a:rPr>
              <a:t>“forces” </a:t>
            </a:r>
            <a:r>
              <a:rPr sz="2400" spc="-10" dirty="0">
                <a:latin typeface="Carlito"/>
                <a:cs typeface="Carlito"/>
              </a:rPr>
              <a:t>that </a:t>
            </a:r>
            <a:r>
              <a:rPr sz="2400" spc="-15" dirty="0">
                <a:latin typeface="Carlito"/>
                <a:cs typeface="Carlito"/>
              </a:rPr>
              <a:t>may </a:t>
            </a:r>
            <a:r>
              <a:rPr sz="2400" spc="-20" dirty="0">
                <a:latin typeface="Carlito"/>
                <a:cs typeface="Carlito"/>
              </a:rPr>
              <a:t>have </a:t>
            </a:r>
            <a:r>
              <a:rPr sz="2400" dirty="0">
                <a:latin typeface="Carlito"/>
                <a:cs typeface="Carlito"/>
              </a:rPr>
              <a:t>an impact </a:t>
            </a:r>
            <a:r>
              <a:rPr sz="2400" spc="-5" dirty="0">
                <a:latin typeface="Carlito"/>
                <a:cs typeface="Carlito"/>
              </a:rPr>
              <a:t>on </a:t>
            </a:r>
            <a:r>
              <a:rPr sz="2400" dirty="0">
                <a:latin typeface="Carlito"/>
                <a:cs typeface="Carlito"/>
              </a:rPr>
              <a:t>the  manner in which the </a:t>
            </a:r>
            <a:r>
              <a:rPr sz="2400" spc="-15" dirty="0">
                <a:latin typeface="Carlito"/>
                <a:cs typeface="Carlito"/>
              </a:rPr>
              <a:t>pattern </a:t>
            </a:r>
            <a:r>
              <a:rPr sz="2400" dirty="0">
                <a:latin typeface="Carlito"/>
                <a:cs typeface="Carlito"/>
              </a:rPr>
              <a:t>is applied and</a:t>
            </a:r>
            <a:r>
              <a:rPr sz="2400" spc="-6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used.</a:t>
            </a:r>
            <a:endParaRPr sz="24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These </a:t>
            </a:r>
            <a:r>
              <a:rPr sz="2400" spc="-10" dirty="0">
                <a:latin typeface="Carlito"/>
                <a:cs typeface="Carlito"/>
              </a:rPr>
              <a:t>provide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description </a:t>
            </a:r>
            <a:r>
              <a:rPr sz="2400" spc="-10" dirty="0">
                <a:latin typeface="Carlito"/>
                <a:cs typeface="Carlito"/>
              </a:rPr>
              <a:t>that </a:t>
            </a:r>
            <a:r>
              <a:rPr sz="2400" dirty="0">
                <a:latin typeface="Carlito"/>
                <a:cs typeface="Carlito"/>
              </a:rPr>
              <a:t>enables a </a:t>
            </a:r>
            <a:r>
              <a:rPr sz="2400" spc="-5" dirty="0">
                <a:latin typeface="Carlito"/>
                <a:cs typeface="Carlito"/>
              </a:rPr>
              <a:t>designer </a:t>
            </a:r>
            <a:r>
              <a:rPr sz="2400" spc="-15" dirty="0">
                <a:latin typeface="Carlito"/>
                <a:cs typeface="Carlito"/>
              </a:rPr>
              <a:t>to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determine:</a:t>
            </a:r>
            <a:endParaRPr sz="2400" dirty="0">
              <a:latin typeface="Carlito"/>
              <a:cs typeface="Carlito"/>
            </a:endParaRPr>
          </a:p>
          <a:p>
            <a:pPr marL="943610" lvl="1" indent="-405765">
              <a:lnSpc>
                <a:spcPct val="100000"/>
              </a:lnSpc>
              <a:spcBef>
                <a:spcPts val="509"/>
              </a:spcBef>
              <a:buAutoNum type="arabicParenBoth"/>
              <a:tabLst>
                <a:tab pos="944244" algn="l"/>
              </a:tabLst>
            </a:pPr>
            <a:r>
              <a:rPr sz="2400" spc="-5" dirty="0">
                <a:latin typeface="Carlito"/>
                <a:cs typeface="Carlito"/>
              </a:rPr>
              <a:t>whether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pattern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5" dirty="0">
                <a:latin typeface="Carlito"/>
                <a:cs typeface="Carlito"/>
              </a:rPr>
              <a:t>applicable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current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work,</a:t>
            </a:r>
            <a:endParaRPr sz="2400" dirty="0">
              <a:latin typeface="Carlito"/>
              <a:cs typeface="Carlito"/>
            </a:endParaRPr>
          </a:p>
          <a:p>
            <a:pPr marL="944244" lvl="1" indent="-405765">
              <a:lnSpc>
                <a:spcPct val="100000"/>
              </a:lnSpc>
              <a:spcBef>
                <a:spcPts val="505"/>
              </a:spcBef>
              <a:buAutoNum type="arabicParenBoth"/>
              <a:tabLst>
                <a:tab pos="944244" algn="l"/>
              </a:tabLst>
            </a:pPr>
            <a:r>
              <a:rPr sz="2400" spc="-5" dirty="0">
                <a:latin typeface="Carlito"/>
                <a:cs typeface="Carlito"/>
              </a:rPr>
              <a:t>whether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pattern </a:t>
            </a:r>
            <a:r>
              <a:rPr sz="2400" spc="-10" dirty="0">
                <a:latin typeface="Carlito"/>
                <a:cs typeface="Carlito"/>
              </a:rPr>
              <a:t>can </a:t>
            </a:r>
            <a:r>
              <a:rPr sz="2400" spc="-5" dirty="0">
                <a:latin typeface="Carlito"/>
                <a:cs typeface="Carlito"/>
              </a:rPr>
              <a:t>be </a:t>
            </a:r>
            <a:r>
              <a:rPr sz="2400" spc="-10" dirty="0">
                <a:latin typeface="Carlito"/>
                <a:cs typeface="Carlito"/>
              </a:rPr>
              <a:t>reused </a:t>
            </a:r>
            <a:r>
              <a:rPr sz="2400" spc="-5" dirty="0">
                <a:latin typeface="Carlito"/>
                <a:cs typeface="Carlito"/>
              </a:rPr>
              <a:t>(hence, </a:t>
            </a:r>
            <a:r>
              <a:rPr sz="2400" spc="-10" dirty="0">
                <a:latin typeface="Carlito"/>
                <a:cs typeface="Carlito"/>
              </a:rPr>
              <a:t>saving </a:t>
            </a:r>
            <a:r>
              <a:rPr sz="2400" spc="-5" dirty="0">
                <a:latin typeface="Carlito"/>
                <a:cs typeface="Carlito"/>
              </a:rPr>
              <a:t>design </a:t>
            </a:r>
            <a:r>
              <a:rPr sz="2400" dirty="0">
                <a:latin typeface="Carlito"/>
                <a:cs typeface="Carlito"/>
              </a:rPr>
              <a:t>time),</a:t>
            </a:r>
            <a:r>
              <a:rPr sz="2400" spc="-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</a:p>
          <a:p>
            <a:pPr marL="944244" lvl="1" indent="-405765">
              <a:lnSpc>
                <a:spcPct val="100000"/>
              </a:lnSpc>
              <a:spcBef>
                <a:spcPts val="490"/>
              </a:spcBef>
              <a:buAutoNum type="arabicParenBoth"/>
              <a:tabLst>
                <a:tab pos="944244" algn="l"/>
              </a:tabLst>
            </a:pPr>
            <a:r>
              <a:rPr sz="2400" spc="-5" dirty="0">
                <a:latin typeface="Carlito"/>
                <a:cs typeface="Carlito"/>
              </a:rPr>
              <a:t>whether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pattern </a:t>
            </a:r>
            <a:r>
              <a:rPr sz="2400" spc="-10" dirty="0">
                <a:latin typeface="Carlito"/>
                <a:cs typeface="Carlito"/>
              </a:rPr>
              <a:t>can </a:t>
            </a:r>
            <a:r>
              <a:rPr sz="2400" spc="-5" dirty="0">
                <a:latin typeface="Carlito"/>
                <a:cs typeface="Carlito"/>
              </a:rPr>
              <a:t>serve </a:t>
            </a:r>
            <a:r>
              <a:rPr sz="2400" dirty="0">
                <a:latin typeface="Carlito"/>
                <a:cs typeface="Carlito"/>
              </a:rPr>
              <a:t>as a </a:t>
            </a:r>
            <a:r>
              <a:rPr sz="2400" spc="-5" dirty="0">
                <a:latin typeface="Carlito"/>
                <a:cs typeface="Carlito"/>
              </a:rPr>
              <a:t>guide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5" dirty="0">
                <a:latin typeface="Carlito"/>
                <a:cs typeface="Carlito"/>
              </a:rPr>
              <a:t>developing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30" dirty="0">
                <a:latin typeface="Carlito"/>
                <a:cs typeface="Carlito"/>
              </a:rPr>
              <a:t>similar,</a:t>
            </a:r>
            <a:r>
              <a:rPr sz="2400" spc="2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but</a:t>
            </a:r>
            <a:endParaRPr sz="2400" dirty="0">
              <a:latin typeface="Carlito"/>
              <a:cs typeface="Carlito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Carlito"/>
                <a:cs typeface="Carlito"/>
              </a:rPr>
              <a:t>functionally or </a:t>
            </a:r>
            <a:r>
              <a:rPr sz="2400" spc="-10" dirty="0">
                <a:latin typeface="Carlito"/>
                <a:cs typeface="Carlito"/>
              </a:rPr>
              <a:t>structurally </a:t>
            </a:r>
            <a:r>
              <a:rPr sz="2400" spc="-20" dirty="0">
                <a:latin typeface="Carlito"/>
                <a:cs typeface="Carlito"/>
              </a:rPr>
              <a:t>different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pattern.</a:t>
            </a:r>
            <a:endParaRPr sz="2400" b="1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50177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2930" y="48434"/>
            <a:ext cx="3740468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rlito"/>
                <a:cs typeface="Carlito"/>
              </a:rPr>
              <a:t>4. </a:t>
            </a:r>
            <a:r>
              <a:rPr sz="2800" b="1" spc="-15" dirty="0">
                <a:latin typeface="Carlito"/>
                <a:cs typeface="Carlito"/>
              </a:rPr>
              <a:t>Separation </a:t>
            </a:r>
            <a:r>
              <a:rPr sz="2800" b="1" spc="-5" dirty="0">
                <a:latin typeface="Carlito"/>
                <a:cs typeface="Carlito"/>
              </a:rPr>
              <a:t>of</a:t>
            </a:r>
            <a:r>
              <a:rPr sz="2800" b="1" spc="40" dirty="0">
                <a:latin typeface="Carlito"/>
                <a:cs typeface="Carlito"/>
              </a:rPr>
              <a:t> </a:t>
            </a:r>
            <a:r>
              <a:rPr sz="2800" b="1" spc="-5" dirty="0">
                <a:latin typeface="Carlito"/>
                <a:cs typeface="Carlito"/>
              </a:rPr>
              <a:t>Concerns: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3382" y="2608558"/>
            <a:ext cx="5617178" cy="45833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arlito"/>
                <a:cs typeface="Carlito"/>
              </a:rPr>
              <a:t>Suggests that </a:t>
            </a:r>
            <a:r>
              <a:rPr sz="2400" spc="-20" dirty="0">
                <a:latin typeface="Carlito"/>
                <a:cs typeface="Carlito"/>
              </a:rPr>
              <a:t>any </a:t>
            </a:r>
            <a:r>
              <a:rPr sz="2400" spc="-15" dirty="0">
                <a:latin typeface="Carlito"/>
                <a:cs typeface="Carlito"/>
              </a:rPr>
              <a:t>complex </a:t>
            </a:r>
            <a:r>
              <a:rPr sz="2400" spc="-10" dirty="0">
                <a:latin typeface="Carlito"/>
                <a:cs typeface="Carlito"/>
              </a:rPr>
              <a:t>problem can </a:t>
            </a:r>
            <a:r>
              <a:rPr sz="2400" spc="-5" dirty="0">
                <a:latin typeface="Carlito"/>
                <a:cs typeface="Carlito"/>
              </a:rPr>
              <a:t>be </a:t>
            </a:r>
            <a:r>
              <a:rPr sz="2400" spc="-10" dirty="0">
                <a:latin typeface="Carlito"/>
                <a:cs typeface="Carlito"/>
              </a:rPr>
              <a:t>more </a:t>
            </a:r>
            <a:r>
              <a:rPr sz="2400" dirty="0">
                <a:latin typeface="Carlito"/>
                <a:cs typeface="Carlito"/>
              </a:rPr>
              <a:t>easily </a:t>
            </a:r>
            <a:r>
              <a:rPr sz="2400" spc="-5" dirty="0">
                <a:latin typeface="Carlito"/>
                <a:cs typeface="Carlito"/>
              </a:rPr>
              <a:t>handled </a:t>
            </a:r>
            <a:r>
              <a:rPr sz="2400" dirty="0">
                <a:latin typeface="Carlito"/>
                <a:cs typeface="Carlito"/>
              </a:rPr>
              <a:t>if it is  </a:t>
            </a:r>
            <a:r>
              <a:rPr sz="2400" spc="-5" dirty="0">
                <a:latin typeface="Carlito"/>
                <a:cs typeface="Carlito"/>
              </a:rPr>
              <a:t>subdivided </a:t>
            </a:r>
            <a:r>
              <a:rPr sz="2400" spc="-15" dirty="0">
                <a:latin typeface="Carlito"/>
                <a:cs typeface="Carlito"/>
              </a:rPr>
              <a:t>into </a:t>
            </a:r>
            <a:r>
              <a:rPr sz="2400" spc="-5" dirty="0">
                <a:latin typeface="Carlito"/>
                <a:cs typeface="Carlito"/>
              </a:rPr>
              <a:t>pieces </a:t>
            </a:r>
            <a:r>
              <a:rPr sz="2400" spc="-10" dirty="0">
                <a:latin typeface="Carlito"/>
                <a:cs typeface="Carlito"/>
              </a:rPr>
              <a:t>that can </a:t>
            </a:r>
            <a:r>
              <a:rPr sz="2400" dirty="0">
                <a:latin typeface="Carlito"/>
                <a:cs typeface="Carlito"/>
              </a:rPr>
              <a:t>each </a:t>
            </a:r>
            <a:r>
              <a:rPr sz="2400" spc="-5" dirty="0">
                <a:latin typeface="Carlito"/>
                <a:cs typeface="Carlito"/>
              </a:rPr>
              <a:t>be </a:t>
            </a:r>
            <a:r>
              <a:rPr sz="2400" spc="-10" dirty="0">
                <a:latin typeface="Carlito"/>
                <a:cs typeface="Carlito"/>
              </a:rPr>
              <a:t>solved and/or optimized  </a:t>
            </a:r>
            <a:r>
              <a:rPr sz="2400" spc="-15" dirty="0">
                <a:latin typeface="Carlito"/>
                <a:cs typeface="Carlito"/>
              </a:rPr>
              <a:t>independently.</a:t>
            </a:r>
            <a:endParaRPr sz="2400">
              <a:latin typeface="Carlito"/>
              <a:cs typeface="Carlito"/>
            </a:endParaRPr>
          </a:p>
          <a:p>
            <a:pPr marL="241300" marR="753110" indent="-228600">
              <a:lnSpc>
                <a:spcPts val="287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latin typeface="Carlito"/>
                <a:cs typeface="Carlito"/>
              </a:rPr>
              <a:t>Concern </a:t>
            </a:r>
            <a:r>
              <a:rPr sz="2400" spc="4035" dirty="0">
                <a:latin typeface="Wingdings"/>
                <a:cs typeface="Wingdings"/>
              </a:rPr>
              <a:t>→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20" dirty="0">
                <a:latin typeface="Carlito"/>
                <a:cs typeface="Carlito"/>
              </a:rPr>
              <a:t>feature </a:t>
            </a:r>
            <a:r>
              <a:rPr sz="2400" spc="-5" dirty="0">
                <a:latin typeface="Carlito"/>
                <a:cs typeface="Carlito"/>
              </a:rPr>
              <a:t>or </a:t>
            </a:r>
            <a:r>
              <a:rPr sz="2400" spc="-10" dirty="0">
                <a:latin typeface="Carlito"/>
                <a:cs typeface="Carlito"/>
              </a:rPr>
              <a:t>behavior that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5" dirty="0">
                <a:latin typeface="Carlito"/>
                <a:cs typeface="Carlito"/>
              </a:rPr>
              <a:t>specified </a:t>
            </a:r>
            <a:r>
              <a:rPr sz="2400" dirty="0">
                <a:latin typeface="Carlito"/>
                <a:cs typeface="Carlito"/>
              </a:rPr>
              <a:t>as </a:t>
            </a:r>
            <a:r>
              <a:rPr sz="2400" spc="-5" dirty="0">
                <a:latin typeface="Carlito"/>
                <a:cs typeface="Carlito"/>
              </a:rPr>
              <a:t>part </a:t>
            </a:r>
            <a:r>
              <a:rPr sz="2400" spc="-114" dirty="0">
                <a:latin typeface="Carlito"/>
                <a:cs typeface="Carlito"/>
              </a:rPr>
              <a:t>of 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requirements </a:t>
            </a:r>
            <a:r>
              <a:rPr sz="2400" dirty="0">
                <a:latin typeface="Carlito"/>
                <a:cs typeface="Carlito"/>
              </a:rPr>
              <a:t>model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software.</a:t>
            </a:r>
            <a:endParaRPr sz="2400">
              <a:latin typeface="Carlito"/>
              <a:cs typeface="Carlito"/>
            </a:endParaRPr>
          </a:p>
          <a:p>
            <a:pPr marL="241300" marR="55244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5" dirty="0">
                <a:latin typeface="Carlito"/>
                <a:cs typeface="Carlito"/>
              </a:rPr>
              <a:t>By </a:t>
            </a:r>
            <a:r>
              <a:rPr sz="2400" spc="-10" dirty="0">
                <a:latin typeface="Carlito"/>
                <a:cs typeface="Carlito"/>
              </a:rPr>
              <a:t>separating concerns </a:t>
            </a:r>
            <a:r>
              <a:rPr sz="2400" spc="-15" dirty="0">
                <a:latin typeface="Carlito"/>
                <a:cs typeface="Carlito"/>
              </a:rPr>
              <a:t>into </a:t>
            </a:r>
            <a:r>
              <a:rPr sz="2400" spc="-30" dirty="0">
                <a:latin typeface="Carlito"/>
                <a:cs typeface="Carlito"/>
              </a:rPr>
              <a:t>smaller,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20" dirty="0">
                <a:latin typeface="Carlito"/>
                <a:cs typeface="Carlito"/>
              </a:rPr>
              <a:t>therefore </a:t>
            </a:r>
            <a:r>
              <a:rPr sz="2400" spc="-10" dirty="0">
                <a:latin typeface="Carlito"/>
                <a:cs typeface="Carlito"/>
              </a:rPr>
              <a:t>more </a:t>
            </a:r>
            <a:r>
              <a:rPr sz="2400" spc="-5" dirty="0">
                <a:latin typeface="Carlito"/>
                <a:cs typeface="Carlito"/>
              </a:rPr>
              <a:t>manageable  pieces,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10" dirty="0">
                <a:latin typeface="Carlito"/>
                <a:cs typeface="Carlito"/>
              </a:rPr>
              <a:t>problem </a:t>
            </a:r>
            <a:r>
              <a:rPr sz="2400" spc="-20" dirty="0">
                <a:latin typeface="Carlito"/>
                <a:cs typeface="Carlito"/>
              </a:rPr>
              <a:t>takes </a:t>
            </a:r>
            <a:r>
              <a:rPr sz="2400" dirty="0">
                <a:latin typeface="Carlito"/>
                <a:cs typeface="Carlito"/>
              </a:rPr>
              <a:t>less </a:t>
            </a:r>
            <a:r>
              <a:rPr sz="2400" spc="-20" dirty="0">
                <a:latin typeface="Carlito"/>
                <a:cs typeface="Carlito"/>
              </a:rPr>
              <a:t>effort </a:t>
            </a:r>
            <a:r>
              <a:rPr sz="2400" dirty="0">
                <a:latin typeface="Carlito"/>
                <a:cs typeface="Carlito"/>
              </a:rPr>
              <a:t>and time </a:t>
            </a:r>
            <a:r>
              <a:rPr sz="2400" spc="-15" dirty="0">
                <a:latin typeface="Carlito"/>
                <a:cs typeface="Carlito"/>
              </a:rPr>
              <a:t>to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solve.</a:t>
            </a:r>
            <a:endParaRPr sz="2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0548219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2930" y="237772"/>
            <a:ext cx="2185988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rlito"/>
                <a:cs typeface="Carlito"/>
              </a:rPr>
              <a:t>5.</a:t>
            </a:r>
            <a:r>
              <a:rPr sz="2800" b="1" spc="-50" dirty="0">
                <a:latin typeface="Carlito"/>
                <a:cs typeface="Carlito"/>
              </a:rPr>
              <a:t> </a:t>
            </a:r>
            <a:r>
              <a:rPr sz="2800" b="1" spc="-10" dirty="0">
                <a:latin typeface="Carlito"/>
                <a:cs typeface="Carlito"/>
              </a:rPr>
              <a:t>Modularity: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4067" y="1969467"/>
            <a:ext cx="5995678" cy="3039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9685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5" dirty="0">
                <a:latin typeface="Carlito"/>
                <a:cs typeface="Carlito"/>
              </a:rPr>
              <a:t>Software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5" dirty="0">
                <a:latin typeface="Carlito"/>
                <a:cs typeface="Carlito"/>
              </a:rPr>
              <a:t>divided </a:t>
            </a:r>
            <a:r>
              <a:rPr sz="2400" spc="-15" dirty="0">
                <a:latin typeface="Carlito"/>
                <a:cs typeface="Carlito"/>
              </a:rPr>
              <a:t>into separately </a:t>
            </a:r>
            <a:r>
              <a:rPr sz="2400" spc="-5" dirty="0">
                <a:latin typeface="Carlito"/>
                <a:cs typeface="Carlito"/>
              </a:rPr>
              <a:t>named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5" dirty="0">
                <a:latin typeface="Carlito"/>
                <a:cs typeface="Carlito"/>
              </a:rPr>
              <a:t>addressable </a:t>
            </a:r>
            <a:r>
              <a:rPr sz="2400" spc="-10" dirty="0">
                <a:latin typeface="Carlito"/>
                <a:cs typeface="Carlito"/>
              </a:rPr>
              <a:t>components,  </a:t>
            </a:r>
            <a:r>
              <a:rPr sz="2400" spc="-5" dirty="0">
                <a:latin typeface="Carlito"/>
                <a:cs typeface="Carlito"/>
              </a:rPr>
              <a:t>sometimes called </a:t>
            </a:r>
            <a:r>
              <a:rPr sz="2400" dirty="0">
                <a:latin typeface="Carlito"/>
                <a:cs typeface="Carlito"/>
              </a:rPr>
              <a:t>modules, </a:t>
            </a:r>
            <a:r>
              <a:rPr sz="2400" spc="-10" dirty="0">
                <a:latin typeface="Carlito"/>
                <a:cs typeface="Carlito"/>
              </a:rPr>
              <a:t>that </a:t>
            </a:r>
            <a:r>
              <a:rPr sz="2400" spc="-15" dirty="0">
                <a:latin typeface="Carlito"/>
                <a:cs typeface="Carlito"/>
              </a:rPr>
              <a:t>are integrated to </a:t>
            </a:r>
            <a:r>
              <a:rPr sz="2400" spc="-10" dirty="0">
                <a:latin typeface="Carlito"/>
                <a:cs typeface="Carlito"/>
              </a:rPr>
              <a:t>satisfy problem  requirements.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ts val="2875"/>
              </a:lnSpc>
              <a:spcBef>
                <a:spcPts val="5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b="1" spc="-5" dirty="0">
                <a:latin typeface="Carlito"/>
                <a:cs typeface="Carlito"/>
              </a:rPr>
              <a:t>Modularity </a:t>
            </a:r>
            <a:r>
              <a:rPr sz="2400" spc="4035" dirty="0">
                <a:latin typeface="Wingdings"/>
                <a:cs typeface="Wingdings"/>
              </a:rPr>
              <a:t>→</a:t>
            </a:r>
            <a:r>
              <a:rPr sz="2400" spc="-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single </a:t>
            </a:r>
            <a:r>
              <a:rPr sz="2400" spc="-10" dirty="0">
                <a:latin typeface="Carlito"/>
                <a:cs typeface="Carlito"/>
              </a:rPr>
              <a:t>attribute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15" dirty="0">
                <a:latin typeface="Carlito"/>
                <a:cs typeface="Carlito"/>
              </a:rPr>
              <a:t>software </a:t>
            </a:r>
            <a:r>
              <a:rPr sz="2400" spc="-5" dirty="0">
                <a:latin typeface="Carlito"/>
                <a:cs typeface="Carlito"/>
              </a:rPr>
              <a:t>that </a:t>
            </a:r>
            <a:r>
              <a:rPr sz="2400" spc="-10" dirty="0">
                <a:latin typeface="Carlito"/>
                <a:cs typeface="Carlito"/>
              </a:rPr>
              <a:t>allows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15" dirty="0">
                <a:latin typeface="Carlito"/>
                <a:cs typeface="Carlito"/>
              </a:rPr>
              <a:t>program </a:t>
            </a:r>
            <a:r>
              <a:rPr sz="2400" spc="-484" dirty="0">
                <a:latin typeface="Carlito"/>
                <a:cs typeface="Carlito"/>
              </a:rPr>
              <a:t>to  </a:t>
            </a:r>
            <a:r>
              <a:rPr sz="2400" spc="-5" dirty="0">
                <a:latin typeface="Carlito"/>
                <a:cs typeface="Carlito"/>
              </a:rPr>
              <a:t>be</a:t>
            </a:r>
            <a:endParaRPr sz="2400">
              <a:latin typeface="Carlito"/>
              <a:cs typeface="Carlito"/>
            </a:endParaRPr>
          </a:p>
          <a:p>
            <a:pPr marL="241300">
              <a:lnSpc>
                <a:spcPts val="2875"/>
              </a:lnSpc>
            </a:pPr>
            <a:r>
              <a:rPr sz="2400" spc="-5" dirty="0">
                <a:latin typeface="Carlito"/>
                <a:cs typeface="Carlito"/>
              </a:rPr>
              <a:t>intellectually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manageable”.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35676" y="5349875"/>
            <a:ext cx="4358857" cy="45487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3589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198" y="237772"/>
            <a:ext cx="330327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rlito"/>
                <a:cs typeface="Carlito"/>
              </a:rPr>
              <a:t>6. </a:t>
            </a:r>
            <a:r>
              <a:rPr sz="2800" b="1" spc="-15" dirty="0">
                <a:latin typeface="Carlito"/>
                <a:cs typeface="Carlito"/>
              </a:rPr>
              <a:t>Information </a:t>
            </a:r>
            <a:r>
              <a:rPr sz="2800" b="1" spc="-5" dirty="0">
                <a:latin typeface="Carlito"/>
                <a:cs typeface="Carlito"/>
              </a:rPr>
              <a:t>Hiding</a:t>
            </a:r>
            <a:r>
              <a:rPr sz="2800" b="1" spc="25" dirty="0">
                <a:latin typeface="Carlito"/>
                <a:cs typeface="Carlito"/>
              </a:rPr>
              <a:t> </a:t>
            </a:r>
            <a:r>
              <a:rPr sz="2800" b="1" spc="-5" dirty="0">
                <a:latin typeface="Carlito"/>
                <a:cs typeface="Carlito"/>
              </a:rPr>
              <a:t>: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3382" y="2608558"/>
            <a:ext cx="5863709" cy="45089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The principle of </a:t>
            </a:r>
            <a:r>
              <a:rPr sz="2400" spc="-10" dirty="0">
                <a:latin typeface="Carlito"/>
                <a:cs typeface="Carlito"/>
              </a:rPr>
              <a:t>information </a:t>
            </a:r>
            <a:r>
              <a:rPr sz="2400" spc="-5" dirty="0">
                <a:latin typeface="Carlito"/>
                <a:cs typeface="Carlito"/>
              </a:rPr>
              <a:t>hiding </a:t>
            </a:r>
            <a:r>
              <a:rPr sz="2400" spc="-10" dirty="0">
                <a:latin typeface="Carlito"/>
                <a:cs typeface="Carlito"/>
              </a:rPr>
              <a:t>suggests that </a:t>
            </a:r>
            <a:r>
              <a:rPr sz="2400" dirty="0">
                <a:latin typeface="Carlito"/>
                <a:cs typeface="Carlito"/>
              </a:rPr>
              <a:t>modules </a:t>
            </a:r>
            <a:r>
              <a:rPr sz="2400" spc="-5" dirty="0">
                <a:latin typeface="Carlito"/>
                <a:cs typeface="Carlito"/>
              </a:rPr>
              <a:t>should be  specified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5" dirty="0">
                <a:latin typeface="Carlito"/>
                <a:cs typeface="Carlito"/>
              </a:rPr>
              <a:t>designed so </a:t>
            </a:r>
            <a:r>
              <a:rPr sz="2400" spc="-10" dirty="0">
                <a:latin typeface="Carlito"/>
                <a:cs typeface="Carlito"/>
              </a:rPr>
              <a:t>that information </a:t>
            </a:r>
            <a:r>
              <a:rPr sz="2400" spc="-5" dirty="0">
                <a:latin typeface="Carlito"/>
                <a:cs typeface="Carlito"/>
              </a:rPr>
              <a:t>(algorithms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5" dirty="0">
                <a:latin typeface="Carlito"/>
                <a:cs typeface="Carlito"/>
              </a:rPr>
              <a:t>data)  </a:t>
            </a:r>
            <a:r>
              <a:rPr sz="2400" spc="-10" dirty="0">
                <a:latin typeface="Carlito"/>
                <a:cs typeface="Carlito"/>
              </a:rPr>
              <a:t>contained </a:t>
            </a:r>
            <a:r>
              <a:rPr sz="2400" dirty="0">
                <a:latin typeface="Carlito"/>
                <a:cs typeface="Carlito"/>
              </a:rPr>
              <a:t>within a module is inaccessible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5" dirty="0">
                <a:latin typeface="Carlito"/>
                <a:cs typeface="Carlito"/>
              </a:rPr>
              <a:t>other </a:t>
            </a:r>
            <a:r>
              <a:rPr sz="2400" dirty="0">
                <a:latin typeface="Carlito"/>
                <a:cs typeface="Carlito"/>
              </a:rPr>
              <a:t>modules </a:t>
            </a:r>
            <a:r>
              <a:rPr sz="2400" spc="-10" dirty="0">
                <a:latin typeface="Carlito"/>
                <a:cs typeface="Carlito"/>
              </a:rPr>
              <a:t>that </a:t>
            </a:r>
            <a:r>
              <a:rPr sz="2400" spc="-20" dirty="0">
                <a:latin typeface="Carlito"/>
                <a:cs typeface="Carlito"/>
              </a:rPr>
              <a:t>have </a:t>
            </a:r>
            <a:r>
              <a:rPr sz="2400" spc="-5" dirty="0">
                <a:latin typeface="Carlito"/>
                <a:cs typeface="Carlito"/>
              </a:rPr>
              <a:t>no  need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5" dirty="0">
                <a:latin typeface="Carlito"/>
                <a:cs typeface="Carlito"/>
              </a:rPr>
              <a:t>such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information.</a:t>
            </a:r>
            <a:endParaRPr sz="2400">
              <a:latin typeface="Carlito"/>
              <a:cs typeface="Carlito"/>
            </a:endParaRPr>
          </a:p>
          <a:p>
            <a:pPr marL="241300" marR="51435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intent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10" dirty="0">
                <a:latin typeface="Carlito"/>
                <a:cs typeface="Carlito"/>
              </a:rPr>
              <a:t>information </a:t>
            </a:r>
            <a:r>
              <a:rPr sz="2400" spc="-5" dirty="0">
                <a:latin typeface="Carlito"/>
                <a:cs typeface="Carlito"/>
              </a:rPr>
              <a:t>hiding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5" dirty="0">
                <a:latin typeface="Carlito"/>
                <a:cs typeface="Carlito"/>
              </a:rPr>
              <a:t>hide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details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15" dirty="0">
                <a:latin typeface="Carlito"/>
                <a:cs typeface="Carlito"/>
              </a:rPr>
              <a:t>data </a:t>
            </a:r>
            <a:r>
              <a:rPr sz="2400" spc="-10" dirty="0">
                <a:latin typeface="Carlito"/>
                <a:cs typeface="Carlito"/>
              </a:rPr>
              <a:t>structures 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5" dirty="0">
                <a:latin typeface="Carlito"/>
                <a:cs typeface="Carlito"/>
              </a:rPr>
              <a:t>procedural </a:t>
            </a:r>
            <a:r>
              <a:rPr sz="2400" spc="-10" dirty="0">
                <a:latin typeface="Carlito"/>
                <a:cs typeface="Carlito"/>
              </a:rPr>
              <a:t>processing </a:t>
            </a:r>
            <a:r>
              <a:rPr sz="2400" spc="-5" dirty="0">
                <a:latin typeface="Carlito"/>
                <a:cs typeface="Carlito"/>
              </a:rPr>
              <a:t>behind </a:t>
            </a:r>
            <a:r>
              <a:rPr sz="2400" dirty="0">
                <a:latin typeface="Carlito"/>
                <a:cs typeface="Carlito"/>
              </a:rPr>
              <a:t>a module </a:t>
            </a:r>
            <a:r>
              <a:rPr sz="2400" spc="-10" dirty="0">
                <a:latin typeface="Carlito"/>
                <a:cs typeface="Carlito"/>
              </a:rPr>
              <a:t>interface. Knowledge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the  </a:t>
            </a:r>
            <a:r>
              <a:rPr sz="2400" spc="-10" dirty="0">
                <a:latin typeface="Carlito"/>
                <a:cs typeface="Carlito"/>
              </a:rPr>
              <a:t>details </a:t>
            </a:r>
            <a:r>
              <a:rPr sz="2400" spc="-5" dirty="0">
                <a:latin typeface="Carlito"/>
                <a:cs typeface="Carlito"/>
              </a:rPr>
              <a:t>need not be known </a:t>
            </a:r>
            <a:r>
              <a:rPr sz="2400" spc="-15" dirty="0">
                <a:latin typeface="Carlito"/>
                <a:cs typeface="Carlito"/>
              </a:rPr>
              <a:t>by </a:t>
            </a:r>
            <a:r>
              <a:rPr sz="2400" spc="-10" dirty="0">
                <a:latin typeface="Carlito"/>
                <a:cs typeface="Carlito"/>
              </a:rPr>
              <a:t>users of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module.</a:t>
            </a:r>
            <a:endParaRPr sz="2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09346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73453" y="1022350"/>
            <a:ext cx="18059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41300" algn="l"/>
              </a:tabLst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Requirements</a:t>
            </a:r>
            <a:r>
              <a:rPr sz="1200" b="1" u="heavy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evolution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704" y="3433697"/>
            <a:ext cx="5815965" cy="569531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Requirements management</a:t>
            </a:r>
            <a:r>
              <a:rPr sz="12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planning</a:t>
            </a:r>
            <a:endParaRPr sz="1200">
              <a:latin typeface="Times New Roman"/>
              <a:cs typeface="Times New Roman"/>
            </a:endParaRPr>
          </a:p>
          <a:p>
            <a:pPr marL="12700" marR="1370330">
              <a:lnSpc>
                <a:spcPts val="2180"/>
              </a:lnSpc>
              <a:spcBef>
                <a:spcPts val="165"/>
              </a:spcBef>
            </a:pPr>
            <a:r>
              <a:rPr sz="1200" spc="-5" dirty="0">
                <a:latin typeface="Times New Roman"/>
                <a:cs typeface="Times New Roman"/>
              </a:rPr>
              <a:t>Establishes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level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requirements </a:t>
            </a:r>
            <a:r>
              <a:rPr sz="1200" dirty="0">
                <a:latin typeface="Times New Roman"/>
                <a:cs typeface="Times New Roman"/>
              </a:rPr>
              <a:t>management </a:t>
            </a:r>
            <a:r>
              <a:rPr sz="1200" spc="-5" dirty="0">
                <a:latin typeface="Times New Roman"/>
                <a:cs typeface="Times New Roman"/>
              </a:rPr>
              <a:t>detail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is required.  Requirements management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decisions:</a:t>
            </a:r>
            <a:endParaRPr sz="1200">
              <a:latin typeface="Times New Roman"/>
              <a:cs typeface="Times New Roman"/>
            </a:endParaRPr>
          </a:p>
          <a:p>
            <a:pPr marL="469900" marR="6350" indent="-228600">
              <a:lnSpc>
                <a:spcPts val="1370"/>
              </a:lnSpc>
              <a:spcBef>
                <a:spcPts val="75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Requirements</a:t>
            </a:r>
            <a:r>
              <a:rPr sz="1200" u="sng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identification</a:t>
            </a:r>
            <a:r>
              <a:rPr sz="1200" dirty="0">
                <a:latin typeface="Times New Roman"/>
                <a:cs typeface="Times New Roman"/>
              </a:rPr>
              <a:t>: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Each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requirement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must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uniquely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identified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can  </a:t>
            </a:r>
            <a:r>
              <a:rPr sz="1200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cross-referenced </a:t>
            </a:r>
            <a:r>
              <a:rPr sz="1200" dirty="0">
                <a:latin typeface="Times New Roman"/>
                <a:cs typeface="Times New Roman"/>
              </a:rPr>
              <a:t>with other </a:t>
            </a:r>
            <a:r>
              <a:rPr sz="1200" spc="-5" dirty="0">
                <a:latin typeface="Times New Roman"/>
                <a:cs typeface="Times New Roman"/>
              </a:rPr>
              <a:t>requirements.</a:t>
            </a:r>
            <a:endParaRPr sz="1200">
              <a:latin typeface="Times New Roman"/>
              <a:cs typeface="Times New Roman"/>
            </a:endParaRPr>
          </a:p>
          <a:p>
            <a:pPr marL="469900" marR="7620" indent="-228600">
              <a:lnSpc>
                <a:spcPts val="1370"/>
              </a:lnSpc>
              <a:spcBef>
                <a:spcPts val="10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change </a:t>
            </a:r>
            <a:r>
              <a:rPr sz="12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management process</a:t>
            </a:r>
            <a:r>
              <a:rPr sz="1200" spc="-5" dirty="0">
                <a:latin typeface="Times New Roman"/>
                <a:cs typeface="Times New Roman"/>
              </a:rPr>
              <a:t>: </a:t>
            </a: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the set of </a:t>
            </a:r>
            <a:r>
              <a:rPr sz="1200" spc="-5" dirty="0">
                <a:latin typeface="Times New Roman"/>
                <a:cs typeface="Times New Roman"/>
              </a:rPr>
              <a:t>activities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assess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impact and  cost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changes. </a:t>
            </a:r>
            <a:r>
              <a:rPr sz="1200" dirty="0">
                <a:latin typeface="Times New Roman"/>
                <a:cs typeface="Times New Roman"/>
              </a:rPr>
              <a:t>I </a:t>
            </a:r>
            <a:r>
              <a:rPr sz="1200" spc="-5" dirty="0">
                <a:latin typeface="Times New Roman"/>
                <a:cs typeface="Times New Roman"/>
              </a:rPr>
              <a:t>discuss </a:t>
            </a: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5" dirty="0">
                <a:latin typeface="Times New Roman"/>
                <a:cs typeface="Times New Roman"/>
              </a:rPr>
              <a:t>process </a:t>
            </a:r>
            <a:r>
              <a:rPr sz="1200" dirty="0">
                <a:latin typeface="Times New Roman"/>
                <a:cs typeface="Times New Roman"/>
              </a:rPr>
              <a:t>in more detail in the following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section.</a:t>
            </a:r>
            <a:endParaRPr sz="1200">
              <a:latin typeface="Times New Roman"/>
              <a:cs typeface="Times New Roman"/>
            </a:endParaRPr>
          </a:p>
          <a:p>
            <a:pPr marL="469900" marR="6350" indent="-228600">
              <a:lnSpc>
                <a:spcPts val="1370"/>
              </a:lnSpc>
              <a:spcBef>
                <a:spcPts val="10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Traceability policies</a:t>
            </a:r>
            <a:r>
              <a:rPr sz="1200" dirty="0">
                <a:latin typeface="Times New Roman"/>
                <a:cs typeface="Times New Roman"/>
              </a:rPr>
              <a:t>: These </a:t>
            </a:r>
            <a:r>
              <a:rPr sz="1200" spc="-5" dirty="0">
                <a:latin typeface="Times New Roman"/>
                <a:cs typeface="Times New Roman"/>
              </a:rPr>
              <a:t>policies </a:t>
            </a:r>
            <a:r>
              <a:rPr sz="1200" dirty="0">
                <a:latin typeface="Times New Roman"/>
                <a:cs typeface="Times New Roman"/>
              </a:rPr>
              <a:t>define the relationships </a:t>
            </a:r>
            <a:r>
              <a:rPr sz="1200" spc="-5" dirty="0">
                <a:latin typeface="Times New Roman"/>
                <a:cs typeface="Times New Roman"/>
              </a:rPr>
              <a:t>between each requirement  and between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requirements and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system </a:t>
            </a:r>
            <a:r>
              <a:rPr sz="1200" dirty="0">
                <a:latin typeface="Times New Roman"/>
                <a:cs typeface="Times New Roman"/>
              </a:rPr>
              <a:t>design that should be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recorded</a:t>
            </a:r>
            <a:r>
              <a:rPr sz="1200" b="1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469900" marR="8255" indent="-228600">
              <a:lnSpc>
                <a:spcPts val="1370"/>
              </a:lnSpc>
              <a:spcBef>
                <a:spcPts val="10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Tool support</a:t>
            </a:r>
            <a:r>
              <a:rPr sz="1200" dirty="0">
                <a:latin typeface="Times New Roman"/>
                <a:cs typeface="Times New Roman"/>
              </a:rPr>
              <a:t>: Tools that may be used </a:t>
            </a:r>
            <a:r>
              <a:rPr sz="1200" spc="-5" dirty="0">
                <a:latin typeface="Times New Roman"/>
                <a:cs typeface="Times New Roman"/>
              </a:rPr>
              <a:t>range from specialist requirements management  systems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spreadsheets </a:t>
            </a:r>
            <a:r>
              <a:rPr sz="1200" dirty="0">
                <a:latin typeface="Times New Roman"/>
                <a:cs typeface="Times New Roman"/>
              </a:rPr>
              <a:t>and simple </a:t>
            </a:r>
            <a:r>
              <a:rPr sz="1200" spc="-5" dirty="0">
                <a:latin typeface="Times New Roman"/>
                <a:cs typeface="Times New Roman"/>
              </a:rPr>
              <a:t>database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Symbol"/>
              <a:buChar char=""/>
            </a:pPr>
            <a:endParaRPr sz="19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Requirements change</a:t>
            </a:r>
            <a:r>
              <a:rPr sz="12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management</a:t>
            </a:r>
            <a:endParaRPr sz="1200">
              <a:latin typeface="Times New Roman"/>
              <a:cs typeface="Times New Roman"/>
            </a:endParaRPr>
          </a:p>
          <a:p>
            <a:pPr marL="12700" marR="2306955" algn="just">
              <a:lnSpc>
                <a:spcPct val="150800"/>
              </a:lnSpc>
              <a:spcBef>
                <a:spcPts val="120"/>
              </a:spcBef>
            </a:pPr>
            <a:r>
              <a:rPr sz="1200" b="1" spc="-5" dirty="0">
                <a:latin typeface="Times New Roman"/>
                <a:cs typeface="Times New Roman"/>
              </a:rPr>
              <a:t>Deciding </a:t>
            </a:r>
            <a:r>
              <a:rPr sz="1200" b="1" dirty="0">
                <a:latin typeface="Times New Roman"/>
                <a:cs typeface="Times New Roman"/>
              </a:rPr>
              <a:t>if a </a:t>
            </a:r>
            <a:r>
              <a:rPr sz="1200" b="1" spc="-5" dirty="0">
                <a:latin typeface="Times New Roman"/>
                <a:cs typeface="Times New Roman"/>
              </a:rPr>
              <a:t>requirements change should be accepted  Problem analysis and change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specification</a:t>
            </a:r>
            <a:endParaRPr sz="1200">
              <a:latin typeface="Times New Roman"/>
              <a:cs typeface="Times New Roman"/>
            </a:endParaRPr>
          </a:p>
          <a:p>
            <a:pPr marL="469900" marR="5080" indent="-228600" algn="just">
              <a:lnSpc>
                <a:spcPct val="95400"/>
              </a:lnSpc>
              <a:spcBef>
                <a:spcPts val="88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During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stage,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problem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change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proposal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analyzed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check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valid.  </a:t>
            </a: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5" dirty="0">
                <a:latin typeface="Times New Roman"/>
                <a:cs typeface="Times New Roman"/>
              </a:rPr>
              <a:t>analysis is </a:t>
            </a:r>
            <a:r>
              <a:rPr sz="1200" dirty="0">
                <a:latin typeface="Times New Roman"/>
                <a:cs typeface="Times New Roman"/>
              </a:rPr>
              <a:t>fed back to the </a:t>
            </a:r>
            <a:r>
              <a:rPr sz="1200" spc="-5" dirty="0">
                <a:latin typeface="Times New Roman"/>
                <a:cs typeface="Times New Roman"/>
              </a:rPr>
              <a:t>change requestor </a:t>
            </a:r>
            <a:r>
              <a:rPr sz="1200" dirty="0">
                <a:latin typeface="Times New Roman"/>
                <a:cs typeface="Times New Roman"/>
              </a:rPr>
              <a:t>who </a:t>
            </a:r>
            <a:r>
              <a:rPr sz="1200" spc="5" dirty="0">
                <a:latin typeface="Times New Roman"/>
                <a:cs typeface="Times New Roman"/>
              </a:rPr>
              <a:t>may </a:t>
            </a:r>
            <a:r>
              <a:rPr sz="1200" spc="-5" dirty="0">
                <a:latin typeface="Times New Roman"/>
                <a:cs typeface="Times New Roman"/>
              </a:rPr>
              <a:t>respond </a:t>
            </a:r>
            <a:r>
              <a:rPr sz="1200" dirty="0">
                <a:latin typeface="Times New Roman"/>
                <a:cs typeface="Times New Roman"/>
              </a:rPr>
              <a:t>with a more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specific  </a:t>
            </a:r>
            <a:r>
              <a:rPr sz="1200" spc="-5" dirty="0">
                <a:latin typeface="Times New Roman"/>
                <a:cs typeface="Times New Roman"/>
              </a:rPr>
              <a:t>requirements change </a:t>
            </a:r>
            <a:r>
              <a:rPr sz="1200" dirty="0">
                <a:latin typeface="Times New Roman"/>
                <a:cs typeface="Times New Roman"/>
              </a:rPr>
              <a:t>proposal, or </a:t>
            </a:r>
            <a:r>
              <a:rPr sz="1200" spc="-5" dirty="0">
                <a:latin typeface="Times New Roman"/>
                <a:cs typeface="Times New Roman"/>
              </a:rPr>
              <a:t>decide </a:t>
            </a:r>
            <a:r>
              <a:rPr sz="1200" dirty="0">
                <a:latin typeface="Times New Roman"/>
                <a:cs typeface="Times New Roman"/>
              </a:rPr>
              <a:t>to withdraw the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request.</a:t>
            </a:r>
            <a:endParaRPr sz="1200">
              <a:latin typeface="Times New Roman"/>
              <a:cs typeface="Times New Roman"/>
            </a:endParaRPr>
          </a:p>
          <a:p>
            <a:pPr marL="12700" algn="just">
              <a:lnSpc>
                <a:spcPts val="1405"/>
              </a:lnSpc>
            </a:pPr>
            <a:r>
              <a:rPr sz="1200" b="1" dirty="0">
                <a:latin typeface="Times New Roman"/>
                <a:cs typeface="Times New Roman"/>
              </a:rPr>
              <a:t>Change </a:t>
            </a:r>
            <a:r>
              <a:rPr sz="1200" b="1" spc="-5" dirty="0">
                <a:latin typeface="Times New Roman"/>
                <a:cs typeface="Times New Roman"/>
              </a:rPr>
              <a:t>analysis and costing</a:t>
            </a:r>
            <a:endParaRPr sz="1200">
              <a:latin typeface="Times New Roman"/>
              <a:cs typeface="Times New Roman"/>
            </a:endParaRPr>
          </a:p>
          <a:p>
            <a:pPr marL="469900" marR="8255" indent="-228600" algn="just">
              <a:lnSpc>
                <a:spcPct val="95400"/>
              </a:lnSpc>
              <a:spcBef>
                <a:spcPts val="88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effect </a:t>
            </a:r>
            <a:r>
              <a:rPr sz="1200" dirty="0">
                <a:latin typeface="Times New Roman"/>
                <a:cs typeface="Times New Roman"/>
              </a:rPr>
              <a:t>of the proposed </a:t>
            </a:r>
            <a:r>
              <a:rPr sz="1200" spc="-5" dirty="0">
                <a:latin typeface="Times New Roman"/>
                <a:cs typeface="Times New Roman"/>
              </a:rPr>
              <a:t>change is assessed </a:t>
            </a:r>
            <a:r>
              <a:rPr sz="1200" dirty="0">
                <a:latin typeface="Times New Roman"/>
                <a:cs typeface="Times New Roman"/>
              </a:rPr>
              <a:t>using traceability</a:t>
            </a:r>
            <a:r>
              <a:rPr sz="1200" spc="-2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information and general  knowledge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system requirements. </a:t>
            </a:r>
            <a:r>
              <a:rPr sz="1200" dirty="0">
                <a:latin typeface="Times New Roman"/>
                <a:cs typeface="Times New Roman"/>
              </a:rPr>
              <a:t>Once this </a:t>
            </a:r>
            <a:r>
              <a:rPr sz="1200" spc="-5" dirty="0">
                <a:latin typeface="Times New Roman"/>
                <a:cs typeface="Times New Roman"/>
              </a:rPr>
              <a:t>analysis is completed,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decision is  </a:t>
            </a:r>
            <a:r>
              <a:rPr sz="1200" dirty="0">
                <a:latin typeface="Times New Roman"/>
                <a:cs typeface="Times New Roman"/>
              </a:rPr>
              <a:t>made </a:t>
            </a:r>
            <a:r>
              <a:rPr sz="1200" spc="-5" dirty="0">
                <a:latin typeface="Times New Roman"/>
                <a:cs typeface="Times New Roman"/>
              </a:rPr>
              <a:t>whether </a:t>
            </a:r>
            <a:r>
              <a:rPr sz="1200" dirty="0">
                <a:latin typeface="Times New Roman"/>
                <a:cs typeface="Times New Roman"/>
              </a:rPr>
              <a:t>or not to </a:t>
            </a:r>
            <a:r>
              <a:rPr sz="1200" spc="-5" dirty="0">
                <a:latin typeface="Times New Roman"/>
                <a:cs typeface="Times New Roman"/>
              </a:rPr>
              <a:t>proceed </a:t>
            </a:r>
            <a:r>
              <a:rPr sz="1200" dirty="0">
                <a:latin typeface="Times New Roman"/>
                <a:cs typeface="Times New Roman"/>
              </a:rPr>
              <a:t>with the </a:t>
            </a:r>
            <a:r>
              <a:rPr sz="1200" spc="-5" dirty="0">
                <a:latin typeface="Times New Roman"/>
                <a:cs typeface="Times New Roman"/>
              </a:rPr>
              <a:t>requirements change.</a:t>
            </a:r>
            <a:endParaRPr sz="1200">
              <a:latin typeface="Times New Roman"/>
              <a:cs typeface="Times New Roman"/>
            </a:endParaRPr>
          </a:p>
          <a:p>
            <a:pPr marL="12700" algn="just">
              <a:lnSpc>
                <a:spcPts val="1405"/>
              </a:lnSpc>
            </a:pPr>
            <a:r>
              <a:rPr sz="1200" b="1" dirty="0">
                <a:latin typeface="Times New Roman"/>
                <a:cs typeface="Times New Roman"/>
              </a:rPr>
              <a:t>Change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implementation</a:t>
            </a:r>
            <a:endParaRPr sz="1200">
              <a:latin typeface="Times New Roman"/>
              <a:cs typeface="Times New Roman"/>
            </a:endParaRPr>
          </a:p>
          <a:p>
            <a:pPr marL="469900" marR="5715" indent="-228600" algn="just">
              <a:lnSpc>
                <a:spcPct val="95400"/>
              </a:lnSpc>
              <a:spcBef>
                <a:spcPts val="88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requirements </a:t>
            </a:r>
            <a:r>
              <a:rPr sz="1200" dirty="0">
                <a:latin typeface="Times New Roman"/>
                <a:cs typeface="Times New Roman"/>
              </a:rPr>
              <a:t>document </a:t>
            </a:r>
            <a:r>
              <a:rPr sz="1200" spc="-5" dirty="0">
                <a:latin typeface="Times New Roman"/>
                <a:cs typeface="Times New Roman"/>
              </a:rPr>
              <a:t>and, </a:t>
            </a:r>
            <a:r>
              <a:rPr sz="1200" dirty="0">
                <a:latin typeface="Times New Roman"/>
                <a:cs typeface="Times New Roman"/>
              </a:rPr>
              <a:t>where </a:t>
            </a:r>
            <a:r>
              <a:rPr sz="1200" spc="-5" dirty="0">
                <a:latin typeface="Times New Roman"/>
                <a:cs typeface="Times New Roman"/>
              </a:rPr>
              <a:t>necessary,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system design and  implementation, are modified. Ideally,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document </a:t>
            </a:r>
            <a:r>
              <a:rPr sz="1200" dirty="0">
                <a:latin typeface="Times New Roman"/>
                <a:cs typeface="Times New Roman"/>
              </a:rPr>
              <a:t>should be </a:t>
            </a:r>
            <a:r>
              <a:rPr sz="1200" spc="-5" dirty="0">
                <a:latin typeface="Times New Roman"/>
                <a:cs typeface="Times New Roman"/>
              </a:rPr>
              <a:t>organized so </a:t>
            </a:r>
            <a:r>
              <a:rPr sz="1200" dirty="0">
                <a:latin typeface="Times New Roman"/>
                <a:cs typeface="Times New Roman"/>
              </a:rPr>
              <a:t>that  </a:t>
            </a:r>
            <a:r>
              <a:rPr sz="1200" spc="-5" dirty="0">
                <a:latin typeface="Times New Roman"/>
                <a:cs typeface="Times New Roman"/>
              </a:rPr>
              <a:t>changes </a:t>
            </a:r>
            <a:r>
              <a:rPr sz="1200" dirty="0">
                <a:latin typeface="Times New Roman"/>
                <a:cs typeface="Times New Roman"/>
              </a:rPr>
              <a:t>can be easily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implemented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0100" y="1513331"/>
            <a:ext cx="4680204" cy="1932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12</a:t>
            </a:fld>
            <a:endParaRPr spc="-20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197" y="356658"/>
            <a:ext cx="3546158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rlito"/>
                <a:cs typeface="Carlito"/>
              </a:rPr>
              <a:t>7. Functional Independence</a:t>
            </a:r>
            <a:r>
              <a:rPr sz="2800" b="1" spc="30" dirty="0">
                <a:latin typeface="Carlito"/>
                <a:cs typeface="Carlito"/>
              </a:rPr>
              <a:t> </a:t>
            </a:r>
            <a:r>
              <a:rPr sz="2800" b="1" spc="-5" dirty="0">
                <a:latin typeface="Carlito"/>
                <a:cs typeface="Carlito"/>
              </a:rPr>
              <a:t>: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3382" y="2608558"/>
            <a:ext cx="6016728" cy="48208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Functional independence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5" dirty="0">
                <a:latin typeface="Carlito"/>
                <a:cs typeface="Carlito"/>
              </a:rPr>
              <a:t>achieved </a:t>
            </a:r>
            <a:r>
              <a:rPr sz="2400" spc="-10" dirty="0">
                <a:latin typeface="Carlito"/>
                <a:cs typeface="Carlito"/>
              </a:rPr>
              <a:t>by </a:t>
            </a:r>
            <a:r>
              <a:rPr sz="2400" spc="-5" dirty="0">
                <a:latin typeface="Carlito"/>
                <a:cs typeface="Carlito"/>
              </a:rPr>
              <a:t>developing </a:t>
            </a:r>
            <a:r>
              <a:rPr sz="2400" dirty="0">
                <a:latin typeface="Carlito"/>
                <a:cs typeface="Carlito"/>
              </a:rPr>
              <a:t>modules with “ </a:t>
            </a:r>
            <a:r>
              <a:rPr sz="2400" spc="-5" dirty="0">
                <a:latin typeface="Carlito"/>
                <a:cs typeface="Carlito"/>
              </a:rPr>
              <a:t>single-  </a:t>
            </a:r>
            <a:r>
              <a:rPr sz="2400" dirty="0">
                <a:latin typeface="Carlito"/>
                <a:cs typeface="Carlito"/>
              </a:rPr>
              <a:t>minded” </a:t>
            </a:r>
            <a:r>
              <a:rPr sz="2400" spc="-5" dirty="0">
                <a:latin typeface="Carlito"/>
                <a:cs typeface="Carlito"/>
              </a:rPr>
              <a:t>function </a:t>
            </a:r>
            <a:r>
              <a:rPr sz="2400" dirty="0">
                <a:latin typeface="Carlito"/>
                <a:cs typeface="Carlito"/>
              </a:rPr>
              <a:t>and an </a:t>
            </a:r>
            <a:r>
              <a:rPr sz="2400" spc="-20" dirty="0">
                <a:latin typeface="Carlito"/>
                <a:cs typeface="Carlito"/>
              </a:rPr>
              <a:t>“aversion” </a:t>
            </a:r>
            <a:r>
              <a:rPr sz="2400" spc="-15" dirty="0">
                <a:latin typeface="Carlito"/>
                <a:cs typeface="Carlito"/>
              </a:rPr>
              <a:t>to excessive </a:t>
            </a:r>
            <a:r>
              <a:rPr sz="2400" spc="-10" dirty="0">
                <a:latin typeface="Carlito"/>
                <a:cs typeface="Carlito"/>
              </a:rPr>
              <a:t>interaction </a:t>
            </a:r>
            <a:r>
              <a:rPr sz="2400" dirty="0">
                <a:latin typeface="Carlito"/>
                <a:cs typeface="Carlito"/>
              </a:rPr>
              <a:t>with </a:t>
            </a:r>
            <a:r>
              <a:rPr sz="2400" spc="-5" dirty="0">
                <a:latin typeface="Carlito"/>
                <a:cs typeface="Carlito"/>
              </a:rPr>
              <a:t>other  </a:t>
            </a:r>
            <a:r>
              <a:rPr sz="2400" dirty="0">
                <a:latin typeface="Carlito"/>
                <a:cs typeface="Carlito"/>
              </a:rPr>
              <a:t>modules.</a:t>
            </a:r>
            <a:endParaRPr sz="2400">
              <a:latin typeface="Carlito"/>
              <a:cs typeface="Carlito"/>
            </a:endParaRPr>
          </a:p>
          <a:p>
            <a:pPr marL="241300" marR="171450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Functional independence </a:t>
            </a:r>
            <a:r>
              <a:rPr sz="2400" dirty="0">
                <a:latin typeface="Carlito"/>
                <a:cs typeface="Carlito"/>
              </a:rPr>
              <a:t>is a </a:t>
            </a:r>
            <a:r>
              <a:rPr sz="2400" spc="-25" dirty="0">
                <a:latin typeface="Carlito"/>
                <a:cs typeface="Carlito"/>
              </a:rPr>
              <a:t>key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10" dirty="0">
                <a:latin typeface="Carlito"/>
                <a:cs typeface="Carlito"/>
              </a:rPr>
              <a:t>good </a:t>
            </a:r>
            <a:r>
              <a:rPr sz="2400" spc="-5" dirty="0">
                <a:latin typeface="Carlito"/>
                <a:cs typeface="Carlito"/>
              </a:rPr>
              <a:t>design,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5" dirty="0">
                <a:latin typeface="Carlito"/>
                <a:cs typeface="Carlito"/>
              </a:rPr>
              <a:t>design </a:t>
            </a:r>
            <a:r>
              <a:rPr sz="2400" dirty="0">
                <a:latin typeface="Carlito"/>
                <a:cs typeface="Carlito"/>
              </a:rPr>
              <a:t>is the </a:t>
            </a:r>
            <a:r>
              <a:rPr sz="2400" spc="-25" dirty="0">
                <a:latin typeface="Carlito"/>
                <a:cs typeface="Carlito"/>
              </a:rPr>
              <a:t>key </a:t>
            </a:r>
            <a:r>
              <a:rPr sz="2400" spc="-15" dirty="0">
                <a:latin typeface="Carlito"/>
                <a:cs typeface="Carlito"/>
              </a:rPr>
              <a:t>to  software</a:t>
            </a:r>
            <a:r>
              <a:rPr sz="2400" spc="-5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quality.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Independence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5" dirty="0">
                <a:latin typeface="Carlito"/>
                <a:cs typeface="Carlito"/>
              </a:rPr>
              <a:t>assessed using </a:t>
            </a:r>
            <a:r>
              <a:rPr sz="2400" dirty="0">
                <a:latin typeface="Carlito"/>
                <a:cs typeface="Carlito"/>
              </a:rPr>
              <a:t>2 </a:t>
            </a:r>
            <a:r>
              <a:rPr sz="2400" spc="-10" dirty="0">
                <a:latin typeface="Carlito"/>
                <a:cs typeface="Carlito"/>
              </a:rPr>
              <a:t>qualitative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criteria:</a:t>
            </a:r>
            <a:endParaRPr sz="24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54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000" b="1" spc="-5" dirty="0">
                <a:latin typeface="Carlito"/>
                <a:cs typeface="Carlito"/>
              </a:rPr>
              <a:t>Cohesion </a:t>
            </a:r>
            <a:r>
              <a:rPr sz="2000" spc="3379" dirty="0">
                <a:latin typeface="Wingdings"/>
                <a:cs typeface="Wingdings"/>
              </a:rPr>
              <a:t>→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rlito"/>
                <a:cs typeface="Carlito"/>
              </a:rPr>
              <a:t>an </a:t>
            </a:r>
            <a:r>
              <a:rPr sz="2000" spc="-5" dirty="0">
                <a:latin typeface="Carlito"/>
                <a:cs typeface="Carlito"/>
              </a:rPr>
              <a:t>indication </a:t>
            </a:r>
            <a:r>
              <a:rPr sz="2000" dirty="0">
                <a:latin typeface="Carlito"/>
                <a:cs typeface="Carlito"/>
              </a:rPr>
              <a:t>of the </a:t>
            </a:r>
            <a:r>
              <a:rPr sz="2000" spc="-15" dirty="0">
                <a:latin typeface="Carlito"/>
                <a:cs typeface="Carlito"/>
              </a:rPr>
              <a:t>relative </a:t>
            </a:r>
            <a:r>
              <a:rPr sz="2000" spc="-5" dirty="0">
                <a:latin typeface="Carlito"/>
                <a:cs typeface="Carlito"/>
              </a:rPr>
              <a:t>functional </a:t>
            </a:r>
            <a:r>
              <a:rPr sz="2000" spc="-10" dirty="0">
                <a:latin typeface="Carlito"/>
                <a:cs typeface="Carlito"/>
              </a:rPr>
              <a:t>strength </a:t>
            </a:r>
            <a:r>
              <a:rPr sz="2000" dirty="0">
                <a:latin typeface="Carlito"/>
                <a:cs typeface="Carlito"/>
              </a:rPr>
              <a:t>of a module.</a:t>
            </a:r>
            <a:endParaRPr sz="20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509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000" b="1" spc="-5" dirty="0">
                <a:latin typeface="Carlito"/>
                <a:cs typeface="Carlito"/>
              </a:rPr>
              <a:t>Coupling </a:t>
            </a:r>
            <a:r>
              <a:rPr sz="2000" spc="3370" dirty="0">
                <a:latin typeface="Wingdings"/>
                <a:cs typeface="Wingdings"/>
              </a:rPr>
              <a:t>→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rlito"/>
                <a:cs typeface="Carlito"/>
              </a:rPr>
              <a:t>an </a:t>
            </a:r>
            <a:r>
              <a:rPr sz="2000" spc="-5" dirty="0">
                <a:latin typeface="Carlito"/>
                <a:cs typeface="Carlito"/>
              </a:rPr>
              <a:t>indication of </a:t>
            </a:r>
            <a:r>
              <a:rPr sz="2000" dirty="0">
                <a:latin typeface="Carlito"/>
                <a:cs typeface="Carlito"/>
              </a:rPr>
              <a:t>the </a:t>
            </a:r>
            <a:r>
              <a:rPr sz="2000" spc="-15" dirty="0">
                <a:latin typeface="Carlito"/>
                <a:cs typeface="Carlito"/>
              </a:rPr>
              <a:t>relative </a:t>
            </a:r>
            <a:r>
              <a:rPr sz="2000" spc="-10" dirty="0">
                <a:latin typeface="Carlito"/>
                <a:cs typeface="Carlito"/>
              </a:rPr>
              <a:t>interdependence </a:t>
            </a:r>
            <a:r>
              <a:rPr sz="2000" dirty="0">
                <a:latin typeface="Carlito"/>
                <a:cs typeface="Carlito"/>
              </a:rPr>
              <a:t>among modules.</a:t>
            </a:r>
            <a:endParaRPr sz="20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5388580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1507" y="237772"/>
            <a:ext cx="2283143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rlito"/>
                <a:cs typeface="Carlito"/>
              </a:rPr>
              <a:t>8. </a:t>
            </a:r>
            <a:r>
              <a:rPr sz="2800" b="1" spc="-15" dirty="0">
                <a:latin typeface="Carlito"/>
                <a:cs typeface="Carlito"/>
              </a:rPr>
              <a:t>Refinement</a:t>
            </a:r>
            <a:r>
              <a:rPr sz="2800" b="1" spc="-30" dirty="0">
                <a:latin typeface="Carlito"/>
                <a:cs typeface="Carlito"/>
              </a:rPr>
              <a:t> </a:t>
            </a:r>
            <a:r>
              <a:rPr sz="2800" b="1" spc="-5" dirty="0">
                <a:latin typeface="Carlito"/>
                <a:cs typeface="Carlito"/>
              </a:rPr>
              <a:t>: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78460" y="2460942"/>
            <a:ext cx="6812280" cy="3657411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41300" algn="l"/>
              </a:tabLst>
            </a:pPr>
            <a:r>
              <a:rPr spc="-5" dirty="0"/>
              <a:t>Stepwise </a:t>
            </a:r>
            <a:r>
              <a:rPr spc="-10" dirty="0"/>
              <a:t>refinement </a:t>
            </a:r>
            <a:r>
              <a:rPr dirty="0"/>
              <a:t>is a </a:t>
            </a:r>
            <a:r>
              <a:rPr spc="-10" dirty="0"/>
              <a:t>top-down </a:t>
            </a:r>
            <a:r>
              <a:rPr spc="-5" dirty="0"/>
              <a:t>design</a:t>
            </a:r>
            <a:r>
              <a:rPr spc="-15" dirty="0"/>
              <a:t> </a:t>
            </a:r>
            <a:r>
              <a:rPr spc="-35" dirty="0"/>
              <a:t>strategy.</a:t>
            </a:r>
          </a:p>
          <a:p>
            <a:pPr marL="309880" indent="-29718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309245" algn="l"/>
                <a:tab pos="309880" algn="l"/>
              </a:tabLst>
            </a:pPr>
            <a:r>
              <a:rPr dirty="0"/>
              <a:t>It is actually a </a:t>
            </a:r>
            <a:r>
              <a:rPr spc="-10" dirty="0"/>
              <a:t>process </a:t>
            </a:r>
            <a:r>
              <a:rPr spc="-5" dirty="0"/>
              <a:t>of</a:t>
            </a:r>
            <a:r>
              <a:rPr spc="-60" dirty="0"/>
              <a:t> </a:t>
            </a:r>
            <a:r>
              <a:rPr spc="-10" dirty="0"/>
              <a:t>elaboration.</a:t>
            </a:r>
          </a:p>
          <a:p>
            <a:pPr marL="241300" indent="-22860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241300" algn="l"/>
              </a:tabLst>
            </a:pPr>
            <a:r>
              <a:rPr spc="-65" dirty="0"/>
              <a:t>You </a:t>
            </a:r>
            <a:r>
              <a:rPr spc="-5" dirty="0"/>
              <a:t>begin with </a:t>
            </a:r>
            <a:r>
              <a:rPr dirty="0"/>
              <a:t>a </a:t>
            </a:r>
            <a:r>
              <a:rPr spc="-15" dirty="0"/>
              <a:t>statement </a:t>
            </a:r>
            <a:r>
              <a:rPr spc="-5" dirty="0"/>
              <a:t>of function (or description </a:t>
            </a:r>
            <a:r>
              <a:rPr spc="-10" dirty="0"/>
              <a:t>of information)</a:t>
            </a:r>
            <a:r>
              <a:rPr spc="10" dirty="0"/>
              <a:t> </a:t>
            </a:r>
            <a:r>
              <a:rPr spc="-10" dirty="0"/>
              <a:t>that</a:t>
            </a:r>
          </a:p>
          <a:p>
            <a:pPr marL="241300">
              <a:lnSpc>
                <a:spcPct val="100000"/>
              </a:lnSpc>
            </a:pPr>
            <a:r>
              <a:rPr dirty="0"/>
              <a:t>is </a:t>
            </a:r>
            <a:r>
              <a:rPr spc="-10" dirty="0"/>
              <a:t>defi </a:t>
            </a:r>
            <a:r>
              <a:rPr spc="-5" dirty="0"/>
              <a:t>ned </a:t>
            </a:r>
            <a:r>
              <a:rPr spc="-15" dirty="0"/>
              <a:t>at </a:t>
            </a:r>
            <a:r>
              <a:rPr dirty="0"/>
              <a:t>a </a:t>
            </a:r>
            <a:r>
              <a:rPr spc="-5" dirty="0"/>
              <a:t>high </a:t>
            </a:r>
            <a:r>
              <a:rPr spc="-10" dirty="0"/>
              <a:t>level </a:t>
            </a:r>
            <a:r>
              <a:rPr spc="-5" dirty="0"/>
              <a:t>of</a:t>
            </a:r>
            <a:r>
              <a:rPr dirty="0"/>
              <a:t> </a:t>
            </a:r>
            <a:r>
              <a:rPr spc="-10" dirty="0"/>
              <a:t>abstraction.</a:t>
            </a:r>
          </a:p>
          <a:p>
            <a:pPr marL="241300" marR="364490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41300" algn="l"/>
              </a:tabLst>
            </a:pPr>
            <a:r>
              <a:rPr spc="-65" dirty="0"/>
              <a:t>You </a:t>
            </a:r>
            <a:r>
              <a:rPr dirty="0"/>
              <a:t>then </a:t>
            </a:r>
            <a:r>
              <a:rPr spc="-15" dirty="0"/>
              <a:t>elaborate </a:t>
            </a:r>
            <a:r>
              <a:rPr spc="-5" dirty="0"/>
              <a:t>on </a:t>
            </a:r>
            <a:r>
              <a:rPr dirty="0"/>
              <a:t>the </a:t>
            </a:r>
            <a:r>
              <a:rPr spc="-5" dirty="0"/>
              <a:t>original </a:t>
            </a:r>
            <a:r>
              <a:rPr spc="-15" dirty="0"/>
              <a:t>statement, </a:t>
            </a:r>
            <a:r>
              <a:rPr spc="-10" dirty="0"/>
              <a:t>providing more </a:t>
            </a:r>
            <a:r>
              <a:rPr dirty="0"/>
              <a:t>and </a:t>
            </a:r>
            <a:r>
              <a:rPr spc="-10" dirty="0"/>
              <a:t>more  detail </a:t>
            </a:r>
            <a:r>
              <a:rPr dirty="0"/>
              <a:t>as each </a:t>
            </a:r>
            <a:r>
              <a:rPr spc="-5" dirty="0"/>
              <a:t>successive </a:t>
            </a:r>
            <a:r>
              <a:rPr spc="-10" dirty="0"/>
              <a:t>refinement (elaboration)</a:t>
            </a:r>
            <a:r>
              <a:rPr spc="-30" dirty="0"/>
              <a:t> </a:t>
            </a:r>
            <a:r>
              <a:rPr spc="-10" dirty="0"/>
              <a:t>occurs.</a:t>
            </a:r>
          </a:p>
          <a:p>
            <a:pPr marL="241300" marR="310515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41300" algn="l"/>
              </a:tabLst>
            </a:pPr>
            <a:r>
              <a:rPr spc="-10" dirty="0"/>
              <a:t>Abstraction </a:t>
            </a:r>
            <a:r>
              <a:rPr dirty="0"/>
              <a:t>and </a:t>
            </a:r>
            <a:r>
              <a:rPr spc="-10" dirty="0"/>
              <a:t>refinement </a:t>
            </a:r>
            <a:r>
              <a:rPr spc="-15" dirty="0"/>
              <a:t>are </a:t>
            </a:r>
            <a:r>
              <a:rPr spc="-10" dirty="0"/>
              <a:t>complementary concepts. Abstraction  </a:t>
            </a:r>
            <a:r>
              <a:rPr spc="-5" dirty="0"/>
              <a:t>enables </a:t>
            </a:r>
            <a:r>
              <a:rPr spc="-10" dirty="0"/>
              <a:t>you </a:t>
            </a:r>
            <a:r>
              <a:rPr spc="-15" dirty="0"/>
              <a:t>to </a:t>
            </a:r>
            <a:r>
              <a:rPr spc="-5" dirty="0"/>
              <a:t>specify </a:t>
            </a:r>
            <a:r>
              <a:rPr spc="-15" dirty="0"/>
              <a:t>procedure </a:t>
            </a:r>
            <a:r>
              <a:rPr dirty="0"/>
              <a:t>and </a:t>
            </a:r>
            <a:r>
              <a:rPr spc="-15" dirty="0"/>
              <a:t>data </a:t>
            </a:r>
            <a:r>
              <a:rPr spc="-10" dirty="0"/>
              <a:t>internally </a:t>
            </a:r>
            <a:r>
              <a:rPr spc="-5" dirty="0"/>
              <a:t>but </a:t>
            </a:r>
            <a:r>
              <a:rPr spc="-10" dirty="0"/>
              <a:t>suppress </a:t>
            </a:r>
            <a:r>
              <a:rPr dirty="0"/>
              <a:t>the  </a:t>
            </a:r>
            <a:r>
              <a:rPr spc="-5" dirty="0"/>
              <a:t>need </a:t>
            </a:r>
            <a:r>
              <a:rPr spc="-20" dirty="0"/>
              <a:t>for </a:t>
            </a:r>
            <a:r>
              <a:rPr spc="-15" dirty="0"/>
              <a:t>“outsiders” to </a:t>
            </a:r>
            <a:r>
              <a:rPr spc="-20" dirty="0"/>
              <a:t>have </a:t>
            </a:r>
            <a:r>
              <a:rPr spc="-5" dirty="0"/>
              <a:t>knowledge of low-level details. </a:t>
            </a:r>
            <a:r>
              <a:rPr spc="-10" dirty="0"/>
              <a:t>Refinement  </a:t>
            </a:r>
            <a:r>
              <a:rPr spc="-5" dirty="0"/>
              <a:t>helps </a:t>
            </a:r>
            <a:r>
              <a:rPr spc="-15" dirty="0"/>
              <a:t>you to reveal </a:t>
            </a:r>
            <a:r>
              <a:rPr spc="-10" dirty="0"/>
              <a:t>low-level details </a:t>
            </a:r>
            <a:r>
              <a:rPr dirty="0"/>
              <a:t>as </a:t>
            </a:r>
            <a:r>
              <a:rPr spc="-5" dirty="0"/>
              <a:t>design</a:t>
            </a:r>
            <a:r>
              <a:rPr spc="15" dirty="0"/>
              <a:t> </a:t>
            </a:r>
            <a:r>
              <a:rPr spc="-10" dirty="0"/>
              <a:t>progresses</a:t>
            </a:r>
          </a:p>
        </p:txBody>
      </p:sp>
    </p:spTree>
    <p:extLst>
      <p:ext uri="{BB962C8B-B14F-4D97-AF65-F5344CB8AC3E}">
        <p14:creationId xmlns:p14="http://schemas.microsoft.com/office/powerpoint/2010/main" val="5481640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0085" y="356658"/>
            <a:ext cx="1894523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rlito"/>
                <a:cs typeface="Carlito"/>
              </a:rPr>
              <a:t>9. Aspects</a:t>
            </a:r>
            <a:r>
              <a:rPr sz="2800" b="1" spc="-50" dirty="0">
                <a:latin typeface="Carlito"/>
                <a:cs typeface="Carlito"/>
              </a:rPr>
              <a:t> </a:t>
            </a:r>
            <a:r>
              <a:rPr sz="2800" b="1" spc="-5" dirty="0">
                <a:latin typeface="Carlito"/>
                <a:cs typeface="Carlito"/>
              </a:rPr>
              <a:t>: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3382" y="2608559"/>
            <a:ext cx="6045875" cy="50064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195705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As </a:t>
            </a:r>
            <a:r>
              <a:rPr sz="2400" spc="-5" dirty="0">
                <a:latin typeface="Carlito"/>
                <a:cs typeface="Carlito"/>
              </a:rPr>
              <a:t>design begins, </a:t>
            </a:r>
            <a:r>
              <a:rPr sz="2400" spc="-10" dirty="0">
                <a:latin typeface="Carlito"/>
                <a:cs typeface="Carlito"/>
              </a:rPr>
              <a:t>requirements </a:t>
            </a:r>
            <a:r>
              <a:rPr sz="2400" spc="-15" dirty="0">
                <a:latin typeface="Carlito"/>
                <a:cs typeface="Carlito"/>
              </a:rPr>
              <a:t>are refined into </a:t>
            </a:r>
            <a:r>
              <a:rPr sz="2400" dirty="0">
                <a:latin typeface="Carlito"/>
                <a:cs typeface="Carlito"/>
              </a:rPr>
              <a:t>a modular </a:t>
            </a:r>
            <a:r>
              <a:rPr sz="2400" spc="-5" dirty="0">
                <a:latin typeface="Carlito"/>
                <a:cs typeface="Carlito"/>
              </a:rPr>
              <a:t>design  </a:t>
            </a:r>
            <a:r>
              <a:rPr sz="2400" spc="-10" dirty="0">
                <a:latin typeface="Carlito"/>
                <a:cs typeface="Carlito"/>
              </a:rPr>
              <a:t>representation.</a:t>
            </a:r>
            <a:endParaRPr sz="2400" dirty="0">
              <a:latin typeface="Carlito"/>
              <a:cs typeface="Carlito"/>
            </a:endParaRPr>
          </a:p>
          <a:p>
            <a:pPr marL="241300" marR="5080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Consider </a:t>
            </a:r>
            <a:r>
              <a:rPr sz="2400" dirty="0">
                <a:latin typeface="Carlito"/>
                <a:cs typeface="Carlito"/>
              </a:rPr>
              <a:t>2 </a:t>
            </a:r>
            <a:r>
              <a:rPr sz="2400" spc="-10" dirty="0">
                <a:latin typeface="Carlito"/>
                <a:cs typeface="Carlito"/>
              </a:rPr>
              <a:t>requirements, </a:t>
            </a:r>
            <a:r>
              <a:rPr sz="2400" dirty="0">
                <a:latin typeface="Carlito"/>
                <a:cs typeface="Carlito"/>
              </a:rPr>
              <a:t>A and B. </a:t>
            </a:r>
            <a:r>
              <a:rPr sz="2400" spc="-10" dirty="0">
                <a:latin typeface="Carlito"/>
                <a:cs typeface="Carlito"/>
              </a:rPr>
              <a:t>Requirement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b="1" spc="-5" dirty="0">
                <a:latin typeface="Carlito"/>
                <a:cs typeface="Carlito"/>
              </a:rPr>
              <a:t>crosscuts </a:t>
            </a:r>
            <a:r>
              <a:rPr sz="2400" spc="-10" dirty="0">
                <a:latin typeface="Carlito"/>
                <a:cs typeface="Carlito"/>
              </a:rPr>
              <a:t>requirement </a:t>
            </a:r>
            <a:r>
              <a:rPr sz="2400" dirty="0">
                <a:latin typeface="Carlito"/>
                <a:cs typeface="Carlito"/>
              </a:rPr>
              <a:t>B  </a:t>
            </a:r>
            <a:r>
              <a:rPr sz="2400" spc="-5" dirty="0">
                <a:latin typeface="Carlito"/>
                <a:cs typeface="Carlito"/>
              </a:rPr>
              <a:t>“if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10" dirty="0">
                <a:latin typeface="Carlito"/>
                <a:cs typeface="Carlito"/>
              </a:rPr>
              <a:t>software </a:t>
            </a:r>
            <a:r>
              <a:rPr sz="2400" spc="-5" dirty="0">
                <a:latin typeface="Carlito"/>
                <a:cs typeface="Carlito"/>
              </a:rPr>
              <a:t>decomposition </a:t>
            </a:r>
            <a:r>
              <a:rPr sz="2400" spc="-10" dirty="0">
                <a:latin typeface="Carlito"/>
                <a:cs typeface="Carlito"/>
              </a:rPr>
              <a:t>[refinement] </a:t>
            </a:r>
            <a:r>
              <a:rPr sz="2400" spc="-5" dirty="0">
                <a:latin typeface="Carlito"/>
                <a:cs typeface="Carlito"/>
              </a:rPr>
              <a:t>has been </a:t>
            </a:r>
            <a:r>
              <a:rPr sz="2400" dirty="0">
                <a:latin typeface="Carlito"/>
                <a:cs typeface="Carlito"/>
              </a:rPr>
              <a:t>chosen in which B  </a:t>
            </a:r>
            <a:r>
              <a:rPr sz="2400" spc="-5" dirty="0">
                <a:latin typeface="Carlito"/>
                <a:cs typeface="Carlito"/>
              </a:rPr>
              <a:t>cannot be </a:t>
            </a:r>
            <a:r>
              <a:rPr sz="2400" spc="-10" dirty="0">
                <a:latin typeface="Carlito"/>
                <a:cs typeface="Carlito"/>
              </a:rPr>
              <a:t>satisfied </a:t>
            </a:r>
            <a:r>
              <a:rPr sz="2400" dirty="0">
                <a:latin typeface="Carlito"/>
                <a:cs typeface="Carlito"/>
              </a:rPr>
              <a:t>without </a:t>
            </a:r>
            <a:r>
              <a:rPr sz="2400" spc="-5" dirty="0">
                <a:latin typeface="Carlito"/>
                <a:cs typeface="Carlito"/>
              </a:rPr>
              <a:t>taking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15" dirty="0">
                <a:latin typeface="Carlito"/>
                <a:cs typeface="Carlito"/>
              </a:rPr>
              <a:t>into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account”.</a:t>
            </a:r>
            <a:endParaRPr sz="24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An aspect is a </a:t>
            </a:r>
            <a:r>
              <a:rPr sz="2400" spc="-10" dirty="0">
                <a:latin typeface="Carlito"/>
                <a:cs typeface="Carlito"/>
              </a:rPr>
              <a:t>representation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10" dirty="0">
                <a:latin typeface="Carlito"/>
                <a:cs typeface="Carlito"/>
              </a:rPr>
              <a:t>crosscutting</a:t>
            </a:r>
            <a:r>
              <a:rPr sz="2400" spc="-8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concern.</a:t>
            </a:r>
            <a:endParaRPr sz="24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An aspect is </a:t>
            </a:r>
            <a:r>
              <a:rPr sz="2400" spc="-5" dirty="0">
                <a:latin typeface="Carlito"/>
                <a:cs typeface="Carlito"/>
              </a:rPr>
              <a:t>implemented </a:t>
            </a:r>
            <a:r>
              <a:rPr sz="2400" dirty="0">
                <a:latin typeface="Carlito"/>
                <a:cs typeface="Carlito"/>
              </a:rPr>
              <a:t>as a </a:t>
            </a:r>
            <a:r>
              <a:rPr sz="2400" spc="-15" dirty="0">
                <a:latin typeface="Carlito"/>
                <a:cs typeface="Carlito"/>
              </a:rPr>
              <a:t>separate </a:t>
            </a:r>
            <a:r>
              <a:rPr sz="2400" dirty="0">
                <a:latin typeface="Carlito"/>
                <a:cs typeface="Carlito"/>
              </a:rPr>
              <a:t>module </a:t>
            </a:r>
            <a:r>
              <a:rPr sz="2400" spc="-10" dirty="0">
                <a:latin typeface="Carlito"/>
                <a:cs typeface="Carlito"/>
              </a:rPr>
              <a:t>(component) </a:t>
            </a:r>
            <a:r>
              <a:rPr sz="2400" spc="-15" dirty="0">
                <a:latin typeface="Carlito"/>
                <a:cs typeface="Carlito"/>
              </a:rPr>
              <a:t>rather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than</a:t>
            </a: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rlito"/>
                <a:cs typeface="Carlito"/>
              </a:rPr>
              <a:t>as </a:t>
            </a:r>
            <a:r>
              <a:rPr sz="2400" spc="-15" dirty="0">
                <a:latin typeface="Carlito"/>
                <a:cs typeface="Carlito"/>
              </a:rPr>
              <a:t>software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fragments.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89479703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2930" y="126607"/>
            <a:ext cx="2574608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rlito"/>
                <a:cs typeface="Carlito"/>
              </a:rPr>
              <a:t>10. </a:t>
            </a:r>
            <a:r>
              <a:rPr sz="2800" b="1" spc="-15" dirty="0">
                <a:latin typeface="Carlito"/>
                <a:cs typeface="Carlito"/>
              </a:rPr>
              <a:t>Refactoring</a:t>
            </a:r>
            <a:r>
              <a:rPr sz="2800" b="1" spc="-30" dirty="0">
                <a:latin typeface="Carlito"/>
                <a:cs typeface="Carlito"/>
              </a:rPr>
              <a:t> </a:t>
            </a:r>
            <a:r>
              <a:rPr sz="2800" b="1" spc="-5" dirty="0">
                <a:latin typeface="Carlito"/>
                <a:cs typeface="Carlito"/>
              </a:rPr>
              <a:t>: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3382" y="2608559"/>
            <a:ext cx="6057209" cy="6050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29969" indent="-228600" algn="just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A </a:t>
            </a:r>
            <a:r>
              <a:rPr sz="2400" spc="-15" dirty="0">
                <a:latin typeface="Carlito"/>
                <a:cs typeface="Carlito"/>
              </a:rPr>
              <a:t>reorganization </a:t>
            </a:r>
            <a:r>
              <a:rPr sz="2400" spc="-5" dirty="0">
                <a:latin typeface="Carlito"/>
                <a:cs typeface="Carlito"/>
              </a:rPr>
              <a:t>technique that simplifies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design (or </a:t>
            </a:r>
            <a:r>
              <a:rPr sz="2400" spc="-10" dirty="0">
                <a:latin typeface="Carlito"/>
                <a:cs typeface="Carlito"/>
              </a:rPr>
              <a:t>code)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a  </a:t>
            </a:r>
            <a:r>
              <a:rPr sz="2400" spc="-10" dirty="0">
                <a:latin typeface="Carlito"/>
                <a:cs typeface="Carlito"/>
              </a:rPr>
              <a:t>component </a:t>
            </a:r>
            <a:r>
              <a:rPr sz="2400" spc="-5" dirty="0">
                <a:latin typeface="Carlito"/>
                <a:cs typeface="Carlito"/>
              </a:rPr>
              <a:t>without changing </a:t>
            </a:r>
            <a:r>
              <a:rPr sz="2400" dirty="0">
                <a:latin typeface="Carlito"/>
                <a:cs typeface="Carlito"/>
              </a:rPr>
              <a:t>its </a:t>
            </a:r>
            <a:r>
              <a:rPr sz="2400" spc="-5" dirty="0">
                <a:latin typeface="Carlito"/>
                <a:cs typeface="Carlito"/>
              </a:rPr>
              <a:t>function or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35" dirty="0">
                <a:latin typeface="Carlito"/>
                <a:cs typeface="Carlito"/>
              </a:rPr>
              <a:t>behavior.</a:t>
            </a:r>
            <a:endParaRPr sz="2400">
              <a:latin typeface="Carlito"/>
              <a:cs typeface="Carlito"/>
            </a:endParaRPr>
          </a:p>
          <a:p>
            <a:pPr marL="241300" marR="5080" indent="-228600" algn="just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5" dirty="0">
                <a:latin typeface="Carlito"/>
                <a:cs typeface="Carlito"/>
              </a:rPr>
              <a:t>Refactoring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process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changing a </a:t>
            </a:r>
            <a:r>
              <a:rPr sz="2400" spc="-15" dirty="0">
                <a:latin typeface="Carlito"/>
                <a:cs typeface="Carlito"/>
              </a:rPr>
              <a:t>software </a:t>
            </a:r>
            <a:r>
              <a:rPr sz="2400" spc="-25" dirty="0">
                <a:latin typeface="Carlito"/>
                <a:cs typeface="Carlito"/>
              </a:rPr>
              <a:t>system </a:t>
            </a:r>
            <a:r>
              <a:rPr sz="2400" dirty="0">
                <a:latin typeface="Carlito"/>
                <a:cs typeface="Carlito"/>
              </a:rPr>
              <a:t>in </a:t>
            </a:r>
            <a:r>
              <a:rPr sz="2400" spc="-5" dirty="0">
                <a:latin typeface="Carlito"/>
                <a:cs typeface="Carlito"/>
              </a:rPr>
              <a:t>such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30" dirty="0">
                <a:latin typeface="Carlito"/>
                <a:cs typeface="Carlito"/>
              </a:rPr>
              <a:t>way </a:t>
            </a:r>
            <a:r>
              <a:rPr sz="2400" spc="-10" dirty="0">
                <a:latin typeface="Carlito"/>
                <a:cs typeface="Carlito"/>
              </a:rPr>
              <a:t>that  </a:t>
            </a:r>
            <a:r>
              <a:rPr sz="2400" dirty="0">
                <a:latin typeface="Carlito"/>
                <a:cs typeface="Carlito"/>
              </a:rPr>
              <a:t>it </a:t>
            </a:r>
            <a:r>
              <a:rPr sz="2400" spc="-5" dirty="0">
                <a:latin typeface="Carlito"/>
                <a:cs typeface="Carlito"/>
              </a:rPr>
              <a:t>does not alter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external behavior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code </a:t>
            </a:r>
            <a:r>
              <a:rPr sz="2400" spc="-5" dirty="0">
                <a:latin typeface="Carlito"/>
                <a:cs typeface="Carlito"/>
              </a:rPr>
              <a:t>[design] yet </a:t>
            </a:r>
            <a:r>
              <a:rPr sz="2400" spc="-10" dirty="0">
                <a:latin typeface="Carlito"/>
                <a:cs typeface="Carlito"/>
              </a:rPr>
              <a:t>improves </a:t>
            </a:r>
            <a:r>
              <a:rPr sz="2400" dirty="0">
                <a:latin typeface="Carlito"/>
                <a:cs typeface="Carlito"/>
              </a:rPr>
              <a:t>its  </a:t>
            </a:r>
            <a:r>
              <a:rPr sz="2400" spc="-10" dirty="0">
                <a:latin typeface="Carlito"/>
                <a:cs typeface="Carlito"/>
              </a:rPr>
              <a:t>internal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structure.</a:t>
            </a:r>
            <a:endParaRPr sz="2400">
              <a:latin typeface="Carlito"/>
              <a:cs typeface="Carlito"/>
            </a:endParaRPr>
          </a:p>
          <a:p>
            <a:pPr marL="241300" marR="514984" indent="-228600">
              <a:lnSpc>
                <a:spcPct val="10000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Carlito"/>
                <a:cs typeface="Carlito"/>
              </a:rPr>
              <a:t>When </a:t>
            </a:r>
            <a:r>
              <a:rPr sz="2400" spc="-15" dirty="0">
                <a:latin typeface="Carlito"/>
                <a:cs typeface="Carlito"/>
              </a:rPr>
              <a:t>software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20" dirty="0">
                <a:latin typeface="Carlito"/>
                <a:cs typeface="Carlito"/>
              </a:rPr>
              <a:t>refactored,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existing </a:t>
            </a:r>
            <a:r>
              <a:rPr sz="2400" spc="-5" dirty="0">
                <a:latin typeface="Carlito"/>
                <a:cs typeface="Carlito"/>
              </a:rPr>
              <a:t>design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10" dirty="0">
                <a:latin typeface="Carlito"/>
                <a:cs typeface="Carlito"/>
              </a:rPr>
              <a:t>examined </a:t>
            </a:r>
            <a:r>
              <a:rPr sz="2400" spc="-20" dirty="0">
                <a:latin typeface="Carlito"/>
                <a:cs typeface="Carlito"/>
              </a:rPr>
              <a:t>for  redundancy, </a:t>
            </a:r>
            <a:r>
              <a:rPr sz="2400" spc="-5" dirty="0">
                <a:latin typeface="Carlito"/>
                <a:cs typeface="Carlito"/>
              </a:rPr>
              <a:t>unused design elements, </a:t>
            </a:r>
            <a:r>
              <a:rPr sz="2400" spc="-10" dirty="0">
                <a:latin typeface="Carlito"/>
                <a:cs typeface="Carlito"/>
              </a:rPr>
              <a:t>inefficient or </a:t>
            </a:r>
            <a:r>
              <a:rPr sz="2400" spc="-5" dirty="0">
                <a:latin typeface="Carlito"/>
                <a:cs typeface="Carlito"/>
              </a:rPr>
              <a:t>unnecessary  algorithms, poorly </a:t>
            </a:r>
            <a:r>
              <a:rPr sz="2400" spc="-10" dirty="0">
                <a:latin typeface="Carlito"/>
                <a:cs typeface="Carlito"/>
              </a:rPr>
              <a:t>constructed </a:t>
            </a:r>
            <a:r>
              <a:rPr sz="2400" spc="-5" dirty="0">
                <a:latin typeface="Carlito"/>
                <a:cs typeface="Carlito"/>
              </a:rPr>
              <a:t>or </a:t>
            </a:r>
            <a:r>
              <a:rPr sz="2400" spc="-10" dirty="0">
                <a:latin typeface="Carlito"/>
                <a:cs typeface="Carlito"/>
              </a:rPr>
              <a:t>inappropriate </a:t>
            </a:r>
            <a:r>
              <a:rPr sz="2400" spc="-15" dirty="0">
                <a:latin typeface="Carlito"/>
                <a:cs typeface="Carlito"/>
              </a:rPr>
              <a:t>data </a:t>
            </a:r>
            <a:r>
              <a:rPr sz="2400" spc="-10" dirty="0">
                <a:latin typeface="Carlito"/>
                <a:cs typeface="Carlito"/>
              </a:rPr>
              <a:t>structures, </a:t>
            </a:r>
            <a:r>
              <a:rPr sz="2400" spc="-5" dirty="0">
                <a:latin typeface="Carlito"/>
                <a:cs typeface="Carlito"/>
              </a:rPr>
              <a:t>or </a:t>
            </a:r>
            <a:r>
              <a:rPr sz="2400" spc="-20" dirty="0">
                <a:latin typeface="Carlito"/>
                <a:cs typeface="Carlito"/>
              </a:rPr>
              <a:t>any  </a:t>
            </a:r>
            <a:r>
              <a:rPr sz="2400" spc="-5" dirty="0">
                <a:latin typeface="Carlito"/>
                <a:cs typeface="Carlito"/>
              </a:rPr>
              <a:t>other design </a:t>
            </a:r>
            <a:r>
              <a:rPr sz="2400" spc="-15" dirty="0">
                <a:latin typeface="Carlito"/>
                <a:cs typeface="Carlito"/>
              </a:rPr>
              <a:t>failure </a:t>
            </a:r>
            <a:r>
              <a:rPr sz="2400" spc="-5" dirty="0">
                <a:latin typeface="Carlito"/>
                <a:cs typeface="Carlito"/>
              </a:rPr>
              <a:t>that </a:t>
            </a:r>
            <a:r>
              <a:rPr sz="2400" spc="-10" dirty="0">
                <a:latin typeface="Carlito"/>
                <a:cs typeface="Carlito"/>
              </a:rPr>
              <a:t>can </a:t>
            </a:r>
            <a:r>
              <a:rPr sz="2400" spc="-5" dirty="0">
                <a:latin typeface="Carlito"/>
                <a:cs typeface="Carlito"/>
              </a:rPr>
              <a:t>be </a:t>
            </a:r>
            <a:r>
              <a:rPr sz="2400" spc="-10" dirty="0">
                <a:latin typeface="Carlito"/>
                <a:cs typeface="Carlito"/>
              </a:rPr>
              <a:t>corrected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dirty="0">
                <a:latin typeface="Carlito"/>
                <a:cs typeface="Carlito"/>
              </a:rPr>
              <a:t>yield a </a:t>
            </a:r>
            <a:r>
              <a:rPr sz="2400" spc="-15" dirty="0">
                <a:latin typeface="Carlito"/>
                <a:cs typeface="Carlito"/>
              </a:rPr>
              <a:t>better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design.</a:t>
            </a:r>
            <a:endParaRPr sz="2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4660151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353" y="356658"/>
            <a:ext cx="4177665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Carlito"/>
                <a:cs typeface="Carlito"/>
              </a:rPr>
              <a:t>11. </a:t>
            </a:r>
            <a:r>
              <a:rPr sz="2800" b="1" spc="-10" dirty="0">
                <a:latin typeface="Carlito"/>
                <a:cs typeface="Carlito"/>
              </a:rPr>
              <a:t>Object-Oriented Design Concepts</a:t>
            </a:r>
            <a:r>
              <a:rPr sz="2800" b="1" spc="95" dirty="0">
                <a:latin typeface="Carlito"/>
                <a:cs typeface="Carlito"/>
              </a:rPr>
              <a:t> </a:t>
            </a:r>
            <a:r>
              <a:rPr sz="2800" b="1" spc="-5" dirty="0">
                <a:latin typeface="Carlito"/>
                <a:cs typeface="Carlito"/>
              </a:rPr>
              <a:t>: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3382" y="2486114"/>
            <a:ext cx="1866186" cy="385682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1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OO design </a:t>
            </a:r>
            <a:r>
              <a:rPr sz="2400" spc="-10" dirty="0">
                <a:latin typeface="Carlito"/>
                <a:cs typeface="Carlito"/>
              </a:rPr>
              <a:t>concepts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–</a:t>
            </a:r>
            <a:endParaRPr sz="24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latin typeface="Carlito"/>
                <a:cs typeface="Carlito"/>
              </a:rPr>
              <a:t>classes and</a:t>
            </a:r>
            <a:r>
              <a:rPr sz="2000" spc="-1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objects,</a:t>
            </a:r>
            <a:endParaRPr sz="20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00" spc="-5" dirty="0">
                <a:latin typeface="Carlito"/>
                <a:cs typeface="Carlito"/>
              </a:rPr>
              <a:t>inheritance,</a:t>
            </a:r>
            <a:endParaRPr sz="20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00" spc="-5" dirty="0">
                <a:latin typeface="Carlito"/>
                <a:cs typeface="Carlito"/>
              </a:rPr>
              <a:t>messages,</a:t>
            </a:r>
            <a:r>
              <a:rPr sz="2000" spc="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and</a:t>
            </a:r>
            <a:endParaRPr sz="20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698500" algn="l"/>
                <a:tab pos="699135" algn="l"/>
              </a:tabLst>
            </a:pPr>
            <a:r>
              <a:rPr sz="2000" spc="-5" dirty="0">
                <a:latin typeface="Carlito"/>
                <a:cs typeface="Carlito"/>
              </a:rPr>
              <a:t>polymorphism.</a:t>
            </a:r>
            <a:endParaRPr sz="20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2663181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1508" y="1"/>
            <a:ext cx="2526030" cy="8136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dirty="0">
                <a:latin typeface="Carlito"/>
                <a:cs typeface="Carlito"/>
              </a:rPr>
              <a:t>12. </a:t>
            </a:r>
            <a:r>
              <a:rPr sz="2600" b="1" spc="-5" dirty="0">
                <a:latin typeface="Carlito"/>
                <a:cs typeface="Carlito"/>
              </a:rPr>
              <a:t>Design</a:t>
            </a:r>
            <a:r>
              <a:rPr sz="2600" b="1" spc="65" dirty="0">
                <a:latin typeface="Carlito"/>
                <a:cs typeface="Carlito"/>
              </a:rPr>
              <a:t> </a:t>
            </a:r>
            <a:r>
              <a:rPr sz="2600" b="1" spc="-5" dirty="0">
                <a:latin typeface="Carlito"/>
                <a:cs typeface="Carlito"/>
              </a:rPr>
              <a:t>Classes:</a:t>
            </a:r>
            <a:endParaRPr sz="26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2930" y="1773977"/>
            <a:ext cx="5771736" cy="85965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31115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latin typeface="Carlito"/>
                <a:cs typeface="Carlito"/>
              </a:rPr>
              <a:t>These </a:t>
            </a:r>
            <a:r>
              <a:rPr sz="2200" spc="-15" dirty="0">
                <a:latin typeface="Carlito"/>
                <a:cs typeface="Carlito"/>
              </a:rPr>
              <a:t>refine </a:t>
            </a:r>
            <a:r>
              <a:rPr sz="2200" spc="-5" dirty="0">
                <a:latin typeface="Carlito"/>
                <a:cs typeface="Carlito"/>
              </a:rPr>
              <a:t>the </a:t>
            </a:r>
            <a:r>
              <a:rPr sz="2200" spc="-10" dirty="0">
                <a:latin typeface="Carlito"/>
                <a:cs typeface="Carlito"/>
              </a:rPr>
              <a:t>analysis </a:t>
            </a:r>
            <a:r>
              <a:rPr sz="2200" spc="-5" dirty="0">
                <a:latin typeface="Carlito"/>
                <a:cs typeface="Carlito"/>
              </a:rPr>
              <a:t>classes </a:t>
            </a:r>
            <a:r>
              <a:rPr sz="2200" spc="-10" dirty="0">
                <a:latin typeface="Carlito"/>
                <a:cs typeface="Carlito"/>
              </a:rPr>
              <a:t>by providing design detail that </a:t>
            </a:r>
            <a:r>
              <a:rPr sz="2200" spc="-5" dirty="0">
                <a:latin typeface="Carlito"/>
                <a:cs typeface="Carlito"/>
              </a:rPr>
              <a:t>will enable the  classes </a:t>
            </a:r>
            <a:r>
              <a:rPr sz="2200" spc="-20" dirty="0">
                <a:latin typeface="Carlito"/>
                <a:cs typeface="Carlito"/>
              </a:rPr>
              <a:t>to </a:t>
            </a:r>
            <a:r>
              <a:rPr sz="2200" spc="-5" dirty="0">
                <a:latin typeface="Carlito"/>
                <a:cs typeface="Carlito"/>
              </a:rPr>
              <a:t>be </a:t>
            </a:r>
            <a:r>
              <a:rPr sz="2200" spc="-10" dirty="0">
                <a:latin typeface="Carlito"/>
                <a:cs typeface="Carlito"/>
              </a:rPr>
              <a:t>implemented, </a:t>
            </a:r>
            <a:r>
              <a:rPr sz="2200" spc="-5" dirty="0">
                <a:latin typeface="Carlito"/>
                <a:cs typeface="Carlito"/>
              </a:rPr>
              <a:t>and </a:t>
            </a:r>
            <a:r>
              <a:rPr sz="2200" spc="-10" dirty="0">
                <a:latin typeface="Carlito"/>
                <a:cs typeface="Carlito"/>
              </a:rPr>
              <a:t>implement </a:t>
            </a:r>
            <a:r>
              <a:rPr sz="2200" spc="-5" dirty="0">
                <a:latin typeface="Carlito"/>
                <a:cs typeface="Carlito"/>
              </a:rPr>
              <a:t>a </a:t>
            </a:r>
            <a:r>
              <a:rPr sz="2200" spc="-10" dirty="0">
                <a:latin typeface="Carlito"/>
                <a:cs typeface="Carlito"/>
              </a:rPr>
              <a:t>software </a:t>
            </a:r>
            <a:r>
              <a:rPr sz="2200" spc="-15" dirty="0">
                <a:latin typeface="Carlito"/>
                <a:cs typeface="Carlito"/>
              </a:rPr>
              <a:t>infrastructure </a:t>
            </a:r>
            <a:r>
              <a:rPr sz="2200" spc="-10" dirty="0">
                <a:latin typeface="Carlito"/>
                <a:cs typeface="Carlito"/>
              </a:rPr>
              <a:t>that  </a:t>
            </a:r>
            <a:r>
              <a:rPr sz="2200" spc="-5" dirty="0">
                <a:latin typeface="Carlito"/>
                <a:cs typeface="Carlito"/>
              </a:rPr>
              <a:t>supports the </a:t>
            </a:r>
            <a:r>
              <a:rPr sz="2200" spc="-10" dirty="0">
                <a:latin typeface="Carlito"/>
                <a:cs typeface="Carlito"/>
              </a:rPr>
              <a:t>business</a:t>
            </a:r>
            <a:r>
              <a:rPr sz="2200" spc="1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solution.</a:t>
            </a:r>
            <a:endParaRPr sz="22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rlito"/>
                <a:cs typeface="Carlito"/>
              </a:rPr>
              <a:t>5 </a:t>
            </a:r>
            <a:r>
              <a:rPr sz="2200" spc="-20" dirty="0">
                <a:latin typeface="Carlito"/>
                <a:cs typeface="Carlito"/>
              </a:rPr>
              <a:t>different </a:t>
            </a:r>
            <a:r>
              <a:rPr sz="2200" spc="-5" dirty="0">
                <a:latin typeface="Carlito"/>
                <a:cs typeface="Carlito"/>
              </a:rPr>
              <a:t>types of </a:t>
            </a:r>
            <a:r>
              <a:rPr sz="2200" spc="-10" dirty="0">
                <a:latin typeface="Carlito"/>
                <a:cs typeface="Carlito"/>
              </a:rPr>
              <a:t>design</a:t>
            </a:r>
            <a:r>
              <a:rPr sz="2200" spc="55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classes:</a:t>
            </a:r>
            <a:endParaRPr sz="2200" dirty="0">
              <a:latin typeface="Carlito"/>
              <a:cs typeface="Carlito"/>
            </a:endParaRPr>
          </a:p>
          <a:p>
            <a:pPr marL="927100" lvl="1" indent="-457834">
              <a:lnSpc>
                <a:spcPts val="2275"/>
              </a:lnSpc>
              <a:spcBef>
                <a:spcPts val="530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1900" b="1" spc="-5" dirty="0">
                <a:latin typeface="Carlito"/>
                <a:cs typeface="Carlito"/>
              </a:rPr>
              <a:t>User </a:t>
            </a:r>
            <a:r>
              <a:rPr sz="1900" b="1" spc="-15" dirty="0">
                <a:latin typeface="Carlito"/>
                <a:cs typeface="Carlito"/>
              </a:rPr>
              <a:t>interface </a:t>
            </a:r>
            <a:r>
              <a:rPr sz="1900" b="1" spc="-10" dirty="0">
                <a:latin typeface="Carlito"/>
                <a:cs typeface="Carlito"/>
              </a:rPr>
              <a:t>classes </a:t>
            </a:r>
            <a:r>
              <a:rPr sz="1900" spc="3180" dirty="0">
                <a:latin typeface="Wingdings"/>
                <a:cs typeface="Wingdings"/>
              </a:rPr>
              <a:t>→</a:t>
            </a:r>
            <a:r>
              <a:rPr sz="1900" spc="12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Carlito"/>
                <a:cs typeface="Carlito"/>
              </a:rPr>
              <a:t>define </a:t>
            </a:r>
            <a:r>
              <a:rPr sz="1900" spc="-5" dirty="0">
                <a:latin typeface="Carlito"/>
                <a:cs typeface="Carlito"/>
              </a:rPr>
              <a:t>all </a:t>
            </a:r>
            <a:r>
              <a:rPr sz="1900" spc="-10" dirty="0">
                <a:latin typeface="Carlito"/>
                <a:cs typeface="Carlito"/>
              </a:rPr>
              <a:t>abstractions </a:t>
            </a:r>
            <a:r>
              <a:rPr sz="1900" spc="-5" dirty="0">
                <a:latin typeface="Carlito"/>
                <a:cs typeface="Carlito"/>
              </a:rPr>
              <a:t>that </a:t>
            </a:r>
            <a:r>
              <a:rPr sz="1900" spc="-15" dirty="0">
                <a:latin typeface="Carlito"/>
                <a:cs typeface="Carlito"/>
              </a:rPr>
              <a:t>are </a:t>
            </a:r>
            <a:r>
              <a:rPr sz="1900" spc="-5" dirty="0">
                <a:latin typeface="Carlito"/>
                <a:cs typeface="Carlito"/>
              </a:rPr>
              <a:t>necessary </a:t>
            </a:r>
            <a:r>
              <a:rPr sz="1900" spc="-20" dirty="0">
                <a:latin typeface="Carlito"/>
                <a:cs typeface="Carlito"/>
              </a:rPr>
              <a:t>for </a:t>
            </a:r>
            <a:r>
              <a:rPr sz="1900" dirty="0">
                <a:latin typeface="Carlito"/>
                <a:cs typeface="Carlito"/>
              </a:rPr>
              <a:t>human-</a:t>
            </a:r>
          </a:p>
          <a:p>
            <a:pPr marL="927100">
              <a:lnSpc>
                <a:spcPts val="2275"/>
              </a:lnSpc>
            </a:pPr>
            <a:r>
              <a:rPr sz="1900" spc="-15" dirty="0">
                <a:latin typeface="Carlito"/>
                <a:cs typeface="Carlito"/>
              </a:rPr>
              <a:t>computer </a:t>
            </a:r>
            <a:r>
              <a:rPr sz="1900" spc="-10" dirty="0">
                <a:latin typeface="Carlito"/>
                <a:cs typeface="Carlito"/>
              </a:rPr>
              <a:t>interaction (HCI) </a:t>
            </a:r>
            <a:r>
              <a:rPr sz="1900" spc="-5" dirty="0">
                <a:latin typeface="Carlito"/>
                <a:cs typeface="Carlito"/>
              </a:rPr>
              <a:t>and </a:t>
            </a:r>
            <a:r>
              <a:rPr sz="1900" spc="-10" dirty="0">
                <a:latin typeface="Carlito"/>
                <a:cs typeface="Carlito"/>
              </a:rPr>
              <a:t>often implement </a:t>
            </a:r>
            <a:r>
              <a:rPr sz="1900" spc="-5" dirty="0">
                <a:latin typeface="Carlito"/>
                <a:cs typeface="Carlito"/>
              </a:rPr>
              <a:t>the HCI in the </a:t>
            </a:r>
            <a:r>
              <a:rPr sz="1900" spc="-15" dirty="0">
                <a:latin typeface="Carlito"/>
                <a:cs typeface="Carlito"/>
              </a:rPr>
              <a:t>context </a:t>
            </a:r>
            <a:r>
              <a:rPr sz="1900" spc="-5" dirty="0">
                <a:latin typeface="Carlito"/>
                <a:cs typeface="Carlito"/>
              </a:rPr>
              <a:t>of a</a:t>
            </a:r>
            <a:r>
              <a:rPr sz="1900" spc="204" dirty="0">
                <a:latin typeface="Carlito"/>
                <a:cs typeface="Carlito"/>
              </a:rPr>
              <a:t> </a:t>
            </a:r>
            <a:r>
              <a:rPr sz="1900" spc="-30" dirty="0">
                <a:latin typeface="Carlito"/>
                <a:cs typeface="Carlito"/>
              </a:rPr>
              <a:t>metaphor.</a:t>
            </a:r>
            <a:endParaRPr sz="1900" dirty="0">
              <a:latin typeface="Carlito"/>
              <a:cs typeface="Carlito"/>
            </a:endParaRPr>
          </a:p>
          <a:p>
            <a:pPr marL="927100" marR="55880" lvl="1" indent="-457200">
              <a:lnSpc>
                <a:spcPct val="99700"/>
              </a:lnSpc>
              <a:spcBef>
                <a:spcPts val="525"/>
              </a:spcBef>
              <a:buAutoNum type="arabicPeriod" startAt="2"/>
              <a:tabLst>
                <a:tab pos="927100" algn="l"/>
                <a:tab pos="927735" algn="l"/>
              </a:tabLst>
            </a:pPr>
            <a:r>
              <a:rPr sz="1900" b="1" spc="-5" dirty="0">
                <a:latin typeface="Carlito"/>
                <a:cs typeface="Carlito"/>
              </a:rPr>
              <a:t>Business domain </a:t>
            </a:r>
            <a:r>
              <a:rPr sz="1900" b="1" spc="-10" dirty="0">
                <a:latin typeface="Carlito"/>
                <a:cs typeface="Carlito"/>
              </a:rPr>
              <a:t>classes </a:t>
            </a:r>
            <a:r>
              <a:rPr sz="1900" spc="3180" dirty="0">
                <a:latin typeface="Wingdings"/>
                <a:cs typeface="Wingdings"/>
              </a:rPr>
              <a:t>→</a:t>
            </a:r>
            <a:r>
              <a:rPr sz="1900" spc="18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Carlito"/>
                <a:cs typeface="Carlito"/>
              </a:rPr>
              <a:t>identify the </a:t>
            </a:r>
            <a:r>
              <a:rPr sz="1900" spc="-10" dirty="0">
                <a:latin typeface="Carlito"/>
                <a:cs typeface="Carlito"/>
              </a:rPr>
              <a:t>attributes </a:t>
            </a:r>
            <a:r>
              <a:rPr sz="1900" spc="-5" dirty="0">
                <a:latin typeface="Carlito"/>
                <a:cs typeface="Carlito"/>
              </a:rPr>
              <a:t>and services (methods) that </a:t>
            </a:r>
            <a:r>
              <a:rPr sz="1900" spc="-165" dirty="0">
                <a:latin typeface="Carlito"/>
                <a:cs typeface="Carlito"/>
              </a:rPr>
              <a:t>are  </a:t>
            </a:r>
            <a:r>
              <a:rPr sz="1900" spc="-10" dirty="0">
                <a:latin typeface="Carlito"/>
                <a:cs typeface="Carlito"/>
              </a:rPr>
              <a:t>required </a:t>
            </a:r>
            <a:r>
              <a:rPr sz="1900" spc="-15" dirty="0">
                <a:latin typeface="Carlito"/>
                <a:cs typeface="Carlito"/>
              </a:rPr>
              <a:t>to </a:t>
            </a:r>
            <a:r>
              <a:rPr sz="1900" spc="-10" dirty="0">
                <a:latin typeface="Carlito"/>
                <a:cs typeface="Carlito"/>
              </a:rPr>
              <a:t>implement some </a:t>
            </a:r>
            <a:r>
              <a:rPr sz="1900" spc="-5" dirty="0">
                <a:latin typeface="Carlito"/>
                <a:cs typeface="Carlito"/>
              </a:rPr>
              <a:t>element of the </a:t>
            </a:r>
            <a:r>
              <a:rPr sz="1900" spc="-10" dirty="0">
                <a:latin typeface="Carlito"/>
                <a:cs typeface="Carlito"/>
              </a:rPr>
              <a:t>business domain </a:t>
            </a:r>
            <a:r>
              <a:rPr sz="1900" spc="-5" dirty="0">
                <a:latin typeface="Carlito"/>
                <a:cs typeface="Carlito"/>
              </a:rPr>
              <a:t>that </a:t>
            </a:r>
            <a:r>
              <a:rPr sz="1900" spc="-15" dirty="0">
                <a:latin typeface="Carlito"/>
                <a:cs typeface="Carlito"/>
              </a:rPr>
              <a:t>was </a:t>
            </a:r>
            <a:r>
              <a:rPr sz="1900" spc="-5" dirty="0">
                <a:latin typeface="Carlito"/>
                <a:cs typeface="Carlito"/>
              </a:rPr>
              <a:t>defined </a:t>
            </a:r>
            <a:r>
              <a:rPr sz="1900" spc="-10" dirty="0">
                <a:latin typeface="Carlito"/>
                <a:cs typeface="Carlito"/>
              </a:rPr>
              <a:t>by one  </a:t>
            </a:r>
            <a:r>
              <a:rPr sz="1900" spc="-5" dirty="0">
                <a:latin typeface="Carlito"/>
                <a:cs typeface="Carlito"/>
              </a:rPr>
              <a:t>or </a:t>
            </a:r>
            <a:r>
              <a:rPr sz="1900" spc="-15" dirty="0">
                <a:latin typeface="Carlito"/>
                <a:cs typeface="Carlito"/>
              </a:rPr>
              <a:t>more </a:t>
            </a:r>
            <a:r>
              <a:rPr sz="1900" spc="-5" dirty="0">
                <a:latin typeface="Carlito"/>
                <a:cs typeface="Carlito"/>
              </a:rPr>
              <a:t>analysis</a:t>
            </a:r>
            <a:r>
              <a:rPr sz="1900" spc="5" dirty="0">
                <a:latin typeface="Carlito"/>
                <a:cs typeface="Carlito"/>
              </a:rPr>
              <a:t> </a:t>
            </a:r>
            <a:r>
              <a:rPr sz="1900" spc="-5" dirty="0">
                <a:latin typeface="Carlito"/>
                <a:cs typeface="Carlito"/>
              </a:rPr>
              <a:t>classes.</a:t>
            </a:r>
            <a:endParaRPr sz="1900" dirty="0">
              <a:latin typeface="Carlito"/>
              <a:cs typeface="Carlito"/>
            </a:endParaRPr>
          </a:p>
          <a:p>
            <a:pPr marL="927100" lvl="1" indent="-457834">
              <a:lnSpc>
                <a:spcPts val="2275"/>
              </a:lnSpc>
              <a:spcBef>
                <a:spcPts val="515"/>
              </a:spcBef>
              <a:buAutoNum type="arabicPeriod" startAt="2"/>
              <a:tabLst>
                <a:tab pos="927100" algn="l"/>
                <a:tab pos="927735" algn="l"/>
              </a:tabLst>
            </a:pPr>
            <a:r>
              <a:rPr sz="1900" b="1" spc="-10" dirty="0">
                <a:latin typeface="Carlito"/>
                <a:cs typeface="Carlito"/>
              </a:rPr>
              <a:t>Process </a:t>
            </a:r>
            <a:r>
              <a:rPr sz="1900" b="1" spc="-5" dirty="0">
                <a:latin typeface="Carlito"/>
                <a:cs typeface="Carlito"/>
              </a:rPr>
              <a:t>classes </a:t>
            </a:r>
            <a:r>
              <a:rPr sz="1900" spc="3190" dirty="0">
                <a:latin typeface="Wingdings"/>
                <a:cs typeface="Wingdings"/>
              </a:rPr>
              <a:t>→</a:t>
            </a:r>
            <a:r>
              <a:rPr sz="1900" spc="20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Carlito"/>
                <a:cs typeface="Carlito"/>
              </a:rPr>
              <a:t>implement lower-level business abstractions required </a:t>
            </a:r>
            <a:r>
              <a:rPr sz="1900" spc="-15" dirty="0">
                <a:latin typeface="Carlito"/>
                <a:cs typeface="Carlito"/>
              </a:rPr>
              <a:t>to </a:t>
            </a:r>
            <a:r>
              <a:rPr sz="1900" spc="-5" dirty="0">
                <a:latin typeface="Carlito"/>
                <a:cs typeface="Carlito"/>
              </a:rPr>
              <a:t>fully</a:t>
            </a:r>
            <a:endParaRPr sz="1900" dirty="0">
              <a:latin typeface="Carlito"/>
              <a:cs typeface="Carlito"/>
            </a:endParaRPr>
          </a:p>
          <a:p>
            <a:pPr marL="927100">
              <a:lnSpc>
                <a:spcPts val="2275"/>
              </a:lnSpc>
            </a:pPr>
            <a:r>
              <a:rPr sz="1900" spc="-5" dirty="0">
                <a:latin typeface="Carlito"/>
                <a:cs typeface="Carlito"/>
              </a:rPr>
              <a:t>manage the </a:t>
            </a:r>
            <a:r>
              <a:rPr sz="1900" spc="-10" dirty="0">
                <a:latin typeface="Carlito"/>
                <a:cs typeface="Carlito"/>
              </a:rPr>
              <a:t>business domain</a:t>
            </a:r>
            <a:r>
              <a:rPr sz="1900" spc="35" dirty="0">
                <a:latin typeface="Carlito"/>
                <a:cs typeface="Carlito"/>
              </a:rPr>
              <a:t> </a:t>
            </a:r>
            <a:r>
              <a:rPr sz="1900" spc="-5" dirty="0">
                <a:latin typeface="Carlito"/>
                <a:cs typeface="Carlito"/>
              </a:rPr>
              <a:t>classes.</a:t>
            </a:r>
            <a:endParaRPr sz="1900" dirty="0">
              <a:latin typeface="Carlito"/>
              <a:cs typeface="Carlito"/>
            </a:endParaRPr>
          </a:p>
          <a:p>
            <a:pPr marL="927100" marR="229235" lvl="1" indent="-457200">
              <a:lnSpc>
                <a:spcPts val="2270"/>
              </a:lnSpc>
              <a:spcBef>
                <a:spcPts val="590"/>
              </a:spcBef>
              <a:buAutoNum type="arabicPeriod" startAt="4"/>
              <a:tabLst>
                <a:tab pos="927100" algn="l"/>
                <a:tab pos="927735" algn="l"/>
              </a:tabLst>
            </a:pPr>
            <a:r>
              <a:rPr sz="1900" b="1" spc="-15" dirty="0">
                <a:latin typeface="Carlito"/>
                <a:cs typeface="Carlito"/>
              </a:rPr>
              <a:t>Persistent </a:t>
            </a:r>
            <a:r>
              <a:rPr sz="1900" b="1" spc="-10" dirty="0">
                <a:latin typeface="Carlito"/>
                <a:cs typeface="Carlito"/>
              </a:rPr>
              <a:t>classes </a:t>
            </a:r>
            <a:r>
              <a:rPr sz="1900" spc="3180" dirty="0">
                <a:latin typeface="Wingdings"/>
                <a:cs typeface="Wingdings"/>
              </a:rPr>
              <a:t>→</a:t>
            </a:r>
            <a:r>
              <a:rPr sz="1900" spc="23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Carlito"/>
                <a:cs typeface="Carlito"/>
              </a:rPr>
              <a:t>represent </a:t>
            </a:r>
            <a:r>
              <a:rPr sz="1900" spc="-15" dirty="0">
                <a:latin typeface="Carlito"/>
                <a:cs typeface="Carlito"/>
              </a:rPr>
              <a:t>data </a:t>
            </a:r>
            <a:r>
              <a:rPr sz="1900" spc="-20" dirty="0">
                <a:latin typeface="Carlito"/>
                <a:cs typeface="Carlito"/>
              </a:rPr>
              <a:t>stores </a:t>
            </a:r>
            <a:r>
              <a:rPr sz="1900" dirty="0">
                <a:latin typeface="Carlito"/>
                <a:cs typeface="Carlito"/>
              </a:rPr>
              <a:t>(e.g., </a:t>
            </a:r>
            <a:r>
              <a:rPr sz="1900" spc="-5" dirty="0">
                <a:latin typeface="Carlito"/>
                <a:cs typeface="Carlito"/>
              </a:rPr>
              <a:t>a </a:t>
            </a:r>
            <a:r>
              <a:rPr sz="1900" spc="-10" dirty="0">
                <a:latin typeface="Carlito"/>
                <a:cs typeface="Carlito"/>
              </a:rPr>
              <a:t>database) that </a:t>
            </a:r>
            <a:r>
              <a:rPr sz="1900" spc="-5" dirty="0">
                <a:latin typeface="Carlito"/>
                <a:cs typeface="Carlito"/>
              </a:rPr>
              <a:t>will </a:t>
            </a:r>
            <a:r>
              <a:rPr sz="1900" spc="-15" dirty="0">
                <a:latin typeface="Carlito"/>
                <a:cs typeface="Carlito"/>
              </a:rPr>
              <a:t>persist </a:t>
            </a:r>
            <a:r>
              <a:rPr sz="1900" spc="-530" dirty="0">
                <a:latin typeface="Carlito"/>
                <a:cs typeface="Carlito"/>
              </a:rPr>
              <a:t>beyond </a:t>
            </a:r>
            <a:r>
              <a:rPr sz="1900" spc="-420" dirty="0">
                <a:latin typeface="Carlito"/>
                <a:cs typeface="Carlito"/>
              </a:rPr>
              <a:t> </a:t>
            </a:r>
            <a:r>
              <a:rPr sz="1900" spc="-5" dirty="0">
                <a:latin typeface="Carlito"/>
                <a:cs typeface="Carlito"/>
              </a:rPr>
              <a:t>the </a:t>
            </a:r>
            <a:r>
              <a:rPr sz="1900" spc="-15" dirty="0">
                <a:latin typeface="Carlito"/>
                <a:cs typeface="Carlito"/>
              </a:rPr>
              <a:t>execution </a:t>
            </a:r>
            <a:r>
              <a:rPr sz="1900" spc="-5" dirty="0">
                <a:latin typeface="Carlito"/>
                <a:cs typeface="Carlito"/>
              </a:rPr>
              <a:t>of the</a:t>
            </a:r>
            <a:r>
              <a:rPr sz="1900" spc="30" dirty="0">
                <a:latin typeface="Carlito"/>
                <a:cs typeface="Carlito"/>
              </a:rPr>
              <a:t> </a:t>
            </a:r>
            <a:r>
              <a:rPr sz="1900" spc="-10" dirty="0">
                <a:latin typeface="Carlito"/>
                <a:cs typeface="Carlito"/>
              </a:rPr>
              <a:t>software.</a:t>
            </a:r>
            <a:endParaRPr sz="1900" dirty="0">
              <a:latin typeface="Carlito"/>
              <a:cs typeface="Carlito"/>
            </a:endParaRPr>
          </a:p>
          <a:p>
            <a:pPr marL="927100" marR="5080" lvl="1" indent="-457200">
              <a:lnSpc>
                <a:spcPct val="100000"/>
              </a:lnSpc>
              <a:spcBef>
                <a:spcPts val="439"/>
              </a:spcBef>
              <a:buAutoNum type="arabicPeriod" startAt="4"/>
              <a:tabLst>
                <a:tab pos="927100" algn="l"/>
                <a:tab pos="927735" algn="l"/>
              </a:tabLst>
            </a:pPr>
            <a:r>
              <a:rPr sz="1900" b="1" spc="-20" dirty="0">
                <a:latin typeface="Carlito"/>
                <a:cs typeface="Carlito"/>
              </a:rPr>
              <a:t>System </a:t>
            </a:r>
            <a:r>
              <a:rPr sz="1900" b="1" spc="-5" dirty="0">
                <a:latin typeface="Carlito"/>
                <a:cs typeface="Carlito"/>
              </a:rPr>
              <a:t>classes </a:t>
            </a:r>
            <a:r>
              <a:rPr sz="1900" spc="3190" dirty="0">
                <a:latin typeface="Wingdings"/>
                <a:cs typeface="Wingdings"/>
              </a:rPr>
              <a:t>→</a:t>
            </a:r>
            <a:r>
              <a:rPr sz="1900" spc="11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Carlito"/>
                <a:cs typeface="Carlito"/>
              </a:rPr>
              <a:t>implement software </a:t>
            </a:r>
            <a:r>
              <a:rPr sz="1900" spc="-5" dirty="0">
                <a:latin typeface="Carlito"/>
                <a:cs typeface="Carlito"/>
              </a:rPr>
              <a:t>management and </a:t>
            </a:r>
            <a:r>
              <a:rPr sz="1900" spc="-15" dirty="0">
                <a:latin typeface="Carlito"/>
                <a:cs typeface="Carlito"/>
              </a:rPr>
              <a:t>control </a:t>
            </a:r>
            <a:r>
              <a:rPr sz="1900" spc="-10" dirty="0">
                <a:latin typeface="Carlito"/>
                <a:cs typeface="Carlito"/>
              </a:rPr>
              <a:t>functions </a:t>
            </a:r>
            <a:r>
              <a:rPr sz="1900" spc="-5" dirty="0">
                <a:latin typeface="Carlito"/>
                <a:cs typeface="Carlito"/>
              </a:rPr>
              <a:t>that  </a:t>
            </a:r>
            <a:r>
              <a:rPr sz="1900" spc="-509" dirty="0">
                <a:latin typeface="Carlito"/>
                <a:cs typeface="Carlito"/>
              </a:rPr>
              <a:t>enable</a:t>
            </a:r>
            <a:r>
              <a:rPr sz="1900" spc="-5" dirty="0">
                <a:latin typeface="Carlito"/>
                <a:cs typeface="Carlito"/>
              </a:rPr>
              <a:t> the </a:t>
            </a:r>
            <a:r>
              <a:rPr sz="1900" spc="-20" dirty="0">
                <a:latin typeface="Carlito"/>
                <a:cs typeface="Carlito"/>
              </a:rPr>
              <a:t>system </a:t>
            </a:r>
            <a:r>
              <a:rPr sz="1900" spc="-15" dirty="0">
                <a:latin typeface="Carlito"/>
                <a:cs typeface="Carlito"/>
              </a:rPr>
              <a:t>to operate </a:t>
            </a:r>
            <a:r>
              <a:rPr sz="1900" spc="-5" dirty="0">
                <a:latin typeface="Carlito"/>
                <a:cs typeface="Carlito"/>
              </a:rPr>
              <a:t>and </a:t>
            </a:r>
            <a:r>
              <a:rPr sz="1900" spc="-10" dirty="0">
                <a:latin typeface="Carlito"/>
                <a:cs typeface="Carlito"/>
              </a:rPr>
              <a:t>communicate </a:t>
            </a:r>
            <a:r>
              <a:rPr sz="1900" spc="-5" dirty="0">
                <a:latin typeface="Carlito"/>
                <a:cs typeface="Carlito"/>
              </a:rPr>
              <a:t>within its </a:t>
            </a:r>
            <a:r>
              <a:rPr sz="1900" spc="-10" dirty="0">
                <a:latin typeface="Carlito"/>
                <a:cs typeface="Carlito"/>
              </a:rPr>
              <a:t>computing </a:t>
            </a:r>
            <a:r>
              <a:rPr sz="1900" spc="-15" dirty="0">
                <a:latin typeface="Carlito"/>
                <a:cs typeface="Carlito"/>
              </a:rPr>
              <a:t>environment </a:t>
            </a:r>
            <a:r>
              <a:rPr sz="1900" spc="-5" dirty="0">
                <a:latin typeface="Carlito"/>
                <a:cs typeface="Carlito"/>
              </a:rPr>
              <a:t>and  with the </a:t>
            </a:r>
            <a:r>
              <a:rPr sz="1900" spc="-10" dirty="0">
                <a:latin typeface="Carlito"/>
                <a:cs typeface="Carlito"/>
              </a:rPr>
              <a:t>outside</a:t>
            </a:r>
            <a:r>
              <a:rPr sz="1900" spc="20" dirty="0">
                <a:latin typeface="Carlito"/>
                <a:cs typeface="Carlito"/>
              </a:rPr>
              <a:t> </a:t>
            </a:r>
            <a:r>
              <a:rPr sz="1900" spc="-15" dirty="0">
                <a:latin typeface="Carlito"/>
                <a:cs typeface="Carlito"/>
              </a:rPr>
              <a:t>world.</a:t>
            </a:r>
            <a:endParaRPr sz="19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5721677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1933" y="1713430"/>
            <a:ext cx="4414884" cy="268791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4 </a:t>
            </a:r>
            <a:r>
              <a:rPr sz="2800" spc="-15" dirty="0">
                <a:latin typeface="Carlito"/>
                <a:cs typeface="Carlito"/>
              </a:rPr>
              <a:t>characteristics </a:t>
            </a:r>
            <a:r>
              <a:rPr sz="2800" spc="-5" dirty="0">
                <a:latin typeface="Carlito"/>
                <a:cs typeface="Carlito"/>
              </a:rPr>
              <a:t>of a </a:t>
            </a:r>
            <a:r>
              <a:rPr sz="2800" spc="-15" dirty="0">
                <a:latin typeface="Carlito"/>
                <a:cs typeface="Carlito"/>
              </a:rPr>
              <a:t>well-formed </a:t>
            </a:r>
            <a:r>
              <a:rPr sz="2800" spc="-5" dirty="0">
                <a:latin typeface="Carlito"/>
                <a:cs typeface="Carlito"/>
              </a:rPr>
              <a:t>design</a:t>
            </a:r>
            <a:r>
              <a:rPr sz="2800" spc="130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class:</a:t>
            </a:r>
            <a:endParaRPr sz="2800">
              <a:latin typeface="Carlito"/>
              <a:cs typeface="Carlito"/>
            </a:endParaRPr>
          </a:p>
          <a:p>
            <a:pPr marL="927100" lvl="1" indent="-458470">
              <a:lnSpc>
                <a:spcPct val="100000"/>
              </a:lnSpc>
              <a:spcBef>
                <a:spcPts val="53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spc="-10" dirty="0">
                <a:latin typeface="Carlito"/>
                <a:cs typeface="Carlito"/>
              </a:rPr>
              <a:t>Complete </a:t>
            </a:r>
            <a:r>
              <a:rPr sz="2400" dirty="0">
                <a:latin typeface="Carlito"/>
                <a:cs typeface="Carlito"/>
              </a:rPr>
              <a:t>and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sufficient</a:t>
            </a:r>
            <a:endParaRPr sz="2400">
              <a:latin typeface="Carlito"/>
              <a:cs typeface="Carlito"/>
            </a:endParaRPr>
          </a:p>
          <a:p>
            <a:pPr marL="927100" lvl="1" indent="-458470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spc="-5" dirty="0">
                <a:latin typeface="Carlito"/>
                <a:cs typeface="Carlito"/>
              </a:rPr>
              <a:t>Primitiveness</a:t>
            </a:r>
            <a:endParaRPr sz="2400">
              <a:latin typeface="Carlito"/>
              <a:cs typeface="Carlito"/>
            </a:endParaRPr>
          </a:p>
          <a:p>
            <a:pPr marL="927100" lvl="1" indent="-458470">
              <a:lnSpc>
                <a:spcPct val="100000"/>
              </a:lnSpc>
              <a:spcBef>
                <a:spcPts val="490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spc="-5" dirty="0">
                <a:latin typeface="Carlito"/>
                <a:cs typeface="Carlito"/>
              </a:rPr>
              <a:t>High cohesion</a:t>
            </a:r>
            <a:endParaRPr sz="2400">
              <a:latin typeface="Carlito"/>
              <a:cs typeface="Carlito"/>
            </a:endParaRPr>
          </a:p>
          <a:p>
            <a:pPr marL="927100" lvl="1" indent="-458470">
              <a:lnSpc>
                <a:spcPct val="100000"/>
              </a:lnSpc>
              <a:spcBef>
                <a:spcPts val="509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spc="-10" dirty="0">
                <a:latin typeface="Carlito"/>
                <a:cs typeface="Carlito"/>
              </a:rPr>
              <a:t>Low</a:t>
            </a:r>
            <a:r>
              <a:rPr sz="2400" spc="-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coupling</a:t>
            </a:r>
            <a:endParaRPr sz="2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0478613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9289" y="594431"/>
            <a:ext cx="4084151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30555" algn="l"/>
              </a:tabLst>
            </a:pPr>
            <a:r>
              <a:rPr sz="2800" b="1" spc="-5" dirty="0">
                <a:latin typeface="Carlito"/>
                <a:cs typeface="Carlito"/>
              </a:rPr>
              <a:t>13.	</a:t>
            </a:r>
            <a:r>
              <a:rPr sz="2800" b="1" spc="-10" dirty="0">
                <a:latin typeface="Carlito"/>
                <a:cs typeface="Carlito"/>
              </a:rPr>
              <a:t>Dependency</a:t>
            </a:r>
            <a:r>
              <a:rPr sz="2800" b="1" spc="-20" dirty="0">
                <a:latin typeface="Carlito"/>
                <a:cs typeface="Carlito"/>
              </a:rPr>
              <a:t> </a:t>
            </a:r>
            <a:r>
              <a:rPr sz="2800" b="1" spc="-15" dirty="0">
                <a:latin typeface="Carlito"/>
                <a:cs typeface="Carlito"/>
              </a:rPr>
              <a:t>Inversion: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1933" y="2792393"/>
            <a:ext cx="6310217" cy="42961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97865" marR="5080" indent="-228600">
              <a:lnSpc>
                <a:spcPct val="110000"/>
              </a:lnSpc>
              <a:spcBef>
                <a:spcPts val="10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latin typeface="Carlito"/>
                <a:cs typeface="Carlito"/>
              </a:rPr>
              <a:t>The dependency </a:t>
            </a:r>
            <a:r>
              <a:rPr sz="2400" spc="-15" dirty="0">
                <a:latin typeface="Carlito"/>
                <a:cs typeface="Carlito"/>
              </a:rPr>
              <a:t>inversion </a:t>
            </a:r>
            <a:r>
              <a:rPr sz="2400" spc="-5" dirty="0">
                <a:latin typeface="Carlito"/>
                <a:cs typeface="Carlito"/>
              </a:rPr>
              <a:t>principle </a:t>
            </a:r>
            <a:r>
              <a:rPr sz="2400" spc="-15" dirty="0">
                <a:latin typeface="Carlito"/>
                <a:cs typeface="Carlito"/>
              </a:rPr>
              <a:t>states: </a:t>
            </a:r>
            <a:r>
              <a:rPr sz="2400" spc="-5" dirty="0">
                <a:latin typeface="Carlito"/>
                <a:cs typeface="Carlito"/>
              </a:rPr>
              <a:t>High-level modules (classes)  should not depend [directly] upon low-level </a:t>
            </a:r>
            <a:r>
              <a:rPr sz="2400" dirty="0">
                <a:latin typeface="Carlito"/>
                <a:cs typeface="Carlito"/>
              </a:rPr>
              <a:t>modules. Both </a:t>
            </a:r>
            <a:r>
              <a:rPr sz="2400" spc="-5" dirty="0">
                <a:latin typeface="Carlito"/>
                <a:cs typeface="Carlito"/>
              </a:rPr>
              <a:t>should depend  on </a:t>
            </a:r>
            <a:r>
              <a:rPr sz="2400" spc="-10" dirty="0">
                <a:latin typeface="Carlito"/>
                <a:cs typeface="Carlito"/>
              </a:rPr>
              <a:t>abstractions. Abstractions </a:t>
            </a:r>
            <a:r>
              <a:rPr sz="2400" spc="-5" dirty="0">
                <a:latin typeface="Carlito"/>
                <a:cs typeface="Carlito"/>
              </a:rPr>
              <a:t>should not depend on details. </a:t>
            </a:r>
            <a:r>
              <a:rPr sz="2400" spc="-10" dirty="0">
                <a:latin typeface="Carlito"/>
                <a:cs typeface="Carlito"/>
              </a:rPr>
              <a:t>Details should  </a:t>
            </a:r>
            <a:r>
              <a:rPr sz="2400" spc="-5" dirty="0">
                <a:latin typeface="Carlito"/>
                <a:cs typeface="Carlito"/>
              </a:rPr>
              <a:t>depend on </a:t>
            </a:r>
            <a:r>
              <a:rPr sz="2400" spc="-10" dirty="0">
                <a:latin typeface="Carlito"/>
                <a:cs typeface="Carlito"/>
              </a:rPr>
              <a:t>abstractions.</a:t>
            </a:r>
            <a:endParaRPr sz="2400" dirty="0">
              <a:latin typeface="Carlito"/>
              <a:cs typeface="Carlito"/>
            </a:endParaRPr>
          </a:p>
          <a:p>
            <a:pPr marL="527685" indent="-515620">
              <a:lnSpc>
                <a:spcPct val="100000"/>
              </a:lnSpc>
              <a:spcBef>
                <a:spcPts val="1280"/>
              </a:spcBef>
              <a:buAutoNum type="arabicPeriod" startAt="14"/>
              <a:tabLst>
                <a:tab pos="528320" algn="l"/>
              </a:tabLst>
            </a:pPr>
            <a:r>
              <a:rPr sz="2800" b="1" spc="-10" dirty="0">
                <a:latin typeface="Carlito"/>
                <a:cs typeface="Carlito"/>
              </a:rPr>
              <a:t>Design </a:t>
            </a:r>
            <a:r>
              <a:rPr sz="2800" b="1" spc="-20" dirty="0">
                <a:latin typeface="Carlito"/>
                <a:cs typeface="Carlito"/>
              </a:rPr>
              <a:t>for</a:t>
            </a:r>
            <a:r>
              <a:rPr sz="2800" b="1" spc="25" dirty="0">
                <a:latin typeface="Carlito"/>
                <a:cs typeface="Carlito"/>
              </a:rPr>
              <a:t> </a:t>
            </a:r>
            <a:r>
              <a:rPr sz="2800" b="1" spc="-65" dirty="0">
                <a:latin typeface="Carlito"/>
                <a:cs typeface="Carlito"/>
              </a:rPr>
              <a:t>Test:</a:t>
            </a:r>
            <a:endParaRPr sz="2800" dirty="0">
              <a:latin typeface="Carlito"/>
              <a:cs typeface="Carlito"/>
            </a:endParaRPr>
          </a:p>
          <a:p>
            <a:pPr marL="697865" lvl="1" indent="-229235">
              <a:lnSpc>
                <a:spcPct val="100000"/>
              </a:lnSpc>
              <a:spcBef>
                <a:spcPts val="844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rlito"/>
                <a:cs typeface="Carlito"/>
              </a:rPr>
              <a:t>Whether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5" dirty="0">
                <a:latin typeface="Carlito"/>
                <a:cs typeface="Carlito"/>
              </a:rPr>
              <a:t>design </a:t>
            </a:r>
            <a:r>
              <a:rPr sz="2400" dirty="0">
                <a:latin typeface="Carlito"/>
                <a:cs typeface="Carlito"/>
              </a:rPr>
              <a:t>and then </a:t>
            </a:r>
            <a:r>
              <a:rPr sz="2400" spc="-10" dirty="0">
                <a:latin typeface="Carlito"/>
                <a:cs typeface="Carlito"/>
              </a:rPr>
              <a:t>test, </a:t>
            </a:r>
            <a:r>
              <a:rPr sz="2400" spc="-5" dirty="0">
                <a:latin typeface="Carlito"/>
                <a:cs typeface="Carlito"/>
              </a:rPr>
              <a:t>or </a:t>
            </a:r>
            <a:r>
              <a:rPr sz="2400" spc="-15" dirty="0">
                <a:latin typeface="Carlito"/>
                <a:cs typeface="Carlito"/>
              </a:rPr>
              <a:t>test </a:t>
            </a:r>
            <a:r>
              <a:rPr sz="2400" spc="-25" dirty="0">
                <a:latin typeface="Carlito"/>
                <a:cs typeface="Carlito"/>
              </a:rPr>
              <a:t>before </a:t>
            </a:r>
            <a:r>
              <a:rPr sz="2400" spc="-5" dirty="0">
                <a:latin typeface="Carlito"/>
                <a:cs typeface="Carlito"/>
              </a:rPr>
              <a:t>implementing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code.</a:t>
            </a:r>
            <a:endParaRPr sz="24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4429655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460" y="427990"/>
            <a:ext cx="681228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The </a:t>
            </a:r>
            <a:r>
              <a:rPr spc="204" dirty="0"/>
              <a:t>Design</a:t>
            </a:r>
            <a:r>
              <a:rPr spc="-505" dirty="0"/>
              <a:t> </a:t>
            </a:r>
            <a:r>
              <a:rPr spc="390" dirty="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1609367" y="2785487"/>
            <a:ext cx="4553667" cy="7152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15470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1933" y="1710658"/>
            <a:ext cx="6281071" cy="7435336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0" dirty="0">
                <a:latin typeface="Carlito"/>
                <a:cs typeface="Carlito"/>
              </a:rPr>
              <a:t>design </a:t>
            </a:r>
            <a:r>
              <a:rPr sz="2800" spc="-5" dirty="0">
                <a:latin typeface="Carlito"/>
                <a:cs typeface="Carlito"/>
              </a:rPr>
              <a:t>model </a:t>
            </a:r>
            <a:r>
              <a:rPr sz="2800" spc="-10" dirty="0">
                <a:latin typeface="Carlito"/>
                <a:cs typeface="Carlito"/>
              </a:rPr>
              <a:t>can </a:t>
            </a:r>
            <a:r>
              <a:rPr sz="2800" spc="-5" dirty="0">
                <a:latin typeface="Carlito"/>
                <a:cs typeface="Carlito"/>
              </a:rPr>
              <a:t>be </a:t>
            </a:r>
            <a:r>
              <a:rPr sz="2800" spc="-10" dirty="0">
                <a:latin typeface="Carlito"/>
                <a:cs typeface="Carlito"/>
              </a:rPr>
              <a:t>viewed in two </a:t>
            </a:r>
            <a:r>
              <a:rPr sz="2800" spc="-25" dirty="0">
                <a:latin typeface="Carlito"/>
                <a:cs typeface="Carlito"/>
              </a:rPr>
              <a:t>different</a:t>
            </a:r>
            <a:r>
              <a:rPr sz="2800" spc="10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dimensions:</a:t>
            </a:r>
            <a:endParaRPr sz="2800">
              <a:latin typeface="Carlito"/>
              <a:cs typeface="Carlito"/>
            </a:endParaRPr>
          </a:p>
          <a:p>
            <a:pPr marL="927100" marR="446405" lvl="1" indent="-457834">
              <a:lnSpc>
                <a:spcPts val="2870"/>
              </a:lnSpc>
              <a:spcBef>
                <a:spcPts val="650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b="1" spc="-10" dirty="0">
                <a:latin typeface="Carlito"/>
                <a:cs typeface="Carlito"/>
              </a:rPr>
              <a:t>Process </a:t>
            </a:r>
            <a:r>
              <a:rPr sz="2400" b="1" spc="-5" dirty="0">
                <a:latin typeface="Carlito"/>
                <a:cs typeface="Carlito"/>
              </a:rPr>
              <a:t>dimension </a:t>
            </a:r>
            <a:r>
              <a:rPr sz="2400" spc="4035" dirty="0">
                <a:latin typeface="Wingdings"/>
                <a:cs typeface="Wingdings"/>
              </a:rPr>
              <a:t>→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Carlito"/>
                <a:cs typeface="Carlito"/>
              </a:rPr>
              <a:t>indicates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evolution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design </a:t>
            </a:r>
            <a:r>
              <a:rPr sz="2400" spc="-275" dirty="0">
                <a:latin typeface="Carlito"/>
                <a:cs typeface="Carlito"/>
              </a:rPr>
              <a:t>model  </a:t>
            </a:r>
            <a:r>
              <a:rPr sz="2400" dirty="0">
                <a:latin typeface="Carlito"/>
                <a:cs typeface="Carlito"/>
              </a:rPr>
              <a:t>as </a:t>
            </a:r>
            <a:r>
              <a:rPr sz="2400" spc="-5" dirty="0">
                <a:latin typeface="Carlito"/>
                <a:cs typeface="Carlito"/>
              </a:rPr>
              <a:t>design </a:t>
            </a:r>
            <a:r>
              <a:rPr sz="2400" spc="-15" dirty="0">
                <a:latin typeface="Carlito"/>
                <a:cs typeface="Carlito"/>
              </a:rPr>
              <a:t>tasks are executed </a:t>
            </a:r>
            <a:r>
              <a:rPr sz="2400" dirty="0">
                <a:latin typeface="Carlito"/>
                <a:cs typeface="Carlito"/>
              </a:rPr>
              <a:t>as </a:t>
            </a:r>
            <a:r>
              <a:rPr sz="2400" spc="-5" dirty="0">
                <a:latin typeface="Carlito"/>
                <a:cs typeface="Carlito"/>
              </a:rPr>
              <a:t>part of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software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process.</a:t>
            </a:r>
            <a:endParaRPr sz="2400">
              <a:latin typeface="Carlito"/>
              <a:cs typeface="Carlito"/>
            </a:endParaRPr>
          </a:p>
          <a:p>
            <a:pPr marL="927100" marR="5080" lvl="1" indent="-457834">
              <a:lnSpc>
                <a:spcPct val="99800"/>
              </a:lnSpc>
              <a:spcBef>
                <a:spcPts val="42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b="1" spc="-10" dirty="0">
                <a:latin typeface="Carlito"/>
                <a:cs typeface="Carlito"/>
              </a:rPr>
              <a:t>Abstraction </a:t>
            </a:r>
            <a:r>
              <a:rPr sz="2400" b="1" spc="-5" dirty="0">
                <a:latin typeface="Carlito"/>
                <a:cs typeface="Carlito"/>
              </a:rPr>
              <a:t>dimension </a:t>
            </a:r>
            <a:r>
              <a:rPr sz="2400" spc="4040" dirty="0">
                <a:latin typeface="Wingdings"/>
                <a:cs typeface="Wingdings"/>
              </a:rPr>
              <a:t>→</a:t>
            </a:r>
            <a:r>
              <a:rPr sz="2400" spc="-6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Carlito"/>
                <a:cs typeface="Carlito"/>
              </a:rPr>
              <a:t>represents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level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10" dirty="0">
                <a:latin typeface="Carlito"/>
                <a:cs typeface="Carlito"/>
              </a:rPr>
              <a:t>detail </a:t>
            </a:r>
            <a:r>
              <a:rPr sz="2400" dirty="0">
                <a:latin typeface="Carlito"/>
                <a:cs typeface="Carlito"/>
              </a:rPr>
              <a:t>as each </a:t>
            </a:r>
            <a:r>
              <a:rPr sz="2400" spc="-575" dirty="0">
                <a:latin typeface="Carlito"/>
                <a:cs typeface="Carlito"/>
              </a:rPr>
              <a:t>element </a:t>
            </a:r>
            <a:r>
              <a:rPr sz="2400" spc="-53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analysis </a:t>
            </a:r>
            <a:r>
              <a:rPr sz="2400" dirty="0">
                <a:latin typeface="Carlito"/>
                <a:cs typeface="Carlito"/>
              </a:rPr>
              <a:t>model is </a:t>
            </a:r>
            <a:r>
              <a:rPr sz="2400" spc="-15" dirty="0">
                <a:latin typeface="Carlito"/>
                <a:cs typeface="Carlito"/>
              </a:rPr>
              <a:t>transformed into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design </a:t>
            </a:r>
            <a:r>
              <a:rPr sz="2400" spc="-10" dirty="0">
                <a:latin typeface="Carlito"/>
                <a:cs typeface="Carlito"/>
              </a:rPr>
              <a:t>equivalent </a:t>
            </a:r>
            <a:r>
              <a:rPr sz="2400" dirty="0">
                <a:latin typeface="Carlito"/>
                <a:cs typeface="Carlito"/>
              </a:rPr>
              <a:t>and then  </a:t>
            </a:r>
            <a:r>
              <a:rPr sz="2400" spc="-15" dirty="0">
                <a:latin typeface="Carlito"/>
                <a:cs typeface="Carlito"/>
              </a:rPr>
              <a:t>refi </a:t>
            </a:r>
            <a:r>
              <a:rPr sz="2400" spc="-5" dirty="0">
                <a:latin typeface="Carlito"/>
                <a:cs typeface="Carlito"/>
              </a:rPr>
              <a:t>ned</a:t>
            </a:r>
            <a:r>
              <a:rPr sz="2400" spc="1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iteratively.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96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The design </a:t>
            </a:r>
            <a:r>
              <a:rPr sz="2800" spc="-5" dirty="0">
                <a:latin typeface="Carlito"/>
                <a:cs typeface="Carlito"/>
              </a:rPr>
              <a:t>model </a:t>
            </a:r>
            <a:r>
              <a:rPr sz="2800" spc="-10" dirty="0">
                <a:latin typeface="Carlito"/>
                <a:cs typeface="Carlito"/>
              </a:rPr>
              <a:t>has </a:t>
            </a:r>
            <a:r>
              <a:rPr sz="2800" spc="-5" dirty="0">
                <a:latin typeface="Carlito"/>
                <a:cs typeface="Carlito"/>
              </a:rPr>
              <a:t>4 major</a:t>
            </a:r>
            <a:r>
              <a:rPr sz="2800" spc="7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elements:</a:t>
            </a:r>
            <a:endParaRPr sz="2800">
              <a:latin typeface="Carlito"/>
              <a:cs typeface="Carlito"/>
            </a:endParaRPr>
          </a:p>
          <a:p>
            <a:pPr marL="927100" lvl="1" indent="-458470">
              <a:lnSpc>
                <a:spcPct val="100000"/>
              </a:lnSpc>
              <a:spcBef>
                <a:spcPts val="53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spc="-15" dirty="0">
                <a:latin typeface="Carlito"/>
                <a:cs typeface="Carlito"/>
              </a:rPr>
              <a:t>Data </a:t>
            </a:r>
            <a:r>
              <a:rPr sz="2400" spc="-5" dirty="0">
                <a:latin typeface="Carlito"/>
                <a:cs typeface="Carlito"/>
              </a:rPr>
              <a:t>Design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Elements,</a:t>
            </a:r>
            <a:endParaRPr sz="2400">
              <a:latin typeface="Carlito"/>
              <a:cs typeface="Carlito"/>
            </a:endParaRPr>
          </a:p>
          <a:p>
            <a:pPr marL="927100" lvl="1" indent="-458470">
              <a:lnSpc>
                <a:spcPct val="100000"/>
              </a:lnSpc>
              <a:spcBef>
                <a:spcPts val="490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spc="-10" dirty="0">
                <a:latin typeface="Carlito"/>
                <a:cs typeface="Carlito"/>
              </a:rPr>
              <a:t>Architectural </a:t>
            </a:r>
            <a:r>
              <a:rPr sz="2400" spc="-5" dirty="0">
                <a:latin typeface="Carlito"/>
                <a:cs typeface="Carlito"/>
              </a:rPr>
              <a:t>Design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Elements,</a:t>
            </a:r>
            <a:endParaRPr sz="2400">
              <a:latin typeface="Carlito"/>
              <a:cs typeface="Carlito"/>
            </a:endParaRPr>
          </a:p>
          <a:p>
            <a:pPr marL="927100" lvl="1" indent="-458470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spc="-15" dirty="0">
                <a:latin typeface="Carlito"/>
                <a:cs typeface="Carlito"/>
              </a:rPr>
              <a:t>Interface </a:t>
            </a:r>
            <a:r>
              <a:rPr sz="2400" spc="-5" dirty="0">
                <a:latin typeface="Carlito"/>
                <a:cs typeface="Carlito"/>
              </a:rPr>
              <a:t>Design Elements,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and</a:t>
            </a:r>
            <a:endParaRPr sz="2400">
              <a:latin typeface="Carlito"/>
              <a:cs typeface="Carlito"/>
            </a:endParaRPr>
          </a:p>
          <a:p>
            <a:pPr marL="927100" lvl="1" indent="-458470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spc="-10" dirty="0">
                <a:latin typeface="Carlito"/>
                <a:cs typeface="Carlito"/>
              </a:rPr>
              <a:t>Component-Level </a:t>
            </a:r>
            <a:r>
              <a:rPr sz="2400" spc="-5" dirty="0">
                <a:latin typeface="Carlito"/>
                <a:cs typeface="Carlito"/>
              </a:rPr>
              <a:t>Design</a:t>
            </a:r>
            <a:r>
              <a:rPr sz="240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Elements.</a:t>
            </a:r>
            <a:endParaRPr sz="2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421520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992" y="281431"/>
            <a:ext cx="3428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6453" y="281431"/>
            <a:ext cx="6648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8873" y="281431"/>
            <a:ext cx="12909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2084577"/>
            <a:ext cx="5819140" cy="475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Traceability Matrix</a:t>
            </a:r>
            <a:endParaRPr sz="1200">
              <a:latin typeface="Times New Roman"/>
              <a:cs typeface="Times New Roman"/>
            </a:endParaRPr>
          </a:p>
          <a:p>
            <a:pPr marL="697865" marR="8890" indent="-228600">
              <a:lnSpc>
                <a:spcPts val="1370"/>
              </a:lnSpc>
              <a:spcBef>
                <a:spcPts val="1025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spc="-15" dirty="0">
                <a:latin typeface="Times New Roman"/>
                <a:cs typeface="Times New Roman"/>
              </a:rPr>
              <a:t>Is </a:t>
            </a:r>
            <a:r>
              <a:rPr sz="1200" spc="-5" dirty="0">
                <a:latin typeface="Times New Roman"/>
                <a:cs typeface="Times New Roman"/>
              </a:rPr>
              <a:t>an </a:t>
            </a:r>
            <a:r>
              <a:rPr sz="1200" dirty="0">
                <a:latin typeface="Times New Roman"/>
                <a:cs typeface="Times New Roman"/>
              </a:rPr>
              <a:t>Engg </a:t>
            </a:r>
            <a:r>
              <a:rPr sz="1200" spc="-5" dirty="0">
                <a:latin typeface="Times New Roman"/>
                <a:cs typeface="Times New Roman"/>
              </a:rPr>
              <a:t>team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refers </a:t>
            </a:r>
            <a:r>
              <a:rPr sz="1200" dirty="0">
                <a:latin typeface="Times New Roman"/>
                <a:cs typeface="Times New Roman"/>
              </a:rPr>
              <a:t>to documented links </a:t>
            </a:r>
            <a:r>
              <a:rPr sz="1200" spc="-5" dirty="0">
                <a:latin typeface="Times New Roman"/>
                <a:cs typeface="Times New Roman"/>
              </a:rPr>
              <a:t>between Software </a:t>
            </a:r>
            <a:r>
              <a:rPr sz="1200" dirty="0">
                <a:latin typeface="Times New Roman"/>
                <a:cs typeface="Times New Roman"/>
              </a:rPr>
              <a:t>Engg work  </a:t>
            </a:r>
            <a:r>
              <a:rPr sz="1200" spc="-5" dirty="0">
                <a:latin typeface="Times New Roman"/>
                <a:cs typeface="Times New Roman"/>
              </a:rPr>
              <a:t>products </a:t>
            </a:r>
            <a:r>
              <a:rPr sz="1200" dirty="0">
                <a:latin typeface="Times New Roman"/>
                <a:cs typeface="Times New Roman"/>
              </a:rPr>
              <a:t>(Eg Requirements and </a:t>
            </a:r>
            <a:r>
              <a:rPr sz="1200" spc="-5" dirty="0">
                <a:latin typeface="Times New Roman"/>
                <a:cs typeface="Times New Roman"/>
              </a:rPr>
              <a:t>test</a:t>
            </a:r>
            <a:r>
              <a:rPr sz="1200" spc="2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cases)</a:t>
            </a:r>
            <a:endParaRPr sz="1200">
              <a:latin typeface="Times New Roman"/>
              <a:cs typeface="Times New Roman"/>
            </a:endParaRPr>
          </a:p>
          <a:p>
            <a:pPr marL="697865" marR="5080" indent="-228600">
              <a:lnSpc>
                <a:spcPts val="1370"/>
              </a:lnSpc>
              <a:spcBef>
                <a:spcPts val="105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Traceability matrix </a:t>
            </a:r>
            <a:r>
              <a:rPr sz="1200" spc="-5" dirty="0">
                <a:latin typeface="Times New Roman"/>
                <a:cs typeface="Times New Roman"/>
              </a:rPr>
              <a:t>allows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requirement engineer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represent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relationship  between requirements </a:t>
            </a:r>
            <a:r>
              <a:rPr sz="1200" dirty="0">
                <a:latin typeface="Times New Roman"/>
                <a:cs typeface="Times New Roman"/>
              </a:rPr>
              <a:t>and other </a:t>
            </a:r>
            <a:r>
              <a:rPr sz="1200" spc="-5" dirty="0">
                <a:latin typeface="Times New Roman"/>
                <a:cs typeface="Times New Roman"/>
              </a:rPr>
              <a:t>work </a:t>
            </a:r>
            <a:r>
              <a:rPr sz="1200" dirty="0">
                <a:latin typeface="Times New Roman"/>
                <a:cs typeface="Times New Roman"/>
              </a:rPr>
              <a:t>products.</a:t>
            </a:r>
            <a:endParaRPr sz="1200">
              <a:latin typeface="Times New Roman"/>
              <a:cs typeface="Times New Roman"/>
            </a:endParaRPr>
          </a:p>
          <a:p>
            <a:pPr marL="697865" marR="8255" indent="-228600">
              <a:lnSpc>
                <a:spcPts val="1380"/>
              </a:lnSpc>
              <a:spcBef>
                <a:spcPts val="100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Rows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matrix are labelled </a:t>
            </a:r>
            <a:r>
              <a:rPr sz="1200" dirty="0">
                <a:latin typeface="Times New Roman"/>
                <a:cs typeface="Times New Roman"/>
              </a:rPr>
              <a:t>using requirement </a:t>
            </a:r>
            <a:r>
              <a:rPr sz="1200" spc="-5" dirty="0">
                <a:latin typeface="Times New Roman"/>
                <a:cs typeface="Times New Roman"/>
              </a:rPr>
              <a:t>names and columns can </a:t>
            </a:r>
            <a:r>
              <a:rPr sz="1200" dirty="0">
                <a:latin typeface="Times New Roman"/>
                <a:cs typeface="Times New Roman"/>
              </a:rPr>
              <a:t>be  </a:t>
            </a:r>
            <a:r>
              <a:rPr sz="1200" spc="-5" dirty="0">
                <a:latin typeface="Times New Roman"/>
                <a:cs typeface="Times New Roman"/>
              </a:rPr>
              <a:t>labelled with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name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Software </a:t>
            </a:r>
            <a:r>
              <a:rPr sz="1200" dirty="0">
                <a:latin typeface="Times New Roman"/>
                <a:cs typeface="Times New Roman"/>
              </a:rPr>
              <a:t>Engg work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product.</a:t>
            </a:r>
            <a:endParaRPr sz="1200">
              <a:latin typeface="Times New Roman"/>
              <a:cs typeface="Times New Roman"/>
            </a:endParaRPr>
          </a:p>
          <a:p>
            <a:pPr marL="697865" indent="-228600">
              <a:lnSpc>
                <a:spcPct val="100000"/>
              </a:lnSpc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matrix cell is marked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indicate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presence </a:t>
            </a:r>
            <a:r>
              <a:rPr sz="1200" dirty="0">
                <a:latin typeface="Times New Roman"/>
                <a:cs typeface="Times New Roman"/>
              </a:rPr>
              <a:t>of link </a:t>
            </a:r>
            <a:r>
              <a:rPr sz="1200" spc="-5" dirty="0">
                <a:latin typeface="Times New Roman"/>
                <a:cs typeface="Times New Roman"/>
              </a:rPr>
              <a:t>between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two.</a:t>
            </a:r>
            <a:endParaRPr sz="1200">
              <a:latin typeface="Times New Roman"/>
              <a:cs typeface="Times New Roman"/>
            </a:endParaRPr>
          </a:p>
          <a:p>
            <a:pPr marL="697865" marR="9525" indent="-228600">
              <a:lnSpc>
                <a:spcPts val="1370"/>
              </a:lnSpc>
              <a:spcBef>
                <a:spcPts val="130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table </a:t>
            </a:r>
            <a:r>
              <a:rPr sz="1200" spc="-5" dirty="0">
                <a:latin typeface="Times New Roman"/>
                <a:cs typeface="Times New Roman"/>
              </a:rPr>
              <a:t>type document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is used </a:t>
            </a:r>
            <a:r>
              <a:rPr sz="1200" dirty="0">
                <a:latin typeface="Times New Roman"/>
                <a:cs typeface="Times New Roman"/>
              </a:rPr>
              <a:t>in the </a:t>
            </a:r>
            <a:r>
              <a:rPr sz="1200" spc="-5" dirty="0">
                <a:latin typeface="Times New Roman"/>
                <a:cs typeface="Times New Roman"/>
              </a:rPr>
              <a:t>development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software </a:t>
            </a:r>
            <a:r>
              <a:rPr sz="1200" dirty="0">
                <a:latin typeface="Times New Roman"/>
                <a:cs typeface="Times New Roman"/>
              </a:rPr>
              <a:t>application to  </a:t>
            </a:r>
            <a:r>
              <a:rPr sz="1200" spc="-5" dirty="0">
                <a:latin typeface="Times New Roman"/>
                <a:cs typeface="Times New Roman"/>
              </a:rPr>
              <a:t>trace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requirements.</a:t>
            </a:r>
            <a:endParaRPr sz="1200">
              <a:latin typeface="Times New Roman"/>
              <a:cs typeface="Times New Roman"/>
            </a:endParaRPr>
          </a:p>
          <a:p>
            <a:pPr marL="697865" marR="10795" indent="-228600">
              <a:lnSpc>
                <a:spcPts val="1370"/>
              </a:lnSpc>
              <a:spcBef>
                <a:spcPts val="100"/>
              </a:spcBef>
              <a:buFont typeface="Symbol"/>
              <a:buChar char=""/>
              <a:tabLst>
                <a:tab pos="737870" algn="l"/>
                <a:tab pos="738505" algn="l"/>
              </a:tabLst>
            </a:pPr>
            <a:r>
              <a:rPr dirty="0"/>
              <a:t>	</a:t>
            </a:r>
            <a:r>
              <a:rPr sz="1200" spc="-15" dirty="0">
                <a:latin typeface="Times New Roman"/>
                <a:cs typeface="Times New Roman"/>
              </a:rPr>
              <a:t>It </a:t>
            </a:r>
            <a:r>
              <a:rPr sz="1200" spc="-5" dirty="0">
                <a:latin typeface="Times New Roman"/>
                <a:cs typeface="Times New Roman"/>
              </a:rPr>
              <a:t>can </a:t>
            </a:r>
            <a:r>
              <a:rPr sz="1200" spc="5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used </a:t>
            </a:r>
            <a:r>
              <a:rPr sz="1200" dirty="0">
                <a:latin typeface="Times New Roman"/>
                <a:cs typeface="Times New Roman"/>
              </a:rPr>
              <a:t>for both </a:t>
            </a:r>
            <a:r>
              <a:rPr sz="1200" spc="-5" dirty="0">
                <a:latin typeface="Times New Roman"/>
                <a:cs typeface="Times New Roman"/>
              </a:rPr>
              <a:t>forward (from </a:t>
            </a:r>
            <a:r>
              <a:rPr sz="1200" dirty="0">
                <a:latin typeface="Times New Roman"/>
                <a:cs typeface="Times New Roman"/>
              </a:rPr>
              <a:t>Requirements to </a:t>
            </a:r>
            <a:r>
              <a:rPr sz="1200" spc="-5" dirty="0">
                <a:latin typeface="Times New Roman"/>
                <a:cs typeface="Times New Roman"/>
              </a:rPr>
              <a:t>Design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Coding) and  backward (from </a:t>
            </a:r>
            <a:r>
              <a:rPr sz="1200" dirty="0">
                <a:latin typeface="Times New Roman"/>
                <a:cs typeface="Times New Roman"/>
              </a:rPr>
              <a:t>Coding </a:t>
            </a:r>
            <a:r>
              <a:rPr sz="1200" spc="5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Requirements)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tracing.</a:t>
            </a:r>
            <a:endParaRPr sz="1200">
              <a:latin typeface="Times New Roman"/>
              <a:cs typeface="Times New Roman"/>
            </a:endParaRPr>
          </a:p>
          <a:p>
            <a:pPr marL="697865" marR="10160" indent="-228600">
              <a:lnSpc>
                <a:spcPts val="1370"/>
              </a:lnSpc>
              <a:spcBef>
                <a:spcPts val="105"/>
              </a:spcBef>
              <a:buFont typeface="Symbol"/>
              <a:buChar char=""/>
              <a:tabLst>
                <a:tab pos="737870" algn="l"/>
                <a:tab pos="738505" algn="l"/>
              </a:tabLst>
            </a:pPr>
            <a:r>
              <a:rPr dirty="0"/>
              <a:t>	</a:t>
            </a:r>
            <a:r>
              <a:rPr sz="1200" spc="-15" dirty="0">
                <a:latin typeface="Times New Roman"/>
                <a:cs typeface="Times New Roman"/>
              </a:rPr>
              <a:t>It </a:t>
            </a:r>
            <a:r>
              <a:rPr sz="1200" spc="-5" dirty="0">
                <a:latin typeface="Times New Roman"/>
                <a:cs typeface="Times New Roman"/>
              </a:rPr>
              <a:t>is also </a:t>
            </a:r>
            <a:r>
              <a:rPr sz="1200" dirty="0">
                <a:latin typeface="Times New Roman"/>
                <a:cs typeface="Times New Roman"/>
              </a:rPr>
              <a:t>known </a:t>
            </a:r>
            <a:r>
              <a:rPr sz="1200" spc="-5" dirty="0">
                <a:latin typeface="Times New Roman"/>
                <a:cs typeface="Times New Roman"/>
              </a:rPr>
              <a:t>as </a:t>
            </a:r>
            <a:r>
              <a:rPr sz="1200" dirty="0">
                <a:latin typeface="Times New Roman"/>
                <a:cs typeface="Times New Roman"/>
              </a:rPr>
              <a:t>Requirement Traceability Matrix (RTM) or </a:t>
            </a:r>
            <a:r>
              <a:rPr sz="1200" spc="-5" dirty="0">
                <a:latin typeface="Times New Roman"/>
                <a:cs typeface="Times New Roman"/>
              </a:rPr>
              <a:t>Cross Reference  Matrix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(CRM).</a:t>
            </a:r>
            <a:endParaRPr sz="1200">
              <a:latin typeface="Times New Roman"/>
              <a:cs typeface="Times New Roman"/>
            </a:endParaRPr>
          </a:p>
          <a:p>
            <a:pPr marL="697865" marR="8890" indent="-228600">
              <a:lnSpc>
                <a:spcPts val="1370"/>
              </a:lnSpc>
              <a:spcBef>
                <a:spcPts val="105"/>
              </a:spcBef>
              <a:buFont typeface="Symbol"/>
              <a:buChar char=""/>
              <a:tabLst>
                <a:tab pos="737870" algn="l"/>
                <a:tab pos="738505" algn="l"/>
              </a:tabLst>
            </a:pPr>
            <a:r>
              <a:rPr dirty="0"/>
              <a:t>	</a:t>
            </a:r>
            <a:r>
              <a:rPr sz="1200" spc="-15" dirty="0">
                <a:latin typeface="Times New Roman"/>
                <a:cs typeface="Times New Roman"/>
              </a:rPr>
              <a:t>It </a:t>
            </a:r>
            <a:r>
              <a:rPr sz="1200" spc="-5" dirty="0">
                <a:latin typeface="Times New Roman"/>
                <a:cs typeface="Times New Roman"/>
              </a:rPr>
              <a:t>is prepared </a:t>
            </a:r>
            <a:r>
              <a:rPr sz="1200" dirty="0">
                <a:latin typeface="Times New Roman"/>
                <a:cs typeface="Times New Roman"/>
              </a:rPr>
              <a:t>before the test execution </a:t>
            </a:r>
            <a:r>
              <a:rPr sz="1200" spc="-5" dirty="0">
                <a:latin typeface="Times New Roman"/>
                <a:cs typeface="Times New Roman"/>
              </a:rPr>
              <a:t>process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ensure </a:t>
            </a:r>
            <a:r>
              <a:rPr sz="1200" dirty="0">
                <a:latin typeface="Times New Roman"/>
                <a:cs typeface="Times New Roman"/>
              </a:rPr>
              <a:t>that every </a:t>
            </a:r>
            <a:r>
              <a:rPr sz="1200" spc="-5" dirty="0">
                <a:latin typeface="Times New Roman"/>
                <a:cs typeface="Times New Roman"/>
              </a:rPr>
              <a:t>requirement is  covered </a:t>
            </a:r>
            <a:r>
              <a:rPr sz="1200" dirty="0">
                <a:latin typeface="Times New Roman"/>
                <a:cs typeface="Times New Roman"/>
              </a:rPr>
              <a:t>in the </a:t>
            </a:r>
            <a:r>
              <a:rPr sz="1200" spc="-5" dirty="0">
                <a:latin typeface="Times New Roman"/>
                <a:cs typeface="Times New Roman"/>
              </a:rPr>
              <a:t>form </a:t>
            </a:r>
            <a:r>
              <a:rPr sz="1200" dirty="0">
                <a:latin typeface="Times New Roman"/>
                <a:cs typeface="Times New Roman"/>
              </a:rPr>
              <a:t>of a </a:t>
            </a:r>
            <a:r>
              <a:rPr sz="1200" spc="-5" dirty="0">
                <a:latin typeface="Times New Roman"/>
                <a:cs typeface="Times New Roman"/>
              </a:rPr>
              <a:t>Test case so that </a:t>
            </a:r>
            <a:r>
              <a:rPr sz="1200" dirty="0">
                <a:latin typeface="Times New Roman"/>
                <a:cs typeface="Times New Roman"/>
              </a:rPr>
              <a:t>we </a:t>
            </a:r>
            <a:r>
              <a:rPr sz="1200" spc="-5" dirty="0">
                <a:latin typeface="Times New Roman"/>
                <a:cs typeface="Times New Roman"/>
              </a:rPr>
              <a:t>don't miss </a:t>
            </a:r>
            <a:r>
              <a:rPr sz="1200" dirty="0">
                <a:latin typeface="Times New Roman"/>
                <a:cs typeface="Times New Roman"/>
              </a:rPr>
              <a:t>out any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testing.</a:t>
            </a:r>
            <a:endParaRPr sz="1200">
              <a:latin typeface="Times New Roman"/>
              <a:cs typeface="Times New Roman"/>
            </a:endParaRPr>
          </a:p>
          <a:p>
            <a:pPr marL="697865" marR="10160" indent="-228600">
              <a:lnSpc>
                <a:spcPts val="1380"/>
              </a:lnSpc>
              <a:spcBef>
                <a:spcPts val="95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Map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all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requirements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corresponding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test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cases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ensure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written  all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test cases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each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condition.</a:t>
            </a:r>
            <a:endParaRPr sz="1200">
              <a:latin typeface="Times New Roman"/>
              <a:cs typeface="Times New Roman"/>
            </a:endParaRPr>
          </a:p>
          <a:p>
            <a:pPr marL="697865" indent="-228600">
              <a:lnSpc>
                <a:spcPct val="100000"/>
              </a:lnSpc>
              <a:spcBef>
                <a:spcPts val="5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5" dirty="0">
                <a:latin typeface="Times New Roman"/>
                <a:cs typeface="Times New Roman"/>
              </a:rPr>
              <a:t>matrix can </a:t>
            </a:r>
            <a:r>
              <a:rPr sz="1200" dirty="0">
                <a:latin typeface="Times New Roman"/>
                <a:cs typeface="Times New Roman"/>
              </a:rPr>
              <a:t>support a variety of Engg development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activities.</a:t>
            </a:r>
            <a:endParaRPr sz="1200">
              <a:latin typeface="Times New Roman"/>
              <a:cs typeface="Times New Roman"/>
            </a:endParaRPr>
          </a:p>
          <a:p>
            <a:pPr marL="697865" marR="11430" indent="-228600">
              <a:lnSpc>
                <a:spcPct val="103299"/>
              </a:lnSpc>
              <a:spcBef>
                <a:spcPts val="80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They can provide continuity for </a:t>
            </a:r>
            <a:r>
              <a:rPr sz="1200" spc="-5" dirty="0">
                <a:latin typeface="Times New Roman"/>
                <a:cs typeface="Times New Roman"/>
              </a:rPr>
              <a:t>developers as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project </a:t>
            </a:r>
            <a:r>
              <a:rPr sz="1200" dirty="0">
                <a:latin typeface="Times New Roman"/>
                <a:cs typeface="Times New Roman"/>
              </a:rPr>
              <a:t>moves </a:t>
            </a:r>
            <a:r>
              <a:rPr sz="1200" spc="-5" dirty="0">
                <a:latin typeface="Times New Roman"/>
                <a:cs typeface="Times New Roman"/>
              </a:rPr>
              <a:t>from one project  phase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5" dirty="0">
                <a:latin typeface="Times New Roman"/>
                <a:cs typeface="Times New Roman"/>
              </a:rPr>
              <a:t> another.</a:t>
            </a:r>
            <a:endParaRPr sz="1200">
              <a:latin typeface="Times New Roman"/>
              <a:cs typeface="Times New Roman"/>
            </a:endParaRPr>
          </a:p>
          <a:p>
            <a:pPr marL="697865" marR="7620" indent="-228600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spc="-10" dirty="0">
                <a:latin typeface="Times New Roman"/>
                <a:cs typeface="Times New Roman"/>
              </a:rPr>
              <a:t>It </a:t>
            </a:r>
            <a:r>
              <a:rPr sz="1200" spc="-5" dirty="0">
                <a:latin typeface="Times New Roman"/>
                <a:cs typeface="Times New Roman"/>
              </a:rPr>
              <a:t>can </a:t>
            </a:r>
            <a:r>
              <a:rPr sz="1200" dirty="0">
                <a:latin typeface="Times New Roman"/>
                <a:cs typeface="Times New Roman"/>
              </a:rPr>
              <a:t>be used to </a:t>
            </a:r>
            <a:r>
              <a:rPr sz="1200" spc="-5" dirty="0">
                <a:latin typeface="Times New Roman"/>
                <a:cs typeface="Times New Roman"/>
              </a:rPr>
              <a:t>ensure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5" dirty="0">
                <a:latin typeface="Times New Roman"/>
                <a:cs typeface="Times New Roman"/>
              </a:rPr>
              <a:t>Engg </a:t>
            </a:r>
            <a:r>
              <a:rPr sz="1200" dirty="0">
                <a:latin typeface="Times New Roman"/>
                <a:cs typeface="Times New Roman"/>
              </a:rPr>
              <a:t>work products </a:t>
            </a:r>
            <a:r>
              <a:rPr sz="1200" spc="-5" dirty="0">
                <a:latin typeface="Times New Roman"/>
                <a:cs typeface="Times New Roman"/>
              </a:rPr>
              <a:t>have </a:t>
            </a:r>
            <a:r>
              <a:rPr sz="1200" dirty="0">
                <a:latin typeface="Times New Roman"/>
                <a:cs typeface="Times New Roman"/>
              </a:rPr>
              <a:t>taken </a:t>
            </a:r>
            <a:r>
              <a:rPr sz="1200" spc="-5" dirty="0">
                <a:latin typeface="Times New Roman"/>
                <a:cs typeface="Times New Roman"/>
              </a:rPr>
              <a:t>all requirements </a:t>
            </a:r>
            <a:r>
              <a:rPr sz="1200" dirty="0">
                <a:latin typeface="Times New Roman"/>
                <a:cs typeface="Times New Roman"/>
              </a:rPr>
              <a:t>into  </a:t>
            </a:r>
            <a:r>
              <a:rPr sz="1200" spc="-5" dirty="0">
                <a:latin typeface="Times New Roman"/>
                <a:cs typeface="Times New Roman"/>
              </a:rPr>
              <a:t>account.</a:t>
            </a:r>
            <a:endParaRPr sz="1200">
              <a:latin typeface="Times New Roman"/>
              <a:cs typeface="Times New Roman"/>
            </a:endParaRPr>
          </a:p>
          <a:p>
            <a:pPr marL="697865" marR="8890" indent="-228600">
              <a:lnSpc>
                <a:spcPct val="103299"/>
              </a:lnSpc>
              <a:spcBef>
                <a:spcPts val="100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As </a:t>
            </a:r>
            <a:r>
              <a:rPr sz="1200" dirty="0">
                <a:latin typeface="Times New Roman"/>
                <a:cs typeface="Times New Roman"/>
              </a:rPr>
              <a:t>the no: of </a:t>
            </a:r>
            <a:r>
              <a:rPr sz="1200" spc="-5" dirty="0">
                <a:latin typeface="Times New Roman"/>
                <a:cs typeface="Times New Roman"/>
              </a:rPr>
              <a:t>req and </a:t>
            </a:r>
            <a:r>
              <a:rPr sz="1200" dirty="0">
                <a:latin typeface="Times New Roman"/>
                <a:cs typeface="Times New Roman"/>
              </a:rPr>
              <a:t>the number of </a:t>
            </a:r>
            <a:r>
              <a:rPr sz="1200" spc="-5" dirty="0">
                <a:latin typeface="Times New Roman"/>
                <a:cs typeface="Times New Roman"/>
              </a:rPr>
              <a:t>work </a:t>
            </a:r>
            <a:r>
              <a:rPr sz="1200" dirty="0">
                <a:latin typeface="Times New Roman"/>
                <a:cs typeface="Times New Roman"/>
              </a:rPr>
              <a:t>products </a:t>
            </a:r>
            <a:r>
              <a:rPr sz="1200" spc="-5" dirty="0">
                <a:latin typeface="Times New Roman"/>
                <a:cs typeface="Times New Roman"/>
              </a:rPr>
              <a:t>grows.it </a:t>
            </a:r>
            <a:r>
              <a:rPr sz="1200" dirty="0">
                <a:latin typeface="Times New Roman"/>
                <a:cs typeface="Times New Roman"/>
              </a:rPr>
              <a:t>become increasingly  </a:t>
            </a:r>
            <a:r>
              <a:rPr sz="1200" spc="-5" dirty="0">
                <a:latin typeface="Times New Roman"/>
                <a:cs typeface="Times New Roman"/>
              </a:rPr>
              <a:t>difficult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keep </a:t>
            </a:r>
            <a:r>
              <a:rPr sz="1200" dirty="0">
                <a:latin typeface="Times New Roman"/>
                <a:cs typeface="Times New Roman"/>
              </a:rPr>
              <a:t>the traceability up 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date.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15823" y="782673"/>
            <a:ext cx="5912152" cy="1204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0100" y="6845807"/>
            <a:ext cx="6765086" cy="2012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13</a:t>
            </a:fld>
            <a:endParaRPr spc="-20"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2930" y="356659"/>
            <a:ext cx="3011805" cy="8136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27685" algn="l"/>
              </a:tabLst>
            </a:pPr>
            <a:r>
              <a:rPr sz="2600" b="1" dirty="0">
                <a:latin typeface="Carlito"/>
                <a:cs typeface="Carlito"/>
              </a:rPr>
              <a:t>1.	</a:t>
            </a:r>
            <a:r>
              <a:rPr sz="2600" b="1" spc="-15" dirty="0">
                <a:latin typeface="Carlito"/>
                <a:cs typeface="Carlito"/>
              </a:rPr>
              <a:t>Data </a:t>
            </a:r>
            <a:r>
              <a:rPr sz="2600" b="1" spc="-5" dirty="0">
                <a:latin typeface="Carlito"/>
                <a:cs typeface="Carlito"/>
              </a:rPr>
              <a:t>Design</a:t>
            </a:r>
            <a:r>
              <a:rPr sz="2600" b="1" spc="-55" dirty="0">
                <a:latin typeface="Carlito"/>
                <a:cs typeface="Carlito"/>
              </a:rPr>
              <a:t> </a:t>
            </a:r>
            <a:r>
              <a:rPr sz="2600" b="1" spc="-5" dirty="0">
                <a:latin typeface="Carlito"/>
                <a:cs typeface="Carlito"/>
              </a:rPr>
              <a:t>Elements:</a:t>
            </a:r>
            <a:endParaRPr sz="26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3382" y="1899007"/>
            <a:ext cx="5528848" cy="8393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latin typeface="Carlito"/>
                <a:cs typeface="Carlito"/>
              </a:rPr>
              <a:t>Data </a:t>
            </a:r>
            <a:r>
              <a:rPr sz="2200" spc="-10" dirty="0">
                <a:latin typeface="Carlito"/>
                <a:cs typeface="Carlito"/>
              </a:rPr>
              <a:t>design </a:t>
            </a:r>
            <a:r>
              <a:rPr sz="2200" spc="-5" dirty="0">
                <a:latin typeface="Carlito"/>
                <a:cs typeface="Carlito"/>
              </a:rPr>
              <a:t>(or </a:t>
            </a:r>
            <a:r>
              <a:rPr sz="2200" spc="-20" dirty="0">
                <a:latin typeface="Carlito"/>
                <a:cs typeface="Carlito"/>
              </a:rPr>
              <a:t>data </a:t>
            </a:r>
            <a:r>
              <a:rPr sz="2200" spc="-10" dirty="0">
                <a:latin typeface="Carlito"/>
                <a:cs typeface="Carlito"/>
              </a:rPr>
              <a:t>architecting) </a:t>
            </a:r>
            <a:r>
              <a:rPr sz="2200" spc="-15" dirty="0">
                <a:latin typeface="Carlito"/>
                <a:cs typeface="Carlito"/>
              </a:rPr>
              <a:t>creates </a:t>
            </a:r>
            <a:r>
              <a:rPr sz="2200" spc="-5" dirty="0">
                <a:latin typeface="Carlito"/>
                <a:cs typeface="Carlito"/>
              </a:rPr>
              <a:t>a model of </a:t>
            </a:r>
            <a:r>
              <a:rPr sz="2200" spc="-20" dirty="0">
                <a:latin typeface="Carlito"/>
                <a:cs typeface="Carlito"/>
              </a:rPr>
              <a:t>data </a:t>
            </a:r>
            <a:r>
              <a:rPr sz="2200" spc="-10" dirty="0">
                <a:latin typeface="Carlito"/>
                <a:cs typeface="Carlito"/>
              </a:rPr>
              <a:t>and/or information</a:t>
            </a:r>
            <a:r>
              <a:rPr sz="2200" spc="165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that</a:t>
            </a:r>
            <a:endParaRPr sz="2200" dirty="0">
              <a:latin typeface="Carlito"/>
              <a:cs typeface="Carlito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latin typeface="Carlito"/>
                <a:cs typeface="Carlito"/>
              </a:rPr>
              <a:t>is </a:t>
            </a:r>
            <a:r>
              <a:rPr sz="2200" spc="-15" dirty="0">
                <a:latin typeface="Carlito"/>
                <a:cs typeface="Carlito"/>
              </a:rPr>
              <a:t>represented at </a:t>
            </a:r>
            <a:r>
              <a:rPr sz="2200" spc="-5" dirty="0">
                <a:latin typeface="Carlito"/>
                <a:cs typeface="Carlito"/>
              </a:rPr>
              <a:t>a high </a:t>
            </a:r>
            <a:r>
              <a:rPr sz="2200" spc="-10" dirty="0">
                <a:latin typeface="Carlito"/>
                <a:cs typeface="Carlito"/>
              </a:rPr>
              <a:t>level </a:t>
            </a:r>
            <a:r>
              <a:rPr sz="2200" spc="-5" dirty="0">
                <a:latin typeface="Carlito"/>
                <a:cs typeface="Carlito"/>
              </a:rPr>
              <a:t>of </a:t>
            </a:r>
            <a:r>
              <a:rPr sz="2200" spc="-10" dirty="0">
                <a:latin typeface="Carlito"/>
                <a:cs typeface="Carlito"/>
              </a:rPr>
              <a:t>abstraction (the customer/user’s </a:t>
            </a:r>
            <a:r>
              <a:rPr sz="2200" spc="-5" dirty="0">
                <a:latin typeface="Carlito"/>
                <a:cs typeface="Carlito"/>
              </a:rPr>
              <a:t>view of</a:t>
            </a:r>
            <a:r>
              <a:rPr sz="2200" spc="114" dirty="0">
                <a:latin typeface="Carlito"/>
                <a:cs typeface="Carlito"/>
              </a:rPr>
              <a:t> </a:t>
            </a:r>
            <a:r>
              <a:rPr sz="2200" spc="-15" dirty="0">
                <a:latin typeface="Carlito"/>
                <a:cs typeface="Carlito"/>
              </a:rPr>
              <a:t>data).</a:t>
            </a:r>
            <a:endParaRPr sz="2200" dirty="0">
              <a:latin typeface="Carlito"/>
              <a:cs typeface="Carlito"/>
            </a:endParaRPr>
          </a:p>
          <a:p>
            <a:pPr marL="241300" marR="440690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latin typeface="Carlito"/>
                <a:cs typeface="Carlito"/>
              </a:rPr>
              <a:t>Then </a:t>
            </a:r>
            <a:r>
              <a:rPr sz="2200" spc="-15" dirty="0">
                <a:latin typeface="Carlito"/>
                <a:cs typeface="Carlito"/>
              </a:rPr>
              <a:t>refined into </a:t>
            </a:r>
            <a:r>
              <a:rPr sz="2200" spc="-10" dirty="0">
                <a:latin typeface="Carlito"/>
                <a:cs typeface="Carlito"/>
              </a:rPr>
              <a:t>progressively more implementation-specific </a:t>
            </a:r>
            <a:r>
              <a:rPr sz="2200" spc="-15" dirty="0">
                <a:latin typeface="Carlito"/>
                <a:cs typeface="Carlito"/>
              </a:rPr>
              <a:t>representations  </a:t>
            </a:r>
            <a:r>
              <a:rPr sz="2200" spc="-10" dirty="0">
                <a:latin typeface="Carlito"/>
                <a:cs typeface="Carlito"/>
              </a:rPr>
              <a:t>that </a:t>
            </a:r>
            <a:r>
              <a:rPr sz="2200" spc="-15" dirty="0">
                <a:latin typeface="Carlito"/>
                <a:cs typeface="Carlito"/>
              </a:rPr>
              <a:t>can </a:t>
            </a:r>
            <a:r>
              <a:rPr sz="2200" spc="-5" dirty="0">
                <a:latin typeface="Carlito"/>
                <a:cs typeface="Carlito"/>
              </a:rPr>
              <a:t>be </a:t>
            </a:r>
            <a:r>
              <a:rPr sz="2200" spc="-10" dirty="0">
                <a:latin typeface="Carlito"/>
                <a:cs typeface="Carlito"/>
              </a:rPr>
              <a:t>processed by </a:t>
            </a:r>
            <a:r>
              <a:rPr sz="2200" spc="-5" dirty="0">
                <a:latin typeface="Carlito"/>
                <a:cs typeface="Carlito"/>
              </a:rPr>
              <a:t>the </a:t>
            </a:r>
            <a:r>
              <a:rPr sz="2200" spc="-10" dirty="0">
                <a:latin typeface="Carlito"/>
                <a:cs typeface="Carlito"/>
              </a:rPr>
              <a:t>computer-based</a:t>
            </a:r>
            <a:r>
              <a:rPr sz="2200" spc="80" dirty="0">
                <a:latin typeface="Carlito"/>
                <a:cs typeface="Carlito"/>
              </a:rPr>
              <a:t> </a:t>
            </a:r>
            <a:r>
              <a:rPr sz="2200" spc="-20" dirty="0">
                <a:latin typeface="Carlito"/>
                <a:cs typeface="Carlito"/>
              </a:rPr>
              <a:t>system.</a:t>
            </a:r>
            <a:endParaRPr sz="22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latin typeface="Carlito"/>
                <a:cs typeface="Carlito"/>
              </a:rPr>
              <a:t>At </a:t>
            </a:r>
            <a:r>
              <a:rPr sz="2200" spc="-5" dirty="0">
                <a:latin typeface="Carlito"/>
                <a:cs typeface="Carlito"/>
              </a:rPr>
              <a:t>the </a:t>
            </a:r>
            <a:r>
              <a:rPr sz="2200" spc="-15" dirty="0">
                <a:latin typeface="Carlito"/>
                <a:cs typeface="Carlito"/>
              </a:rPr>
              <a:t>program-component </a:t>
            </a:r>
            <a:r>
              <a:rPr sz="2200" spc="-10" dirty="0">
                <a:latin typeface="Carlito"/>
                <a:cs typeface="Carlito"/>
              </a:rPr>
              <a:t>level, </a:t>
            </a:r>
            <a:r>
              <a:rPr sz="2200" spc="-5" dirty="0">
                <a:latin typeface="Carlito"/>
                <a:cs typeface="Carlito"/>
              </a:rPr>
              <a:t>the </a:t>
            </a:r>
            <a:r>
              <a:rPr sz="2200" spc="-10" dirty="0">
                <a:latin typeface="Carlito"/>
                <a:cs typeface="Carlito"/>
              </a:rPr>
              <a:t>design </a:t>
            </a:r>
            <a:r>
              <a:rPr sz="2200" dirty="0">
                <a:latin typeface="Carlito"/>
                <a:cs typeface="Carlito"/>
              </a:rPr>
              <a:t>of </a:t>
            </a:r>
            <a:r>
              <a:rPr sz="2200" spc="-20" dirty="0">
                <a:latin typeface="Carlito"/>
                <a:cs typeface="Carlito"/>
              </a:rPr>
              <a:t>data </a:t>
            </a:r>
            <a:r>
              <a:rPr sz="2200" spc="-10" dirty="0">
                <a:latin typeface="Carlito"/>
                <a:cs typeface="Carlito"/>
              </a:rPr>
              <a:t>structures </a:t>
            </a:r>
            <a:r>
              <a:rPr sz="2200" spc="-5" dirty="0">
                <a:latin typeface="Carlito"/>
                <a:cs typeface="Carlito"/>
              </a:rPr>
              <a:t>and the</a:t>
            </a:r>
            <a:r>
              <a:rPr sz="2200" spc="270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associated</a:t>
            </a:r>
            <a:endParaRPr sz="2200" dirty="0">
              <a:latin typeface="Carlito"/>
              <a:cs typeface="Carlito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latin typeface="Carlito"/>
                <a:cs typeface="Carlito"/>
              </a:rPr>
              <a:t>algorithms </a:t>
            </a:r>
            <a:r>
              <a:rPr sz="2200" spc="-5" dirty="0">
                <a:latin typeface="Carlito"/>
                <a:cs typeface="Carlito"/>
              </a:rPr>
              <a:t>is essential </a:t>
            </a:r>
            <a:r>
              <a:rPr sz="2200" spc="-20" dirty="0">
                <a:latin typeface="Carlito"/>
                <a:cs typeface="Carlito"/>
              </a:rPr>
              <a:t>to </a:t>
            </a:r>
            <a:r>
              <a:rPr sz="2200" spc="-5" dirty="0">
                <a:latin typeface="Carlito"/>
                <a:cs typeface="Carlito"/>
              </a:rPr>
              <a:t>the </a:t>
            </a:r>
            <a:r>
              <a:rPr sz="2200" spc="-10" dirty="0">
                <a:latin typeface="Carlito"/>
                <a:cs typeface="Carlito"/>
              </a:rPr>
              <a:t>creation </a:t>
            </a:r>
            <a:r>
              <a:rPr sz="2200" dirty="0">
                <a:latin typeface="Carlito"/>
                <a:cs typeface="Carlito"/>
              </a:rPr>
              <a:t>of </a:t>
            </a:r>
            <a:r>
              <a:rPr sz="2200" spc="-5" dirty="0">
                <a:latin typeface="Carlito"/>
                <a:cs typeface="Carlito"/>
              </a:rPr>
              <a:t>high- </a:t>
            </a:r>
            <a:r>
              <a:rPr sz="2200" spc="-10" dirty="0">
                <a:latin typeface="Carlito"/>
                <a:cs typeface="Carlito"/>
              </a:rPr>
              <a:t>quality</a:t>
            </a:r>
            <a:r>
              <a:rPr sz="2200" spc="85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applications.</a:t>
            </a:r>
            <a:endParaRPr sz="2200" dirty="0">
              <a:latin typeface="Carlito"/>
              <a:cs typeface="Carlito"/>
            </a:endParaRPr>
          </a:p>
          <a:p>
            <a:pPr marL="241300" marR="472440" indent="-22860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latin typeface="Carlito"/>
                <a:cs typeface="Carlito"/>
              </a:rPr>
              <a:t>At </a:t>
            </a:r>
            <a:r>
              <a:rPr sz="2200" spc="-5" dirty="0">
                <a:latin typeface="Carlito"/>
                <a:cs typeface="Carlito"/>
              </a:rPr>
              <a:t>the </a:t>
            </a:r>
            <a:r>
              <a:rPr sz="2200" spc="-10" dirty="0">
                <a:latin typeface="Carlito"/>
                <a:cs typeface="Carlito"/>
              </a:rPr>
              <a:t>application level, the translation </a:t>
            </a:r>
            <a:r>
              <a:rPr sz="2200" spc="-5" dirty="0">
                <a:latin typeface="Carlito"/>
                <a:cs typeface="Carlito"/>
              </a:rPr>
              <a:t>of a </a:t>
            </a:r>
            <a:r>
              <a:rPr sz="2200" spc="-20" dirty="0">
                <a:latin typeface="Carlito"/>
                <a:cs typeface="Carlito"/>
              </a:rPr>
              <a:t>data </a:t>
            </a:r>
            <a:r>
              <a:rPr sz="2200" spc="-5" dirty="0">
                <a:latin typeface="Carlito"/>
                <a:cs typeface="Carlito"/>
              </a:rPr>
              <a:t>model </a:t>
            </a:r>
            <a:r>
              <a:rPr sz="2200" spc="-10" dirty="0">
                <a:latin typeface="Carlito"/>
                <a:cs typeface="Carlito"/>
              </a:rPr>
              <a:t>(derived </a:t>
            </a:r>
            <a:r>
              <a:rPr sz="2200" dirty="0">
                <a:latin typeface="Carlito"/>
                <a:cs typeface="Carlito"/>
              </a:rPr>
              <a:t>as </a:t>
            </a:r>
            <a:r>
              <a:rPr sz="2200" spc="-10" dirty="0">
                <a:latin typeface="Carlito"/>
                <a:cs typeface="Carlito"/>
              </a:rPr>
              <a:t>part of  requirements </a:t>
            </a:r>
            <a:r>
              <a:rPr sz="2200" spc="-5" dirty="0">
                <a:latin typeface="Carlito"/>
                <a:cs typeface="Carlito"/>
              </a:rPr>
              <a:t>engineering) </a:t>
            </a:r>
            <a:r>
              <a:rPr sz="2200" spc="-20" dirty="0">
                <a:latin typeface="Carlito"/>
                <a:cs typeface="Carlito"/>
              </a:rPr>
              <a:t>into </a:t>
            </a:r>
            <a:r>
              <a:rPr sz="2200" spc="-5" dirty="0">
                <a:latin typeface="Carlito"/>
                <a:cs typeface="Carlito"/>
              </a:rPr>
              <a:t>a </a:t>
            </a:r>
            <a:r>
              <a:rPr sz="2200" spc="-10" dirty="0">
                <a:latin typeface="Carlito"/>
                <a:cs typeface="Carlito"/>
              </a:rPr>
              <a:t>database </a:t>
            </a:r>
            <a:r>
              <a:rPr sz="2200" spc="-5" dirty="0">
                <a:latin typeface="Carlito"/>
                <a:cs typeface="Carlito"/>
              </a:rPr>
              <a:t>is </a:t>
            </a:r>
            <a:r>
              <a:rPr sz="2200" spc="-15" dirty="0">
                <a:latin typeface="Carlito"/>
                <a:cs typeface="Carlito"/>
              </a:rPr>
              <a:t>pivotal </a:t>
            </a:r>
            <a:r>
              <a:rPr sz="2200" spc="-20" dirty="0">
                <a:latin typeface="Carlito"/>
                <a:cs typeface="Carlito"/>
              </a:rPr>
              <a:t>to </a:t>
            </a:r>
            <a:r>
              <a:rPr sz="2200" spc="-5" dirty="0">
                <a:latin typeface="Carlito"/>
                <a:cs typeface="Carlito"/>
              </a:rPr>
              <a:t>achieving </a:t>
            </a:r>
            <a:r>
              <a:rPr sz="2200" spc="-10" dirty="0">
                <a:latin typeface="Carlito"/>
                <a:cs typeface="Carlito"/>
              </a:rPr>
              <a:t>the business  objectives </a:t>
            </a:r>
            <a:r>
              <a:rPr sz="2200" spc="-5" dirty="0">
                <a:latin typeface="Carlito"/>
                <a:cs typeface="Carlito"/>
              </a:rPr>
              <a:t>of a</a:t>
            </a:r>
            <a:r>
              <a:rPr sz="2200" spc="15" dirty="0">
                <a:latin typeface="Carlito"/>
                <a:cs typeface="Carlito"/>
              </a:rPr>
              <a:t> </a:t>
            </a:r>
            <a:r>
              <a:rPr sz="2200" spc="-20" dirty="0">
                <a:latin typeface="Carlito"/>
                <a:cs typeface="Carlito"/>
              </a:rPr>
              <a:t>system.</a:t>
            </a:r>
            <a:endParaRPr sz="2200" dirty="0">
              <a:latin typeface="Carlito"/>
              <a:cs typeface="Carlito"/>
            </a:endParaRPr>
          </a:p>
          <a:p>
            <a:pPr marL="241300" marR="205104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latin typeface="Carlito"/>
                <a:cs typeface="Carlito"/>
              </a:rPr>
              <a:t>At </a:t>
            </a:r>
            <a:r>
              <a:rPr sz="2200" spc="-5" dirty="0">
                <a:latin typeface="Carlito"/>
                <a:cs typeface="Carlito"/>
              </a:rPr>
              <a:t>the </a:t>
            </a:r>
            <a:r>
              <a:rPr sz="2200" spc="-10" dirty="0">
                <a:latin typeface="Carlito"/>
                <a:cs typeface="Carlito"/>
              </a:rPr>
              <a:t>business level, </a:t>
            </a:r>
            <a:r>
              <a:rPr sz="2200" spc="-5" dirty="0">
                <a:latin typeface="Carlito"/>
                <a:cs typeface="Carlito"/>
              </a:rPr>
              <a:t>the </a:t>
            </a:r>
            <a:r>
              <a:rPr sz="2200" spc="-10" dirty="0">
                <a:latin typeface="Carlito"/>
                <a:cs typeface="Carlito"/>
              </a:rPr>
              <a:t>collection </a:t>
            </a:r>
            <a:r>
              <a:rPr sz="2200" spc="-5" dirty="0">
                <a:latin typeface="Carlito"/>
                <a:cs typeface="Carlito"/>
              </a:rPr>
              <a:t>of </a:t>
            </a:r>
            <a:r>
              <a:rPr sz="2200" spc="-10" dirty="0">
                <a:latin typeface="Carlito"/>
                <a:cs typeface="Carlito"/>
              </a:rPr>
              <a:t>information </a:t>
            </a:r>
            <a:r>
              <a:rPr sz="2200" spc="-20" dirty="0">
                <a:latin typeface="Carlito"/>
                <a:cs typeface="Carlito"/>
              </a:rPr>
              <a:t>stored </a:t>
            </a:r>
            <a:r>
              <a:rPr sz="2200" spc="-5" dirty="0">
                <a:latin typeface="Carlito"/>
                <a:cs typeface="Carlito"/>
              </a:rPr>
              <a:t>in </a:t>
            </a:r>
            <a:r>
              <a:rPr sz="2200" spc="-15" dirty="0">
                <a:latin typeface="Carlito"/>
                <a:cs typeface="Carlito"/>
              </a:rPr>
              <a:t>disparate databases  </a:t>
            </a:r>
            <a:r>
              <a:rPr sz="2200" spc="-5" dirty="0">
                <a:latin typeface="Carlito"/>
                <a:cs typeface="Carlito"/>
              </a:rPr>
              <a:t>and </a:t>
            </a:r>
            <a:r>
              <a:rPr sz="2200" spc="-15" dirty="0">
                <a:latin typeface="Carlito"/>
                <a:cs typeface="Carlito"/>
              </a:rPr>
              <a:t>reorganized </a:t>
            </a:r>
            <a:r>
              <a:rPr sz="2200" spc="-20" dirty="0">
                <a:latin typeface="Carlito"/>
                <a:cs typeface="Carlito"/>
              </a:rPr>
              <a:t>into </a:t>
            </a:r>
            <a:r>
              <a:rPr sz="2200" spc="-5" dirty="0">
                <a:latin typeface="Carlito"/>
                <a:cs typeface="Carlito"/>
              </a:rPr>
              <a:t>a </a:t>
            </a:r>
            <a:r>
              <a:rPr sz="2200" spc="-35" dirty="0">
                <a:latin typeface="Carlito"/>
                <a:cs typeface="Carlito"/>
              </a:rPr>
              <a:t>“data </a:t>
            </a:r>
            <a:r>
              <a:rPr sz="2200" spc="-10" dirty="0">
                <a:latin typeface="Carlito"/>
                <a:cs typeface="Carlito"/>
              </a:rPr>
              <a:t>warehouse” </a:t>
            </a:r>
            <a:r>
              <a:rPr sz="2200" spc="-5" dirty="0">
                <a:latin typeface="Carlito"/>
                <a:cs typeface="Carlito"/>
              </a:rPr>
              <a:t>enables </a:t>
            </a:r>
            <a:r>
              <a:rPr sz="2200" spc="-20" dirty="0">
                <a:latin typeface="Carlito"/>
                <a:cs typeface="Carlito"/>
              </a:rPr>
              <a:t>data </a:t>
            </a:r>
            <a:r>
              <a:rPr sz="2200" spc="-5" dirty="0">
                <a:latin typeface="Carlito"/>
                <a:cs typeface="Carlito"/>
              </a:rPr>
              <a:t>mining </a:t>
            </a:r>
            <a:r>
              <a:rPr sz="2200" dirty="0">
                <a:latin typeface="Carlito"/>
                <a:cs typeface="Carlito"/>
              </a:rPr>
              <a:t>or </a:t>
            </a:r>
            <a:r>
              <a:rPr sz="2200" spc="-10" dirty="0">
                <a:latin typeface="Carlito"/>
                <a:cs typeface="Carlito"/>
              </a:rPr>
              <a:t>knowledge  discovery that </a:t>
            </a:r>
            <a:r>
              <a:rPr sz="2200" spc="-15" dirty="0">
                <a:latin typeface="Carlito"/>
                <a:cs typeface="Carlito"/>
              </a:rPr>
              <a:t>can </a:t>
            </a:r>
            <a:r>
              <a:rPr sz="2200" spc="-20" dirty="0">
                <a:latin typeface="Carlito"/>
                <a:cs typeface="Carlito"/>
              </a:rPr>
              <a:t>have </a:t>
            </a:r>
            <a:r>
              <a:rPr sz="2200" spc="-5" dirty="0">
                <a:latin typeface="Carlito"/>
                <a:cs typeface="Carlito"/>
              </a:rPr>
              <a:t>an impact on </a:t>
            </a:r>
            <a:r>
              <a:rPr sz="2200" spc="-10" dirty="0">
                <a:latin typeface="Carlito"/>
                <a:cs typeface="Carlito"/>
              </a:rPr>
              <a:t>the success </a:t>
            </a:r>
            <a:r>
              <a:rPr sz="2200" spc="-5" dirty="0">
                <a:latin typeface="Carlito"/>
                <a:cs typeface="Carlito"/>
              </a:rPr>
              <a:t>of </a:t>
            </a:r>
            <a:r>
              <a:rPr sz="2200" spc="-10" dirty="0">
                <a:latin typeface="Carlito"/>
                <a:cs typeface="Carlito"/>
              </a:rPr>
              <a:t>the business</a:t>
            </a:r>
            <a:r>
              <a:rPr sz="2200" spc="145" dirty="0">
                <a:latin typeface="Carlito"/>
                <a:cs typeface="Carlito"/>
              </a:rPr>
              <a:t> </a:t>
            </a:r>
            <a:r>
              <a:rPr sz="2200" spc="-25" dirty="0">
                <a:latin typeface="Carlito"/>
                <a:cs typeface="Carlito"/>
              </a:rPr>
              <a:t>itself.</a:t>
            </a:r>
            <a:endParaRPr sz="22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802166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2930" y="475544"/>
            <a:ext cx="369189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8945" algn="l"/>
              </a:tabLst>
            </a:pPr>
            <a:r>
              <a:rPr sz="2800" b="1" spc="-5" dirty="0">
                <a:latin typeface="Carlito"/>
                <a:cs typeface="Carlito"/>
              </a:rPr>
              <a:t>2.	</a:t>
            </a:r>
            <a:r>
              <a:rPr sz="2800" b="1" spc="-15" dirty="0">
                <a:latin typeface="Carlito"/>
                <a:cs typeface="Carlito"/>
              </a:rPr>
              <a:t>Architectural </a:t>
            </a:r>
            <a:r>
              <a:rPr sz="2800" b="1" spc="-10" dirty="0">
                <a:latin typeface="Carlito"/>
                <a:cs typeface="Carlito"/>
              </a:rPr>
              <a:t>Design</a:t>
            </a:r>
            <a:r>
              <a:rPr sz="2800" b="1" spc="10" dirty="0">
                <a:latin typeface="Carlito"/>
                <a:cs typeface="Carlito"/>
              </a:rPr>
              <a:t> </a:t>
            </a:r>
            <a:r>
              <a:rPr sz="2800" b="1" spc="-5" dirty="0">
                <a:latin typeface="Carlito"/>
                <a:cs typeface="Carlito"/>
              </a:rPr>
              <a:t>Elements: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3382" y="2608558"/>
            <a:ext cx="6114693" cy="69224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architectural </a:t>
            </a:r>
            <a:r>
              <a:rPr sz="2400" spc="-5" dirty="0">
                <a:latin typeface="Carlito"/>
                <a:cs typeface="Carlito"/>
              </a:rPr>
              <a:t>design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15" dirty="0">
                <a:latin typeface="Carlito"/>
                <a:cs typeface="Carlito"/>
              </a:rPr>
              <a:t>software </a:t>
            </a:r>
            <a:r>
              <a:rPr sz="2400" dirty="0">
                <a:latin typeface="Carlito"/>
                <a:cs typeface="Carlito"/>
              </a:rPr>
              <a:t>is the </a:t>
            </a:r>
            <a:r>
              <a:rPr sz="2400" spc="-10" dirty="0">
                <a:latin typeface="Carlito"/>
                <a:cs typeface="Carlito"/>
              </a:rPr>
              <a:t>equivalent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dirty="0">
                <a:latin typeface="Carlito"/>
                <a:cs typeface="Carlito"/>
              </a:rPr>
              <a:t>the fl </a:t>
            </a:r>
            <a:r>
              <a:rPr sz="2400" spc="-10" dirty="0">
                <a:latin typeface="Carlito"/>
                <a:cs typeface="Carlito"/>
              </a:rPr>
              <a:t>oor </a:t>
            </a:r>
            <a:r>
              <a:rPr sz="2400" spc="-5" dirty="0">
                <a:latin typeface="Carlito"/>
                <a:cs typeface="Carlito"/>
              </a:rPr>
              <a:t>plan of </a:t>
            </a:r>
            <a:r>
              <a:rPr sz="2400" dirty="0">
                <a:latin typeface="Carlito"/>
                <a:cs typeface="Carlito"/>
              </a:rPr>
              <a:t>a  </a:t>
            </a:r>
            <a:r>
              <a:rPr sz="2400" spc="-5" dirty="0">
                <a:latin typeface="Carlito"/>
                <a:cs typeface="Carlito"/>
              </a:rPr>
              <a:t>house.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architectural </a:t>
            </a:r>
            <a:r>
              <a:rPr sz="2400" dirty="0">
                <a:latin typeface="Carlito"/>
                <a:cs typeface="Carlito"/>
              </a:rPr>
              <a:t>model is </a:t>
            </a:r>
            <a:r>
              <a:rPr sz="2400" spc="-5" dirty="0">
                <a:latin typeface="Carlito"/>
                <a:cs typeface="Carlito"/>
              </a:rPr>
              <a:t>derived </a:t>
            </a:r>
            <a:r>
              <a:rPr sz="2400" spc="-15" dirty="0">
                <a:latin typeface="Carlito"/>
                <a:cs typeface="Carlito"/>
              </a:rPr>
              <a:t>from </a:t>
            </a:r>
            <a:r>
              <a:rPr sz="2400" dirty="0">
                <a:latin typeface="Carlito"/>
                <a:cs typeface="Carlito"/>
              </a:rPr>
              <a:t>3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sources:</a:t>
            </a:r>
            <a:endParaRPr sz="24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520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000" spc="-10" dirty="0">
                <a:latin typeface="Carlito"/>
                <a:cs typeface="Carlito"/>
              </a:rPr>
              <a:t>information </a:t>
            </a:r>
            <a:r>
              <a:rPr sz="2000" spc="-5" dirty="0">
                <a:latin typeface="Carlito"/>
                <a:cs typeface="Carlito"/>
              </a:rPr>
              <a:t>about </a:t>
            </a:r>
            <a:r>
              <a:rPr sz="2000" dirty="0">
                <a:latin typeface="Carlito"/>
                <a:cs typeface="Carlito"/>
              </a:rPr>
              <a:t>the </a:t>
            </a:r>
            <a:r>
              <a:rPr sz="2000" spc="-5" dirty="0">
                <a:latin typeface="Carlito"/>
                <a:cs typeface="Carlito"/>
              </a:rPr>
              <a:t>application domain </a:t>
            </a:r>
            <a:r>
              <a:rPr sz="2000" spc="-20" dirty="0">
                <a:latin typeface="Carlito"/>
                <a:cs typeface="Carlito"/>
              </a:rPr>
              <a:t>for </a:t>
            </a:r>
            <a:r>
              <a:rPr sz="2000" dirty="0">
                <a:latin typeface="Carlito"/>
                <a:cs typeface="Carlito"/>
              </a:rPr>
              <a:t>the </a:t>
            </a:r>
            <a:r>
              <a:rPr sz="2000" spc="-10" dirty="0">
                <a:latin typeface="Carlito"/>
                <a:cs typeface="Carlito"/>
              </a:rPr>
              <a:t>software </a:t>
            </a:r>
            <a:r>
              <a:rPr sz="2000" spc="-15" dirty="0">
                <a:latin typeface="Carlito"/>
                <a:cs typeface="Carlito"/>
              </a:rPr>
              <a:t>to </a:t>
            </a:r>
            <a:r>
              <a:rPr sz="2000" spc="-5" dirty="0">
                <a:latin typeface="Carlito"/>
                <a:cs typeface="Carlito"/>
              </a:rPr>
              <a:t>be</a:t>
            </a:r>
            <a:r>
              <a:rPr sz="2000" spc="3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built;</a:t>
            </a:r>
            <a:endParaRPr sz="2000">
              <a:latin typeface="Carlito"/>
              <a:cs typeface="Carlito"/>
            </a:endParaRPr>
          </a:p>
          <a:p>
            <a:pPr marL="927100" marR="329565" lvl="1" indent="-457200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000" spc="-5" dirty="0">
                <a:latin typeface="Carlito"/>
                <a:cs typeface="Carlito"/>
              </a:rPr>
              <a:t>specific </a:t>
            </a:r>
            <a:r>
              <a:rPr sz="2000" spc="-10" dirty="0">
                <a:latin typeface="Carlito"/>
                <a:cs typeface="Carlito"/>
              </a:rPr>
              <a:t>requirements </a:t>
            </a:r>
            <a:r>
              <a:rPr sz="2000" dirty="0">
                <a:latin typeface="Carlito"/>
                <a:cs typeface="Carlito"/>
              </a:rPr>
              <a:t>model </a:t>
            </a:r>
            <a:r>
              <a:rPr sz="2000" spc="-5" dirty="0">
                <a:latin typeface="Carlito"/>
                <a:cs typeface="Carlito"/>
              </a:rPr>
              <a:t>elements such </a:t>
            </a:r>
            <a:r>
              <a:rPr sz="2000" dirty="0">
                <a:latin typeface="Carlito"/>
                <a:cs typeface="Carlito"/>
              </a:rPr>
              <a:t>as </a:t>
            </a:r>
            <a:r>
              <a:rPr sz="2000" spc="-5" dirty="0">
                <a:latin typeface="Carlito"/>
                <a:cs typeface="Carlito"/>
              </a:rPr>
              <a:t>use cases or analysis </a:t>
            </a:r>
            <a:r>
              <a:rPr sz="2000" dirty="0">
                <a:latin typeface="Carlito"/>
                <a:cs typeface="Carlito"/>
              </a:rPr>
              <a:t>classes, their  </a:t>
            </a:r>
            <a:r>
              <a:rPr sz="2000" spc="-5" dirty="0">
                <a:latin typeface="Carlito"/>
                <a:cs typeface="Carlito"/>
              </a:rPr>
              <a:t>relationships </a:t>
            </a:r>
            <a:r>
              <a:rPr sz="2000" dirty="0">
                <a:latin typeface="Carlito"/>
                <a:cs typeface="Carlito"/>
              </a:rPr>
              <a:t>and </a:t>
            </a:r>
            <a:r>
              <a:rPr sz="2000" spc="-10" dirty="0">
                <a:latin typeface="Carlito"/>
                <a:cs typeface="Carlito"/>
              </a:rPr>
              <a:t>collaborations </a:t>
            </a:r>
            <a:r>
              <a:rPr sz="2000" spc="-15" dirty="0">
                <a:latin typeface="Carlito"/>
                <a:cs typeface="Carlito"/>
              </a:rPr>
              <a:t>for </a:t>
            </a:r>
            <a:r>
              <a:rPr sz="2000" dirty="0">
                <a:latin typeface="Carlito"/>
                <a:cs typeface="Carlito"/>
              </a:rPr>
              <a:t>the </a:t>
            </a:r>
            <a:r>
              <a:rPr sz="2000" spc="-10" dirty="0">
                <a:latin typeface="Carlito"/>
                <a:cs typeface="Carlito"/>
              </a:rPr>
              <a:t>problem at </a:t>
            </a:r>
            <a:r>
              <a:rPr sz="2000" dirty="0">
                <a:latin typeface="Carlito"/>
                <a:cs typeface="Carlito"/>
              </a:rPr>
              <a:t>hand;</a:t>
            </a:r>
            <a:r>
              <a:rPr sz="2000" spc="1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and</a:t>
            </a:r>
            <a:endParaRPr sz="20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490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000" dirty="0">
                <a:latin typeface="Carlito"/>
                <a:cs typeface="Carlito"/>
              </a:rPr>
              <a:t>the </a:t>
            </a:r>
            <a:r>
              <a:rPr sz="2000" spc="-10" dirty="0">
                <a:latin typeface="Carlito"/>
                <a:cs typeface="Carlito"/>
              </a:rPr>
              <a:t>availability </a:t>
            </a:r>
            <a:r>
              <a:rPr sz="2000" dirty="0">
                <a:latin typeface="Carlito"/>
                <a:cs typeface="Carlito"/>
              </a:rPr>
              <a:t>of </a:t>
            </a:r>
            <a:r>
              <a:rPr sz="2000" spc="-10" dirty="0">
                <a:latin typeface="Carlito"/>
                <a:cs typeface="Carlito"/>
              </a:rPr>
              <a:t>architectural </a:t>
            </a:r>
            <a:r>
              <a:rPr sz="2000" spc="-5" dirty="0">
                <a:latin typeface="Carlito"/>
                <a:cs typeface="Carlito"/>
              </a:rPr>
              <a:t>styles </a:t>
            </a:r>
            <a:r>
              <a:rPr sz="2000" dirty="0">
                <a:latin typeface="Carlito"/>
                <a:cs typeface="Carlito"/>
              </a:rPr>
              <a:t>and</a:t>
            </a:r>
            <a:r>
              <a:rPr sz="2000" spc="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patterns.</a:t>
            </a:r>
            <a:endParaRPr sz="2000">
              <a:latin typeface="Carlito"/>
              <a:cs typeface="Carlito"/>
            </a:endParaRPr>
          </a:p>
          <a:p>
            <a:pPr marL="241300" marR="422275" indent="-2286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architectural </a:t>
            </a:r>
            <a:r>
              <a:rPr sz="2400" spc="-5" dirty="0">
                <a:latin typeface="Carlito"/>
                <a:cs typeface="Carlito"/>
              </a:rPr>
              <a:t>design element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5" dirty="0">
                <a:latin typeface="Carlito"/>
                <a:cs typeface="Carlito"/>
              </a:rPr>
              <a:t>usually depicted </a:t>
            </a:r>
            <a:r>
              <a:rPr sz="2400" dirty="0">
                <a:latin typeface="Carlito"/>
                <a:cs typeface="Carlito"/>
              </a:rPr>
              <a:t>as a </a:t>
            </a:r>
            <a:r>
              <a:rPr sz="2400" spc="-10" dirty="0">
                <a:latin typeface="Carlito"/>
                <a:cs typeface="Carlito"/>
              </a:rPr>
              <a:t>set </a:t>
            </a:r>
            <a:r>
              <a:rPr sz="2400" spc="-5" dirty="0">
                <a:latin typeface="Carlito"/>
                <a:cs typeface="Carlito"/>
              </a:rPr>
              <a:t>of  </a:t>
            </a:r>
            <a:r>
              <a:rPr sz="2400" spc="-15" dirty="0">
                <a:latin typeface="Carlito"/>
                <a:cs typeface="Carlito"/>
              </a:rPr>
              <a:t>interconnected subsystems, </a:t>
            </a:r>
            <a:r>
              <a:rPr sz="2400" spc="-10" dirty="0">
                <a:latin typeface="Carlito"/>
                <a:cs typeface="Carlito"/>
              </a:rPr>
              <a:t>often </a:t>
            </a:r>
            <a:r>
              <a:rPr sz="2400" spc="-5" dirty="0">
                <a:latin typeface="Carlito"/>
                <a:cs typeface="Carlito"/>
              </a:rPr>
              <a:t>derived </a:t>
            </a:r>
            <a:r>
              <a:rPr sz="2400" spc="-15" dirty="0">
                <a:latin typeface="Carlito"/>
                <a:cs typeface="Carlito"/>
              </a:rPr>
              <a:t>from </a:t>
            </a:r>
            <a:r>
              <a:rPr sz="2400" spc="-5" dirty="0">
                <a:latin typeface="Carlito"/>
                <a:cs typeface="Carlito"/>
              </a:rPr>
              <a:t>analysis </a:t>
            </a:r>
            <a:r>
              <a:rPr sz="2400" spc="-10" dirty="0">
                <a:latin typeface="Carlito"/>
                <a:cs typeface="Carlito"/>
              </a:rPr>
              <a:t>packages </a:t>
            </a:r>
            <a:r>
              <a:rPr sz="2400" dirty="0">
                <a:latin typeface="Carlito"/>
                <a:cs typeface="Carlito"/>
              </a:rPr>
              <a:t>within  the </a:t>
            </a:r>
            <a:r>
              <a:rPr sz="2400" spc="-10" dirty="0">
                <a:latin typeface="Carlito"/>
                <a:cs typeface="Carlito"/>
              </a:rPr>
              <a:t>requirements</a:t>
            </a:r>
            <a:r>
              <a:rPr sz="2400" spc="-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model.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arlito"/>
                <a:cs typeface="Carlito"/>
              </a:rPr>
              <a:t>Each </a:t>
            </a:r>
            <a:r>
              <a:rPr sz="2400" spc="-20" dirty="0">
                <a:latin typeface="Carlito"/>
                <a:cs typeface="Carlito"/>
              </a:rPr>
              <a:t>subsystem </a:t>
            </a:r>
            <a:r>
              <a:rPr sz="2400" spc="-15" dirty="0">
                <a:latin typeface="Carlito"/>
                <a:cs typeface="Carlito"/>
              </a:rPr>
              <a:t>may </a:t>
            </a:r>
            <a:r>
              <a:rPr sz="2400" spc="-20" dirty="0">
                <a:latin typeface="Carlito"/>
                <a:cs typeface="Carlito"/>
              </a:rPr>
              <a:t>have </a:t>
            </a:r>
            <a:r>
              <a:rPr sz="2400" dirty="0">
                <a:latin typeface="Carlito"/>
                <a:cs typeface="Carlito"/>
              </a:rPr>
              <a:t>its </a:t>
            </a:r>
            <a:r>
              <a:rPr sz="2400" spc="-10" dirty="0">
                <a:latin typeface="Carlito"/>
                <a:cs typeface="Carlito"/>
              </a:rPr>
              <a:t>own</a:t>
            </a:r>
            <a:r>
              <a:rPr sz="2400" spc="3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architecture.</a:t>
            </a:r>
            <a:endParaRPr sz="2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7020203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0085" y="118886"/>
            <a:ext cx="349758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8945" algn="l"/>
              </a:tabLst>
            </a:pPr>
            <a:r>
              <a:rPr sz="2800" b="1" spc="-5" dirty="0">
                <a:latin typeface="Carlito"/>
                <a:cs typeface="Carlito"/>
              </a:rPr>
              <a:t>3.	</a:t>
            </a:r>
            <a:r>
              <a:rPr sz="2800" b="1" spc="-15" dirty="0">
                <a:latin typeface="Carlito"/>
                <a:cs typeface="Carlito"/>
              </a:rPr>
              <a:t>Interface </a:t>
            </a:r>
            <a:r>
              <a:rPr sz="2800" b="1" spc="-10" dirty="0">
                <a:latin typeface="Carlito"/>
                <a:cs typeface="Carlito"/>
              </a:rPr>
              <a:t>Design</a:t>
            </a:r>
            <a:r>
              <a:rPr sz="2800" b="1" spc="10" dirty="0">
                <a:latin typeface="Carlito"/>
                <a:cs typeface="Carlito"/>
              </a:rPr>
              <a:t> </a:t>
            </a:r>
            <a:r>
              <a:rPr sz="2800" b="1" spc="-5" dirty="0">
                <a:latin typeface="Carlito"/>
                <a:cs typeface="Carlito"/>
              </a:rPr>
              <a:t>Elements: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3382" y="1864847"/>
            <a:ext cx="6047899" cy="7541342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3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interface </a:t>
            </a:r>
            <a:r>
              <a:rPr sz="2400" spc="-5" dirty="0">
                <a:latin typeface="Carlito"/>
                <a:cs typeface="Carlito"/>
              </a:rPr>
              <a:t>design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15" dirty="0">
                <a:latin typeface="Carlito"/>
                <a:cs typeface="Carlito"/>
              </a:rPr>
              <a:t>software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5" dirty="0">
                <a:latin typeface="Carlito"/>
                <a:cs typeface="Carlito"/>
              </a:rPr>
              <a:t>analogous </a:t>
            </a:r>
            <a:r>
              <a:rPr sz="2400" spc="-20" dirty="0">
                <a:latin typeface="Carlito"/>
                <a:cs typeface="Carlito"/>
              </a:rPr>
              <a:t>to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10" dirty="0">
                <a:latin typeface="Carlito"/>
                <a:cs typeface="Carlito"/>
              </a:rPr>
              <a:t>set of detailed drawings  </a:t>
            </a:r>
            <a:r>
              <a:rPr sz="2400" spc="-5" dirty="0">
                <a:latin typeface="Carlito"/>
                <a:cs typeface="Carlito"/>
              </a:rPr>
              <a:t>(and </a:t>
            </a:r>
            <a:r>
              <a:rPr sz="2400" spc="-10" dirty="0">
                <a:latin typeface="Carlito"/>
                <a:cs typeface="Carlito"/>
              </a:rPr>
              <a:t>specifications)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doors, </a:t>
            </a:r>
            <a:r>
              <a:rPr sz="2400" spc="-10" dirty="0">
                <a:latin typeface="Carlito"/>
                <a:cs typeface="Carlito"/>
              </a:rPr>
              <a:t>windows,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0" dirty="0">
                <a:latin typeface="Carlito"/>
                <a:cs typeface="Carlito"/>
              </a:rPr>
              <a:t>external </a:t>
            </a:r>
            <a:r>
              <a:rPr sz="2400" spc="-5" dirty="0">
                <a:latin typeface="Carlito"/>
                <a:cs typeface="Carlito"/>
              </a:rPr>
              <a:t>utilities of </a:t>
            </a:r>
            <a:r>
              <a:rPr sz="2400" dirty="0">
                <a:latin typeface="Carlito"/>
                <a:cs typeface="Carlito"/>
              </a:rPr>
              <a:t>a  </a:t>
            </a:r>
            <a:r>
              <a:rPr sz="2400" spc="-5" dirty="0">
                <a:latin typeface="Carlito"/>
                <a:cs typeface="Carlito"/>
              </a:rPr>
              <a:t>house.</a:t>
            </a:r>
            <a:endParaRPr sz="2400">
              <a:latin typeface="Carlito"/>
              <a:cs typeface="Carlito"/>
            </a:endParaRPr>
          </a:p>
          <a:p>
            <a:pPr marL="241300" marR="252729" indent="-228600" algn="just">
              <a:lnSpc>
                <a:spcPts val="2590"/>
              </a:lnSpc>
              <a:spcBef>
                <a:spcPts val="509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interface </a:t>
            </a:r>
            <a:r>
              <a:rPr sz="2400" spc="-5" dirty="0">
                <a:latin typeface="Carlito"/>
                <a:cs typeface="Carlito"/>
              </a:rPr>
              <a:t>design elements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15" dirty="0">
                <a:latin typeface="Carlito"/>
                <a:cs typeface="Carlito"/>
              </a:rPr>
              <a:t>software </a:t>
            </a:r>
            <a:r>
              <a:rPr sz="2400" spc="-5" dirty="0">
                <a:latin typeface="Carlito"/>
                <a:cs typeface="Carlito"/>
              </a:rPr>
              <a:t>depict </a:t>
            </a:r>
            <a:r>
              <a:rPr sz="2400" spc="-10" dirty="0">
                <a:latin typeface="Carlito"/>
                <a:cs typeface="Carlito"/>
              </a:rPr>
              <a:t>information </a:t>
            </a:r>
            <a:r>
              <a:rPr sz="2400" spc="-15" dirty="0">
                <a:latin typeface="Carlito"/>
                <a:cs typeface="Carlito"/>
              </a:rPr>
              <a:t>flows into 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0" dirty="0">
                <a:latin typeface="Carlito"/>
                <a:cs typeface="Carlito"/>
              </a:rPr>
              <a:t>out of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25" dirty="0">
                <a:latin typeface="Carlito"/>
                <a:cs typeface="Carlito"/>
              </a:rPr>
              <a:t>system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0" dirty="0">
                <a:latin typeface="Carlito"/>
                <a:cs typeface="Carlito"/>
              </a:rPr>
              <a:t>how </a:t>
            </a:r>
            <a:r>
              <a:rPr sz="2400" dirty="0">
                <a:latin typeface="Carlito"/>
                <a:cs typeface="Carlito"/>
              </a:rPr>
              <a:t>it is </a:t>
            </a:r>
            <a:r>
              <a:rPr sz="2400" spc="-10" dirty="0">
                <a:latin typeface="Carlito"/>
                <a:cs typeface="Carlito"/>
              </a:rPr>
              <a:t>communicated </a:t>
            </a:r>
            <a:r>
              <a:rPr sz="2400" dirty="0">
                <a:latin typeface="Carlito"/>
                <a:cs typeface="Carlito"/>
              </a:rPr>
              <a:t>among the </a:t>
            </a:r>
            <a:r>
              <a:rPr sz="2400" spc="-10" dirty="0">
                <a:latin typeface="Carlito"/>
                <a:cs typeface="Carlito"/>
              </a:rPr>
              <a:t>components  defined </a:t>
            </a:r>
            <a:r>
              <a:rPr sz="2400" dirty="0">
                <a:latin typeface="Carlito"/>
                <a:cs typeface="Carlito"/>
              </a:rPr>
              <a:t>as </a:t>
            </a:r>
            <a:r>
              <a:rPr sz="2400" spc="-5" dirty="0">
                <a:latin typeface="Carlito"/>
                <a:cs typeface="Carlito"/>
              </a:rPr>
              <a:t>part of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architecture.</a:t>
            </a:r>
            <a:endParaRPr sz="2400">
              <a:latin typeface="Carlito"/>
              <a:cs typeface="Carlito"/>
            </a:endParaRPr>
          </a:p>
          <a:p>
            <a:pPr marL="241300" indent="-228600" algn="just">
              <a:lnSpc>
                <a:spcPct val="100000"/>
              </a:lnSpc>
              <a:spcBef>
                <a:spcPts val="17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arlito"/>
                <a:cs typeface="Carlito"/>
              </a:rPr>
              <a:t>There </a:t>
            </a:r>
            <a:r>
              <a:rPr sz="2400" spc="-15" dirty="0">
                <a:latin typeface="Carlito"/>
                <a:cs typeface="Carlito"/>
              </a:rPr>
              <a:t>are </a:t>
            </a:r>
            <a:r>
              <a:rPr sz="2400" dirty="0">
                <a:latin typeface="Carlito"/>
                <a:cs typeface="Carlito"/>
              </a:rPr>
              <a:t>3 </a:t>
            </a:r>
            <a:r>
              <a:rPr sz="2400" spc="-10" dirty="0">
                <a:latin typeface="Carlito"/>
                <a:cs typeface="Carlito"/>
              </a:rPr>
              <a:t>important </a:t>
            </a:r>
            <a:r>
              <a:rPr sz="2400" spc="-5" dirty="0">
                <a:latin typeface="Carlito"/>
                <a:cs typeface="Carlito"/>
              </a:rPr>
              <a:t>elements of </a:t>
            </a:r>
            <a:r>
              <a:rPr sz="2400" spc="-10" dirty="0">
                <a:latin typeface="Carlito"/>
                <a:cs typeface="Carlito"/>
              </a:rPr>
              <a:t>interface </a:t>
            </a:r>
            <a:r>
              <a:rPr sz="2400" spc="-5" dirty="0">
                <a:latin typeface="Carlito"/>
                <a:cs typeface="Carlito"/>
              </a:rPr>
              <a:t>design:</a:t>
            </a:r>
            <a:endParaRPr sz="24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000" dirty="0">
                <a:latin typeface="Carlito"/>
                <a:cs typeface="Carlito"/>
              </a:rPr>
              <a:t>the user </a:t>
            </a:r>
            <a:r>
              <a:rPr sz="2000" spc="-10" dirty="0">
                <a:latin typeface="Carlito"/>
                <a:cs typeface="Carlito"/>
              </a:rPr>
              <a:t>interface</a:t>
            </a:r>
            <a:r>
              <a:rPr sz="200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(UI),</a:t>
            </a:r>
            <a:endParaRPr sz="2000">
              <a:latin typeface="Carlito"/>
              <a:cs typeface="Carlito"/>
            </a:endParaRPr>
          </a:p>
          <a:p>
            <a:pPr marL="927100" marR="548005" lvl="1" indent="-457200">
              <a:lnSpc>
                <a:spcPts val="2160"/>
              </a:lnSpc>
              <a:spcBef>
                <a:spcPts val="52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000" spc="-10" dirty="0">
                <a:latin typeface="Carlito"/>
                <a:cs typeface="Carlito"/>
              </a:rPr>
              <a:t>external interfaces </a:t>
            </a:r>
            <a:r>
              <a:rPr sz="2000" spc="-15" dirty="0">
                <a:latin typeface="Carlito"/>
                <a:cs typeface="Carlito"/>
              </a:rPr>
              <a:t>to </a:t>
            </a:r>
            <a:r>
              <a:rPr sz="2000" dirty="0">
                <a:latin typeface="Carlito"/>
                <a:cs typeface="Carlito"/>
              </a:rPr>
              <a:t>other </a:t>
            </a:r>
            <a:r>
              <a:rPr sz="2000" spc="-20" dirty="0">
                <a:latin typeface="Carlito"/>
                <a:cs typeface="Carlito"/>
              </a:rPr>
              <a:t>systems, </a:t>
            </a:r>
            <a:r>
              <a:rPr sz="2000" spc="-5" dirty="0">
                <a:latin typeface="Carlito"/>
                <a:cs typeface="Carlito"/>
              </a:rPr>
              <a:t>devices, </a:t>
            </a:r>
            <a:r>
              <a:rPr sz="2000" spc="-10" dirty="0">
                <a:latin typeface="Carlito"/>
                <a:cs typeface="Carlito"/>
              </a:rPr>
              <a:t>networks, </a:t>
            </a:r>
            <a:r>
              <a:rPr sz="2000" spc="-5" dirty="0">
                <a:latin typeface="Carlito"/>
                <a:cs typeface="Carlito"/>
              </a:rPr>
              <a:t>or other </a:t>
            </a:r>
            <a:r>
              <a:rPr sz="2000" spc="-10" dirty="0">
                <a:latin typeface="Carlito"/>
                <a:cs typeface="Carlito"/>
              </a:rPr>
              <a:t>producers </a:t>
            </a:r>
            <a:r>
              <a:rPr sz="2000" spc="-5" dirty="0">
                <a:latin typeface="Carlito"/>
                <a:cs typeface="Carlito"/>
              </a:rPr>
              <a:t>or  </a:t>
            </a:r>
            <a:r>
              <a:rPr sz="2000" spc="-10" dirty="0">
                <a:latin typeface="Carlito"/>
                <a:cs typeface="Carlito"/>
              </a:rPr>
              <a:t>consumers </a:t>
            </a:r>
            <a:r>
              <a:rPr sz="2000" spc="-5" dirty="0">
                <a:latin typeface="Carlito"/>
                <a:cs typeface="Carlito"/>
              </a:rPr>
              <a:t>of </a:t>
            </a:r>
            <a:r>
              <a:rPr sz="2000" spc="-10" dirty="0">
                <a:latin typeface="Carlito"/>
                <a:cs typeface="Carlito"/>
              </a:rPr>
              <a:t>information, </a:t>
            </a:r>
            <a:r>
              <a:rPr sz="2000" dirty="0">
                <a:latin typeface="Carlito"/>
                <a:cs typeface="Carlito"/>
              </a:rPr>
              <a:t>and</a:t>
            </a:r>
            <a:endParaRPr sz="20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23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000" spc="-5" dirty="0">
                <a:latin typeface="Carlito"/>
                <a:cs typeface="Carlito"/>
              </a:rPr>
              <a:t>internal </a:t>
            </a:r>
            <a:r>
              <a:rPr sz="2000" spc="-10" dirty="0">
                <a:latin typeface="Carlito"/>
                <a:cs typeface="Carlito"/>
              </a:rPr>
              <a:t>interfaces </a:t>
            </a:r>
            <a:r>
              <a:rPr sz="2000" spc="-5" dirty="0">
                <a:latin typeface="Carlito"/>
                <a:cs typeface="Carlito"/>
              </a:rPr>
              <a:t>between </a:t>
            </a:r>
            <a:r>
              <a:rPr sz="2000" spc="-10" dirty="0">
                <a:latin typeface="Carlito"/>
                <a:cs typeface="Carlito"/>
              </a:rPr>
              <a:t>various </a:t>
            </a:r>
            <a:r>
              <a:rPr sz="2000" dirty="0">
                <a:latin typeface="Carlito"/>
                <a:cs typeface="Carlito"/>
              </a:rPr>
              <a:t>design</a:t>
            </a:r>
            <a:r>
              <a:rPr sz="2000" spc="3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components.</a:t>
            </a:r>
            <a:endParaRPr sz="2000">
              <a:latin typeface="Carlito"/>
              <a:cs typeface="Carlito"/>
            </a:endParaRPr>
          </a:p>
          <a:p>
            <a:pPr marL="241300" marR="399415" indent="-228600">
              <a:lnSpc>
                <a:spcPct val="9000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These </a:t>
            </a:r>
            <a:r>
              <a:rPr sz="2400" spc="-15" dirty="0">
                <a:latin typeface="Carlito"/>
                <a:cs typeface="Carlito"/>
              </a:rPr>
              <a:t>interface </a:t>
            </a:r>
            <a:r>
              <a:rPr sz="2400" spc="-5" dirty="0">
                <a:latin typeface="Carlito"/>
                <a:cs typeface="Carlito"/>
              </a:rPr>
              <a:t>design elements allow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software to communicate  </a:t>
            </a:r>
            <a:r>
              <a:rPr sz="2400" spc="-10" dirty="0">
                <a:latin typeface="Carlito"/>
                <a:cs typeface="Carlito"/>
              </a:rPr>
              <a:t>externally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5" dirty="0">
                <a:latin typeface="Carlito"/>
                <a:cs typeface="Carlito"/>
              </a:rPr>
              <a:t>enable </a:t>
            </a:r>
            <a:r>
              <a:rPr sz="2400" spc="-10" dirty="0">
                <a:latin typeface="Carlito"/>
                <a:cs typeface="Carlito"/>
              </a:rPr>
              <a:t>internal communication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0" dirty="0">
                <a:latin typeface="Carlito"/>
                <a:cs typeface="Carlito"/>
              </a:rPr>
              <a:t>collaboration </a:t>
            </a:r>
            <a:r>
              <a:rPr sz="2400" dirty="0">
                <a:latin typeface="Carlito"/>
                <a:cs typeface="Carlito"/>
              </a:rPr>
              <a:t>among  the </a:t>
            </a:r>
            <a:r>
              <a:rPr sz="2400" spc="-10" dirty="0">
                <a:latin typeface="Carlito"/>
                <a:cs typeface="Carlito"/>
              </a:rPr>
              <a:t>components that populate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software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architecture.</a:t>
            </a:r>
            <a:endParaRPr sz="2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2356026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1508" y="475544"/>
            <a:ext cx="427482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8945" algn="l"/>
              </a:tabLst>
            </a:pPr>
            <a:r>
              <a:rPr sz="2800" b="1" spc="-5" dirty="0">
                <a:latin typeface="Carlito"/>
                <a:cs typeface="Carlito"/>
              </a:rPr>
              <a:t>4.	</a:t>
            </a:r>
            <a:r>
              <a:rPr sz="2800" b="1" spc="-10" dirty="0">
                <a:latin typeface="Carlito"/>
                <a:cs typeface="Carlito"/>
              </a:rPr>
              <a:t>Component-Level Design</a:t>
            </a:r>
            <a:r>
              <a:rPr sz="2800" b="1" spc="15" dirty="0">
                <a:latin typeface="Carlito"/>
                <a:cs typeface="Carlito"/>
              </a:rPr>
              <a:t> </a:t>
            </a:r>
            <a:r>
              <a:rPr sz="2800" b="1" spc="-5" dirty="0">
                <a:latin typeface="Carlito"/>
                <a:cs typeface="Carlito"/>
              </a:rPr>
              <a:t>Elements: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6933" y="2212787"/>
            <a:ext cx="5741861" cy="64838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component-level </a:t>
            </a:r>
            <a:r>
              <a:rPr sz="2400" spc="-5" dirty="0">
                <a:latin typeface="Carlito"/>
                <a:cs typeface="Carlito"/>
              </a:rPr>
              <a:t>design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15" dirty="0">
                <a:latin typeface="Carlito"/>
                <a:cs typeface="Carlito"/>
              </a:rPr>
              <a:t>software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equivalent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10" dirty="0">
                <a:latin typeface="Carlito"/>
                <a:cs typeface="Carlito"/>
              </a:rPr>
              <a:t>set</a:t>
            </a:r>
            <a:r>
              <a:rPr sz="2400" spc="9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of</a:t>
            </a:r>
            <a:endParaRPr sz="2400">
              <a:latin typeface="Carlito"/>
              <a:cs typeface="Carlito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rlito"/>
                <a:cs typeface="Carlito"/>
              </a:rPr>
              <a:t>detailed </a:t>
            </a:r>
            <a:r>
              <a:rPr sz="2400" spc="-10" dirty="0">
                <a:latin typeface="Carlito"/>
                <a:cs typeface="Carlito"/>
              </a:rPr>
              <a:t>drawings </a:t>
            </a:r>
            <a:r>
              <a:rPr sz="2400" spc="-5" dirty="0">
                <a:latin typeface="Carlito"/>
                <a:cs typeface="Carlito"/>
              </a:rPr>
              <a:t>(and </a:t>
            </a:r>
            <a:r>
              <a:rPr sz="2400" spc="-10" dirty="0">
                <a:latin typeface="Carlito"/>
                <a:cs typeface="Carlito"/>
              </a:rPr>
              <a:t>specifications)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dirty="0">
                <a:latin typeface="Carlito"/>
                <a:cs typeface="Carlito"/>
              </a:rPr>
              <a:t>each </a:t>
            </a:r>
            <a:r>
              <a:rPr sz="2400" spc="-15" dirty="0">
                <a:latin typeface="Carlito"/>
                <a:cs typeface="Carlito"/>
              </a:rPr>
              <a:t>room </a:t>
            </a:r>
            <a:r>
              <a:rPr sz="2400" dirty="0">
                <a:latin typeface="Carlito"/>
                <a:cs typeface="Carlito"/>
              </a:rPr>
              <a:t>in a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house.</a:t>
            </a:r>
            <a:endParaRPr sz="2400">
              <a:latin typeface="Carlito"/>
              <a:cs typeface="Carlito"/>
            </a:endParaRPr>
          </a:p>
          <a:p>
            <a:pPr marL="241300" marR="335280" indent="-229235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component-level </a:t>
            </a:r>
            <a:r>
              <a:rPr sz="2400" spc="-5" dirty="0">
                <a:latin typeface="Carlito"/>
                <a:cs typeface="Carlito"/>
              </a:rPr>
              <a:t>design </a:t>
            </a:r>
            <a:r>
              <a:rPr sz="2400" spc="-25" dirty="0">
                <a:latin typeface="Carlito"/>
                <a:cs typeface="Carlito"/>
              </a:rPr>
              <a:t>for </a:t>
            </a:r>
            <a:r>
              <a:rPr sz="2400" spc="-15" dirty="0">
                <a:latin typeface="Carlito"/>
                <a:cs typeface="Carlito"/>
              </a:rPr>
              <a:t>software </a:t>
            </a:r>
            <a:r>
              <a:rPr sz="2400" spc="-5" dirty="0">
                <a:latin typeface="Carlito"/>
                <a:cs typeface="Carlito"/>
              </a:rPr>
              <a:t>fully describes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internal  detail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each </a:t>
            </a:r>
            <a:r>
              <a:rPr sz="2400" spc="-15" dirty="0">
                <a:latin typeface="Carlito"/>
                <a:cs typeface="Carlito"/>
              </a:rPr>
              <a:t>software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component.</a:t>
            </a:r>
            <a:endParaRPr sz="2400">
              <a:latin typeface="Carlito"/>
              <a:cs typeface="Carlito"/>
            </a:endParaRPr>
          </a:p>
          <a:p>
            <a:pPr marL="241300" marR="5080" indent="-229235">
              <a:lnSpc>
                <a:spcPct val="100000"/>
              </a:lnSpc>
              <a:spcBef>
                <a:spcPts val="490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114" dirty="0">
                <a:latin typeface="Carlito"/>
                <a:cs typeface="Carlito"/>
              </a:rPr>
              <a:t>To </a:t>
            </a:r>
            <a:r>
              <a:rPr sz="2400" spc="-5" dirty="0">
                <a:latin typeface="Carlito"/>
                <a:cs typeface="Carlito"/>
              </a:rPr>
              <a:t>accomplish </a:t>
            </a:r>
            <a:r>
              <a:rPr sz="2400" dirty="0">
                <a:latin typeface="Carlito"/>
                <a:cs typeface="Carlito"/>
              </a:rPr>
              <a:t>this, the </a:t>
            </a:r>
            <a:r>
              <a:rPr sz="2400" spc="-10" dirty="0">
                <a:latin typeface="Carlito"/>
                <a:cs typeface="Carlito"/>
              </a:rPr>
              <a:t>component-level </a:t>
            </a:r>
            <a:r>
              <a:rPr sz="2400" spc="-5" dirty="0">
                <a:latin typeface="Carlito"/>
                <a:cs typeface="Carlito"/>
              </a:rPr>
              <a:t>design </a:t>
            </a:r>
            <a:r>
              <a:rPr sz="2400" spc="-10" dirty="0">
                <a:latin typeface="Carlito"/>
                <a:cs typeface="Carlito"/>
              </a:rPr>
              <a:t>defines </a:t>
            </a:r>
            <a:r>
              <a:rPr sz="2400" spc="-15" dirty="0">
                <a:latin typeface="Carlito"/>
                <a:cs typeface="Carlito"/>
              </a:rPr>
              <a:t>data </a:t>
            </a:r>
            <a:r>
              <a:rPr sz="2400" spc="-10" dirty="0">
                <a:latin typeface="Carlito"/>
                <a:cs typeface="Carlito"/>
              </a:rPr>
              <a:t>structures 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dirty="0">
                <a:latin typeface="Carlito"/>
                <a:cs typeface="Carlito"/>
              </a:rPr>
              <a:t>all </a:t>
            </a:r>
            <a:r>
              <a:rPr sz="2400" spc="-5" dirty="0">
                <a:latin typeface="Carlito"/>
                <a:cs typeface="Carlito"/>
              </a:rPr>
              <a:t>local </a:t>
            </a:r>
            <a:r>
              <a:rPr sz="2400" spc="-15" dirty="0">
                <a:latin typeface="Carlito"/>
                <a:cs typeface="Carlito"/>
              </a:rPr>
              <a:t>data </a:t>
            </a:r>
            <a:r>
              <a:rPr sz="2400" spc="-5" dirty="0">
                <a:latin typeface="Carlito"/>
                <a:cs typeface="Carlito"/>
              </a:rPr>
              <a:t>objects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5" dirty="0">
                <a:latin typeface="Carlito"/>
                <a:cs typeface="Carlito"/>
              </a:rPr>
              <a:t>algorithmic </a:t>
            </a:r>
            <a:r>
              <a:rPr sz="2400" spc="-10" dirty="0">
                <a:latin typeface="Carlito"/>
                <a:cs typeface="Carlito"/>
              </a:rPr>
              <a:t>detail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dirty="0">
                <a:latin typeface="Carlito"/>
                <a:cs typeface="Carlito"/>
              </a:rPr>
              <a:t>all </a:t>
            </a:r>
            <a:r>
              <a:rPr sz="2400" spc="-10" dirty="0">
                <a:latin typeface="Carlito"/>
                <a:cs typeface="Carlito"/>
              </a:rPr>
              <a:t>processing that  occurs </a:t>
            </a:r>
            <a:r>
              <a:rPr sz="2400" dirty="0">
                <a:latin typeface="Carlito"/>
                <a:cs typeface="Carlito"/>
              </a:rPr>
              <a:t>within a </a:t>
            </a:r>
            <a:r>
              <a:rPr sz="2400" spc="-10" dirty="0">
                <a:latin typeface="Carlito"/>
                <a:cs typeface="Carlito"/>
              </a:rPr>
              <a:t>component </a:t>
            </a:r>
            <a:r>
              <a:rPr sz="2400" dirty="0">
                <a:latin typeface="Carlito"/>
                <a:cs typeface="Carlito"/>
              </a:rPr>
              <a:t>and an </a:t>
            </a:r>
            <a:r>
              <a:rPr sz="2400" spc="-15" dirty="0">
                <a:latin typeface="Carlito"/>
                <a:cs typeface="Carlito"/>
              </a:rPr>
              <a:t>interface </a:t>
            </a:r>
            <a:r>
              <a:rPr sz="2400" spc="-10" dirty="0">
                <a:latin typeface="Carlito"/>
                <a:cs typeface="Carlito"/>
              </a:rPr>
              <a:t>that allows </a:t>
            </a:r>
            <a:r>
              <a:rPr sz="2400" dirty="0">
                <a:latin typeface="Carlito"/>
                <a:cs typeface="Carlito"/>
              </a:rPr>
              <a:t>access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dirty="0">
                <a:latin typeface="Carlito"/>
                <a:cs typeface="Carlito"/>
              </a:rPr>
              <a:t>all  </a:t>
            </a:r>
            <a:r>
              <a:rPr sz="2400" spc="-10" dirty="0">
                <a:latin typeface="Carlito"/>
                <a:cs typeface="Carlito"/>
              </a:rPr>
              <a:t>component operations</a:t>
            </a:r>
            <a:r>
              <a:rPr sz="2400" spc="-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(behaviors).</a:t>
            </a:r>
            <a:endParaRPr sz="2400">
              <a:latin typeface="Carlito"/>
              <a:cs typeface="Carlito"/>
            </a:endParaRPr>
          </a:p>
          <a:p>
            <a:pPr marL="241300" marR="261620" indent="-229235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241935" algn="l"/>
              </a:tabLst>
            </a:pPr>
            <a:r>
              <a:rPr sz="2400" spc="-5" dirty="0">
                <a:latin typeface="Carlito"/>
                <a:cs typeface="Carlito"/>
              </a:rPr>
              <a:t>The design </a:t>
            </a:r>
            <a:r>
              <a:rPr sz="2400" spc="-10" dirty="0">
                <a:latin typeface="Carlito"/>
                <a:cs typeface="Carlito"/>
              </a:rPr>
              <a:t>details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10" dirty="0">
                <a:latin typeface="Carlito"/>
                <a:cs typeface="Carlito"/>
              </a:rPr>
              <a:t>component can </a:t>
            </a:r>
            <a:r>
              <a:rPr sz="2400" spc="-5" dirty="0">
                <a:latin typeface="Carlito"/>
                <a:cs typeface="Carlito"/>
              </a:rPr>
              <a:t>be </a:t>
            </a:r>
            <a:r>
              <a:rPr sz="2400" dirty="0">
                <a:latin typeface="Carlito"/>
                <a:cs typeface="Carlito"/>
              </a:rPr>
              <a:t>modeled </a:t>
            </a:r>
            <a:r>
              <a:rPr sz="2400" spc="-15" dirty="0">
                <a:latin typeface="Carlito"/>
                <a:cs typeface="Carlito"/>
              </a:rPr>
              <a:t>at many </a:t>
            </a:r>
            <a:r>
              <a:rPr sz="2400" spc="-20" dirty="0">
                <a:latin typeface="Carlito"/>
                <a:cs typeface="Carlito"/>
              </a:rPr>
              <a:t>different  </a:t>
            </a:r>
            <a:r>
              <a:rPr sz="2400" spc="-10" dirty="0">
                <a:latin typeface="Carlito"/>
                <a:cs typeface="Carlito"/>
              </a:rPr>
              <a:t>levels </a:t>
            </a:r>
            <a:r>
              <a:rPr sz="2400" spc="-5" dirty="0">
                <a:latin typeface="Carlito"/>
                <a:cs typeface="Carlito"/>
              </a:rPr>
              <a:t>of</a:t>
            </a:r>
            <a:r>
              <a:rPr sz="240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abstraction.</a:t>
            </a:r>
            <a:endParaRPr sz="2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220442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4352" y="475544"/>
            <a:ext cx="4420553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48945" algn="l"/>
              </a:tabLst>
            </a:pPr>
            <a:r>
              <a:rPr sz="2800" b="1" spc="-5" dirty="0">
                <a:latin typeface="Carlito"/>
                <a:cs typeface="Carlito"/>
              </a:rPr>
              <a:t>4.	</a:t>
            </a:r>
            <a:r>
              <a:rPr sz="2800" b="1" spc="-15" dirty="0">
                <a:latin typeface="Carlito"/>
                <a:cs typeface="Carlito"/>
              </a:rPr>
              <a:t>Development-Level </a:t>
            </a:r>
            <a:r>
              <a:rPr sz="2800" b="1" spc="-10" dirty="0">
                <a:latin typeface="Carlito"/>
                <a:cs typeface="Carlito"/>
              </a:rPr>
              <a:t>Design</a:t>
            </a:r>
            <a:r>
              <a:rPr sz="2800" b="1" spc="90" dirty="0">
                <a:latin typeface="Carlito"/>
                <a:cs typeface="Carlito"/>
              </a:rPr>
              <a:t> </a:t>
            </a:r>
            <a:r>
              <a:rPr sz="2800" b="1" spc="-5" dirty="0">
                <a:latin typeface="Carlito"/>
                <a:cs typeface="Carlito"/>
              </a:rPr>
              <a:t>Elements: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3382" y="2608558"/>
            <a:ext cx="6062877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Carlito"/>
                <a:cs typeface="Carlito"/>
              </a:rPr>
              <a:t>Deployment-level </a:t>
            </a:r>
            <a:r>
              <a:rPr sz="2400" spc="-5" dirty="0">
                <a:latin typeface="Carlito"/>
                <a:cs typeface="Carlito"/>
              </a:rPr>
              <a:t>design elements </a:t>
            </a:r>
            <a:r>
              <a:rPr sz="2400" spc="-10" dirty="0">
                <a:latin typeface="Carlito"/>
                <a:cs typeface="Carlito"/>
              </a:rPr>
              <a:t>indicate how </a:t>
            </a:r>
            <a:r>
              <a:rPr sz="2400" spc="-15" dirty="0">
                <a:latin typeface="Carlito"/>
                <a:cs typeface="Carlito"/>
              </a:rPr>
              <a:t>software </a:t>
            </a:r>
            <a:r>
              <a:rPr sz="2400" spc="-5" dirty="0">
                <a:latin typeface="Carlito"/>
                <a:cs typeface="Carlito"/>
              </a:rPr>
              <a:t>functionality </a:t>
            </a:r>
            <a:r>
              <a:rPr sz="2400" dirty="0">
                <a:latin typeface="Carlito"/>
                <a:cs typeface="Carlito"/>
              </a:rPr>
              <a:t>and  </a:t>
            </a:r>
            <a:r>
              <a:rPr sz="2400" spc="-15" dirty="0">
                <a:latin typeface="Carlito"/>
                <a:cs typeface="Carlito"/>
              </a:rPr>
              <a:t>subsystems </a:t>
            </a:r>
            <a:r>
              <a:rPr sz="2400" dirty="0">
                <a:latin typeface="Carlito"/>
                <a:cs typeface="Carlito"/>
              </a:rPr>
              <a:t>will </a:t>
            </a:r>
            <a:r>
              <a:rPr sz="2400" spc="-5" dirty="0">
                <a:latin typeface="Carlito"/>
                <a:cs typeface="Carlito"/>
              </a:rPr>
              <a:t>be </a:t>
            </a:r>
            <a:r>
              <a:rPr sz="2400" spc="-10" dirty="0">
                <a:latin typeface="Carlito"/>
                <a:cs typeface="Carlito"/>
              </a:rPr>
              <a:t>allocated </a:t>
            </a:r>
            <a:r>
              <a:rPr sz="2400" dirty="0">
                <a:latin typeface="Carlito"/>
                <a:cs typeface="Carlito"/>
              </a:rPr>
              <a:t>within the </a:t>
            </a:r>
            <a:r>
              <a:rPr sz="2400" spc="-15" dirty="0">
                <a:latin typeface="Carlito"/>
                <a:cs typeface="Carlito"/>
              </a:rPr>
              <a:t>physical </a:t>
            </a:r>
            <a:r>
              <a:rPr sz="2400" spc="-10" dirty="0">
                <a:latin typeface="Carlito"/>
                <a:cs typeface="Carlito"/>
              </a:rPr>
              <a:t>computing </a:t>
            </a:r>
            <a:r>
              <a:rPr sz="2400" spc="-15" dirty="0">
                <a:latin typeface="Carlito"/>
                <a:cs typeface="Carlito"/>
              </a:rPr>
              <a:t>environment  </a:t>
            </a:r>
            <a:r>
              <a:rPr sz="2400" spc="-10" dirty="0">
                <a:latin typeface="Carlito"/>
                <a:cs typeface="Carlito"/>
              </a:rPr>
              <a:t>that </a:t>
            </a:r>
            <a:r>
              <a:rPr sz="2400" dirty="0">
                <a:latin typeface="Carlito"/>
                <a:cs typeface="Carlito"/>
              </a:rPr>
              <a:t>will </a:t>
            </a:r>
            <a:r>
              <a:rPr sz="2400" spc="-5" dirty="0">
                <a:latin typeface="Carlito"/>
                <a:cs typeface="Carlito"/>
              </a:rPr>
              <a:t>support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software.</a:t>
            </a:r>
            <a:endParaRPr sz="2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21460921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24190" y="2006360"/>
            <a:ext cx="2873894" cy="53596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3959" y="8664101"/>
            <a:ext cx="639118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Carlito"/>
                <a:cs typeface="Carlito"/>
              </a:rPr>
              <a:t>Fig: </a:t>
            </a:r>
            <a:r>
              <a:rPr sz="1800" spc="-10" dirty="0">
                <a:latin typeface="Carlito"/>
                <a:cs typeface="Carlito"/>
              </a:rPr>
              <a:t>personas, </a:t>
            </a:r>
            <a:r>
              <a:rPr sz="1800" spc="-5" dirty="0">
                <a:latin typeface="Carlito"/>
                <a:cs typeface="Carlito"/>
              </a:rPr>
              <a:t>scenarios,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5" dirty="0">
                <a:latin typeface="Carlito"/>
                <a:cs typeface="Carlito"/>
              </a:rPr>
              <a:t>user </a:t>
            </a:r>
            <a:r>
              <a:rPr sz="1800" spc="-10" dirty="0">
                <a:latin typeface="Carlito"/>
                <a:cs typeface="Carlito"/>
              </a:rPr>
              <a:t>stories </a:t>
            </a:r>
            <a:r>
              <a:rPr sz="1800" spc="-5" dirty="0">
                <a:latin typeface="Carlito"/>
                <a:cs typeface="Carlito"/>
              </a:rPr>
              <a:t>lead </a:t>
            </a:r>
            <a:r>
              <a:rPr sz="1800" spc="-10" dirty="0">
                <a:latin typeface="Carlito"/>
                <a:cs typeface="Carlito"/>
              </a:rPr>
              <a:t>to </a:t>
            </a:r>
            <a:r>
              <a:rPr sz="1800" spc="-15" dirty="0">
                <a:latin typeface="Carlito"/>
                <a:cs typeface="Carlito"/>
              </a:rPr>
              <a:t>features </a:t>
            </a:r>
            <a:r>
              <a:rPr sz="1800" spc="-5" dirty="0">
                <a:latin typeface="Carlito"/>
                <a:cs typeface="Carlito"/>
              </a:rPr>
              <a:t>that might be implemented in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10" dirty="0">
                <a:latin typeface="Carlito"/>
                <a:cs typeface="Carlito"/>
              </a:rPr>
              <a:t>software</a:t>
            </a:r>
            <a:r>
              <a:rPr sz="1800" spc="24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product.</a:t>
            </a:r>
            <a:endParaRPr sz="18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98518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549" y="665882"/>
            <a:ext cx="265354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20" dirty="0"/>
              <a:t>PERSONAS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3931" y="2899631"/>
            <a:ext cx="6425184" cy="522905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0" dirty="0">
                <a:latin typeface="Times New Roman" pitchFamily="18" charset="0"/>
                <a:cs typeface="Times New Roman" pitchFamily="18" charset="0"/>
              </a:rPr>
              <a:t>Personas are </a:t>
            </a:r>
            <a:r>
              <a:rPr sz="2400" spc="-5" dirty="0">
                <a:latin typeface="Times New Roman" pitchFamily="18" charset="0"/>
                <a:cs typeface="Times New Roman" pitchFamily="18" charset="0"/>
              </a:rPr>
              <a:t>about </a:t>
            </a:r>
            <a:r>
              <a:rPr sz="2400" spc="-10" dirty="0">
                <a:latin typeface="Times New Roman" pitchFamily="18" charset="0"/>
                <a:cs typeface="Times New Roman" pitchFamily="18" charset="0"/>
              </a:rPr>
              <a:t>“imagined </a:t>
            </a:r>
            <a:r>
              <a:rPr sz="2400" spc="-45" dirty="0">
                <a:latin typeface="Times New Roman" pitchFamily="18" charset="0"/>
                <a:cs typeface="Times New Roman" pitchFamily="18" charset="0"/>
              </a:rPr>
              <a:t>users,” </a:t>
            </a:r>
            <a:r>
              <a:rPr sz="2400" spc="-15" dirty="0">
                <a:latin typeface="Times New Roman" pitchFamily="18" charset="0"/>
                <a:cs typeface="Times New Roman" pitchFamily="18" charset="0"/>
              </a:rPr>
              <a:t>character portraits </a:t>
            </a:r>
            <a:r>
              <a:rPr sz="2400" spc="-5" dirty="0">
                <a:latin typeface="Times New Roman" pitchFamily="18" charset="0"/>
                <a:cs typeface="Times New Roman" pitchFamily="18" charset="0"/>
              </a:rPr>
              <a:t>of types</a:t>
            </a:r>
            <a:r>
              <a:rPr sz="2400" spc="30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-10" dirty="0">
                <a:latin typeface="Times New Roman" pitchFamily="18" charset="0"/>
                <a:cs typeface="Times New Roman" pitchFamily="18" charset="0"/>
              </a:rPr>
              <a:t>of</a:t>
            </a:r>
            <a:endParaRPr sz="2400" dirty="0">
              <a:latin typeface="Times New Roman" pitchFamily="18" charset="0"/>
              <a:cs typeface="Times New Roman" pitchFamily="18" charset="0"/>
            </a:endParaRPr>
          </a:p>
          <a:p>
            <a:pPr marL="241300">
              <a:lnSpc>
                <a:spcPct val="100000"/>
              </a:lnSpc>
            </a:pPr>
            <a:r>
              <a:rPr sz="2400" spc="-10" dirty="0">
                <a:latin typeface="Times New Roman" pitchFamily="18" charset="0"/>
                <a:cs typeface="Times New Roman" pitchFamily="18" charset="0"/>
              </a:rPr>
              <a:t>user that </a:t>
            </a:r>
            <a:r>
              <a:rPr sz="2400" spc="-20" dirty="0">
                <a:latin typeface="Times New Roman" pitchFamily="18" charset="0"/>
                <a:cs typeface="Times New Roman" pitchFamily="18" charset="0"/>
              </a:rPr>
              <a:t>you </a:t>
            </a:r>
            <a:r>
              <a:rPr sz="2400" spc="-10" dirty="0">
                <a:latin typeface="Times New Roman" pitchFamily="18" charset="0"/>
                <a:cs typeface="Times New Roman" pitchFamily="18" charset="0"/>
              </a:rPr>
              <a:t>think might </a:t>
            </a:r>
            <a:r>
              <a:rPr sz="2400" spc="-5" dirty="0">
                <a:latin typeface="Times New Roman" pitchFamily="18" charset="0"/>
                <a:cs typeface="Times New Roman" pitchFamily="18" charset="0"/>
              </a:rPr>
              <a:t>adopt </a:t>
            </a:r>
            <a:r>
              <a:rPr sz="2400" spc="-20" dirty="0">
                <a:latin typeface="Times New Roman" pitchFamily="18" charset="0"/>
                <a:cs typeface="Times New Roman" pitchFamily="18" charset="0"/>
              </a:rPr>
              <a:t>your</a:t>
            </a:r>
            <a:r>
              <a:rPr sz="2400" spc="13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-15" dirty="0">
                <a:latin typeface="Times New Roman" pitchFamily="18" charset="0"/>
                <a:cs typeface="Times New Roman" pitchFamily="18" charset="0"/>
              </a:rPr>
              <a:t>product.</a:t>
            </a:r>
            <a:endParaRPr sz="2400" dirty="0">
              <a:latin typeface="Times New Roman" pitchFamily="18" charset="0"/>
              <a:cs typeface="Times New Roman" pitchFamily="18" charset="0"/>
            </a:endParaRPr>
          </a:p>
          <a:p>
            <a:pPr marL="241300" marR="145415" indent="-2286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 pitchFamily="18" charset="0"/>
                <a:cs typeface="Times New Roman" pitchFamily="18" charset="0"/>
              </a:rPr>
              <a:t>Ex: if </a:t>
            </a:r>
            <a:r>
              <a:rPr sz="2400" spc="-20" dirty="0">
                <a:latin typeface="Times New Roman" pitchFamily="18" charset="0"/>
                <a:cs typeface="Times New Roman" pitchFamily="18" charset="0"/>
              </a:rPr>
              <a:t>your </a:t>
            </a:r>
            <a:r>
              <a:rPr sz="2400" spc="-15" dirty="0">
                <a:latin typeface="Times New Roman" pitchFamily="18" charset="0"/>
                <a:cs typeface="Times New Roman" pitchFamily="18" charset="0"/>
              </a:rPr>
              <a:t>product </a:t>
            </a:r>
            <a:r>
              <a:rPr sz="2400" spc="-5" dirty="0">
                <a:latin typeface="Times New Roman" pitchFamily="18" charset="0"/>
                <a:cs typeface="Times New Roman" pitchFamily="18" charset="0"/>
              </a:rPr>
              <a:t>is aimed </a:t>
            </a:r>
            <a:r>
              <a:rPr sz="2400" spc="-15" dirty="0">
                <a:latin typeface="Times New Roman" pitchFamily="18" charset="0"/>
                <a:cs typeface="Times New Roman" pitchFamily="18" charset="0"/>
              </a:rPr>
              <a:t>at </a:t>
            </a:r>
            <a:r>
              <a:rPr sz="2400" spc="-5" dirty="0">
                <a:latin typeface="Times New Roman" pitchFamily="18" charset="0"/>
                <a:cs typeface="Times New Roman" pitchFamily="18" charset="0"/>
              </a:rPr>
              <a:t>managing </a:t>
            </a:r>
            <a:r>
              <a:rPr sz="2400" spc="-10" dirty="0">
                <a:latin typeface="Times New Roman" pitchFamily="18" charset="0"/>
                <a:cs typeface="Times New Roman" pitchFamily="18" charset="0"/>
              </a:rPr>
              <a:t>appointments </a:t>
            </a:r>
            <a:r>
              <a:rPr sz="2400" spc="-25" dirty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sz="2400" spc="-15" dirty="0">
                <a:latin typeface="Times New Roman" pitchFamily="18" charset="0"/>
                <a:cs typeface="Times New Roman" pitchFamily="18" charset="0"/>
              </a:rPr>
              <a:t>dentists,  </a:t>
            </a:r>
            <a:r>
              <a:rPr sz="2400" spc="-20" dirty="0">
                <a:latin typeface="Times New Roman" pitchFamily="18" charset="0"/>
                <a:cs typeface="Times New Roman" pitchFamily="18" charset="0"/>
              </a:rPr>
              <a:t>you </a:t>
            </a:r>
            <a:r>
              <a:rPr sz="2400" spc="-10" dirty="0">
                <a:latin typeface="Times New Roman" pitchFamily="18" charset="0"/>
                <a:cs typeface="Times New Roman" pitchFamily="18" charset="0"/>
              </a:rPr>
              <a:t>might </a:t>
            </a:r>
            <a:r>
              <a:rPr sz="2400" spc="-20" dirty="0">
                <a:latin typeface="Times New Roman" pitchFamily="18" charset="0"/>
                <a:cs typeface="Times New Roman" pitchFamily="18" charset="0"/>
              </a:rPr>
              <a:t>create </a:t>
            </a:r>
            <a:r>
              <a:rPr sz="2400" spc="-5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sz="2400" spc="-15" dirty="0">
                <a:latin typeface="Times New Roman" pitchFamily="18" charset="0"/>
                <a:cs typeface="Times New Roman" pitchFamily="18" charset="0"/>
              </a:rPr>
              <a:t>dentist persona, </a:t>
            </a:r>
            <a:r>
              <a:rPr sz="2400" spc="-5" dirty="0">
                <a:latin typeface="Times New Roman" pitchFamily="18" charset="0"/>
                <a:cs typeface="Times New Roman" pitchFamily="18" charset="0"/>
              </a:rPr>
              <a:t>a </a:t>
            </a:r>
            <a:r>
              <a:rPr sz="2400" spc="-15" dirty="0">
                <a:latin typeface="Times New Roman" pitchFamily="18" charset="0"/>
                <a:cs typeface="Times New Roman" pitchFamily="18" charset="0"/>
              </a:rPr>
              <a:t>receptionist persona, </a:t>
            </a:r>
            <a:r>
              <a:rPr sz="2400" spc="-5" dirty="0">
                <a:latin typeface="Times New Roman" pitchFamily="18" charset="0"/>
                <a:cs typeface="Times New Roman" pitchFamily="18" charset="0"/>
              </a:rPr>
              <a:t>and a  </a:t>
            </a:r>
            <a:r>
              <a:rPr sz="2400" spc="-15" dirty="0">
                <a:latin typeface="Times New Roman" pitchFamily="18" charset="0"/>
                <a:cs typeface="Times New Roman" pitchFamily="18" charset="0"/>
              </a:rPr>
              <a:t>patient</a:t>
            </a:r>
            <a:r>
              <a:rPr sz="2400" spc="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-15" dirty="0">
                <a:latin typeface="Times New Roman" pitchFamily="18" charset="0"/>
                <a:cs typeface="Times New Roman" pitchFamily="18" charset="0"/>
              </a:rPr>
              <a:t>persona.</a:t>
            </a:r>
            <a:endParaRPr sz="2400" dirty="0">
              <a:latin typeface="Times New Roman" pitchFamily="18" charset="0"/>
              <a:cs typeface="Times New Roman" pitchFamily="18" charset="0"/>
            </a:endParaRPr>
          </a:p>
          <a:p>
            <a:pPr marL="241300" marR="5080" indent="-2286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0" dirty="0">
                <a:latin typeface="Times New Roman" pitchFamily="18" charset="0"/>
                <a:cs typeface="Times New Roman" pitchFamily="18" charset="0"/>
              </a:rPr>
              <a:t>Personas </a:t>
            </a:r>
            <a:r>
              <a:rPr sz="2400" spc="-5" dirty="0">
                <a:latin typeface="Times New Roman" pitchFamily="18" charset="0"/>
                <a:cs typeface="Times New Roman" pitchFamily="18" charset="0"/>
              </a:rPr>
              <a:t>of </a:t>
            </a:r>
            <a:r>
              <a:rPr sz="2400" spc="-25" dirty="0">
                <a:latin typeface="Times New Roman" pitchFamily="18" charset="0"/>
                <a:cs typeface="Times New Roman" pitchFamily="18" charset="0"/>
              </a:rPr>
              <a:t>different </a:t>
            </a:r>
            <a:r>
              <a:rPr sz="2400" spc="-5" dirty="0">
                <a:latin typeface="Times New Roman" pitchFamily="18" charset="0"/>
                <a:cs typeface="Times New Roman" pitchFamily="18" charset="0"/>
              </a:rPr>
              <a:t>types of </a:t>
            </a:r>
            <a:r>
              <a:rPr sz="2400" spc="-20" dirty="0">
                <a:latin typeface="Times New Roman" pitchFamily="18" charset="0"/>
                <a:cs typeface="Times New Roman" pitchFamily="18" charset="0"/>
              </a:rPr>
              <a:t>users </a:t>
            </a:r>
            <a:r>
              <a:rPr sz="2400" spc="-10" dirty="0">
                <a:latin typeface="Times New Roman" pitchFamily="18" charset="0"/>
                <a:cs typeface="Times New Roman" pitchFamily="18" charset="0"/>
              </a:rPr>
              <a:t>help </a:t>
            </a:r>
            <a:r>
              <a:rPr sz="2400" spc="-20" dirty="0">
                <a:latin typeface="Times New Roman" pitchFamily="18" charset="0"/>
                <a:cs typeface="Times New Roman" pitchFamily="18" charset="0"/>
              </a:rPr>
              <a:t>you </a:t>
            </a:r>
            <a:r>
              <a:rPr sz="2400" spc="-5" dirty="0">
                <a:latin typeface="Times New Roman" pitchFamily="18" charset="0"/>
                <a:cs typeface="Times New Roman" pitchFamily="18" charset="0"/>
              </a:rPr>
              <a:t>imagine </a:t>
            </a:r>
            <a:r>
              <a:rPr sz="2400" spc="-10" dirty="0">
                <a:latin typeface="Times New Roman" pitchFamily="18" charset="0"/>
                <a:cs typeface="Times New Roman" pitchFamily="18" charset="0"/>
              </a:rPr>
              <a:t>what </a:t>
            </a:r>
            <a:r>
              <a:rPr sz="2400" spc="-5" dirty="0">
                <a:latin typeface="Times New Roman" pitchFamily="18" charset="0"/>
                <a:cs typeface="Times New Roman" pitchFamily="18" charset="0"/>
              </a:rPr>
              <a:t>these  </a:t>
            </a:r>
            <a:r>
              <a:rPr sz="2400" spc="-20" dirty="0">
                <a:latin typeface="Times New Roman" pitchFamily="18" charset="0"/>
                <a:cs typeface="Times New Roman" pitchFamily="18" charset="0"/>
              </a:rPr>
              <a:t>users may want to </a:t>
            </a:r>
            <a:r>
              <a:rPr sz="2400" spc="-5" dirty="0">
                <a:latin typeface="Times New Roman" pitchFamily="18" charset="0"/>
                <a:cs typeface="Times New Roman" pitchFamily="18" charset="0"/>
              </a:rPr>
              <a:t>do with </a:t>
            </a:r>
            <a:r>
              <a:rPr sz="2400" spc="-15" dirty="0">
                <a:latin typeface="Times New Roman" pitchFamily="18" charset="0"/>
                <a:cs typeface="Times New Roman" pitchFamily="18" charset="0"/>
              </a:rPr>
              <a:t>your software </a:t>
            </a:r>
            <a:r>
              <a:rPr sz="2400" spc="-5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sz="2400" spc="-10" dirty="0">
                <a:latin typeface="Times New Roman" pitchFamily="18" charset="0"/>
                <a:cs typeface="Times New Roman" pitchFamily="18" charset="0"/>
              </a:rPr>
              <a:t>how </a:t>
            </a:r>
            <a:r>
              <a:rPr sz="2400" spc="-5" dirty="0">
                <a:latin typeface="Times New Roman" pitchFamily="18" charset="0"/>
                <a:cs typeface="Times New Roman" pitchFamily="18" charset="0"/>
              </a:rPr>
              <a:t>they </a:t>
            </a:r>
            <a:r>
              <a:rPr sz="2400" spc="-10" dirty="0">
                <a:latin typeface="Times New Roman" pitchFamily="18" charset="0"/>
                <a:cs typeface="Times New Roman" pitchFamily="18" charset="0"/>
              </a:rPr>
              <a:t>might </a:t>
            </a:r>
            <a:r>
              <a:rPr sz="2400" spc="-5" dirty="0">
                <a:latin typeface="Times New Roman" pitchFamily="18" charset="0"/>
                <a:cs typeface="Times New Roman" pitchFamily="18" charset="0"/>
              </a:rPr>
              <a:t>use</a:t>
            </a:r>
            <a:r>
              <a:rPr sz="2400" spc="229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-5" dirty="0">
                <a:latin typeface="Times New Roman" pitchFamily="18" charset="0"/>
                <a:cs typeface="Times New Roman" pitchFamily="18" charset="0"/>
              </a:rPr>
              <a:t>it.</a:t>
            </a:r>
            <a:endParaRPr sz="2400" dirty="0">
              <a:latin typeface="Times New Roman" pitchFamily="18" charset="0"/>
              <a:cs typeface="Times New Roman" pitchFamily="18" charset="0"/>
            </a:endParaRPr>
          </a:p>
          <a:p>
            <a:pPr marL="241300" marR="702945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latin typeface="Times New Roman" pitchFamily="18" charset="0"/>
                <a:cs typeface="Times New Roman" pitchFamily="18" charset="0"/>
              </a:rPr>
              <a:t>They </a:t>
            </a:r>
            <a:r>
              <a:rPr sz="2400" spc="-5" dirty="0">
                <a:latin typeface="Times New Roman" pitchFamily="18" charset="0"/>
                <a:cs typeface="Times New Roman" pitchFamily="18" charset="0"/>
              </a:rPr>
              <a:t>also </a:t>
            </a:r>
            <a:r>
              <a:rPr sz="2400" spc="-10" dirty="0">
                <a:latin typeface="Times New Roman" pitchFamily="18" charset="0"/>
                <a:cs typeface="Times New Roman" pitchFamily="18" charset="0"/>
              </a:rPr>
              <a:t>help </a:t>
            </a:r>
            <a:r>
              <a:rPr sz="2400" spc="-20" dirty="0">
                <a:latin typeface="Times New Roman" pitchFamily="18" charset="0"/>
                <a:cs typeface="Times New Roman" pitchFamily="18" charset="0"/>
              </a:rPr>
              <a:t>you </a:t>
            </a:r>
            <a:r>
              <a:rPr sz="2400" spc="-15" dirty="0">
                <a:latin typeface="Times New Roman" pitchFamily="18" charset="0"/>
                <a:cs typeface="Times New Roman" pitchFamily="18" charset="0"/>
              </a:rPr>
              <a:t>envisage </a:t>
            </a:r>
            <a:r>
              <a:rPr sz="2400" spc="-10" dirty="0">
                <a:latin typeface="Times New Roman" pitchFamily="18" charset="0"/>
                <a:cs typeface="Times New Roman" pitchFamily="18" charset="0"/>
              </a:rPr>
              <a:t>difficulties that </a:t>
            </a:r>
            <a:r>
              <a:rPr sz="2400" spc="-20" dirty="0">
                <a:latin typeface="Times New Roman" pitchFamily="18" charset="0"/>
                <a:cs typeface="Times New Roman" pitchFamily="18" charset="0"/>
              </a:rPr>
              <a:t>users </a:t>
            </a:r>
            <a:r>
              <a:rPr sz="2400" spc="-10" dirty="0">
                <a:latin typeface="Times New Roman" pitchFamily="18" charset="0"/>
                <a:cs typeface="Times New Roman" pitchFamily="18" charset="0"/>
              </a:rPr>
              <a:t>might </a:t>
            </a:r>
            <a:r>
              <a:rPr sz="2400" spc="-25" dirty="0">
                <a:latin typeface="Times New Roman" pitchFamily="18" charset="0"/>
                <a:cs typeface="Times New Roman" pitchFamily="18" charset="0"/>
              </a:rPr>
              <a:t>have </a:t>
            </a:r>
            <a:r>
              <a:rPr sz="2400" spc="-5" dirty="0">
                <a:latin typeface="Times New Roman" pitchFamily="18" charset="0"/>
                <a:cs typeface="Times New Roman" pitchFamily="18" charset="0"/>
              </a:rPr>
              <a:t>in  </a:t>
            </a:r>
            <a:r>
              <a:rPr sz="2400" spc="-15" dirty="0">
                <a:latin typeface="Times New Roman" pitchFamily="18" charset="0"/>
                <a:cs typeface="Times New Roman" pitchFamily="18" charset="0"/>
              </a:rPr>
              <a:t>understanding </a:t>
            </a:r>
            <a:r>
              <a:rPr sz="2400" spc="-5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sz="2400" spc="-10" dirty="0">
                <a:latin typeface="Times New Roman" pitchFamily="18" charset="0"/>
                <a:cs typeface="Times New Roman" pitchFamily="18" charset="0"/>
              </a:rPr>
              <a:t>using </a:t>
            </a:r>
            <a:r>
              <a:rPr sz="2400" spc="-15" dirty="0">
                <a:latin typeface="Times New Roman" pitchFamily="18" charset="0"/>
                <a:cs typeface="Times New Roman" pitchFamily="18" charset="0"/>
              </a:rPr>
              <a:t>product</a:t>
            </a:r>
            <a:r>
              <a:rPr sz="2400" spc="15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sz="2400" spc="-20" dirty="0">
                <a:latin typeface="Times New Roman" pitchFamily="18" charset="0"/>
                <a:cs typeface="Times New Roman" pitchFamily="18" charset="0"/>
              </a:rPr>
              <a:t>features.</a:t>
            </a:r>
            <a:endParaRPr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28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549" y="988000"/>
            <a:ext cx="5528929" cy="3361818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latin typeface="Carlito"/>
                <a:cs typeface="Carlito"/>
              </a:rPr>
              <a:t>Persona </a:t>
            </a:r>
            <a:r>
              <a:rPr sz="2800" spc="-10" dirty="0">
                <a:latin typeface="Carlito"/>
                <a:cs typeface="Carlito"/>
              </a:rPr>
              <a:t>should </a:t>
            </a:r>
            <a:r>
              <a:rPr sz="2800" spc="-5" dirty="0">
                <a:latin typeface="Carlito"/>
                <a:cs typeface="Carlito"/>
              </a:rPr>
              <a:t>include the </a:t>
            </a:r>
            <a:r>
              <a:rPr sz="2800" spc="-15" dirty="0">
                <a:latin typeface="Carlito"/>
                <a:cs typeface="Carlito"/>
              </a:rPr>
              <a:t>following</a:t>
            </a:r>
            <a:r>
              <a:rPr sz="2800" spc="17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:</a:t>
            </a:r>
            <a:endParaRPr sz="28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5" dirty="0">
                <a:latin typeface="Carlito"/>
                <a:cs typeface="Carlito"/>
              </a:rPr>
              <a:t>Description </a:t>
            </a:r>
            <a:r>
              <a:rPr sz="2400" dirty="0">
                <a:latin typeface="Carlito"/>
                <a:cs typeface="Carlito"/>
              </a:rPr>
              <a:t>about the the </a:t>
            </a:r>
            <a:r>
              <a:rPr sz="2400" spc="-10" dirty="0">
                <a:latin typeface="Carlito"/>
                <a:cs typeface="Carlito"/>
              </a:rPr>
              <a:t>users’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backgrounds</a:t>
            </a:r>
            <a:endParaRPr sz="24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5" dirty="0">
                <a:latin typeface="Carlito"/>
                <a:cs typeface="Carlito"/>
              </a:rPr>
              <a:t>Description about </a:t>
            </a:r>
            <a:r>
              <a:rPr sz="2400" spc="-20" dirty="0">
                <a:latin typeface="Carlito"/>
                <a:cs typeface="Carlito"/>
              </a:rPr>
              <a:t>why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users might </a:t>
            </a:r>
            <a:r>
              <a:rPr sz="2400" spc="-15" dirty="0">
                <a:latin typeface="Carlito"/>
                <a:cs typeface="Carlito"/>
              </a:rPr>
              <a:t>want to </a:t>
            </a:r>
            <a:r>
              <a:rPr sz="2400" spc="-5" dirty="0">
                <a:latin typeface="Carlito"/>
                <a:cs typeface="Carlito"/>
              </a:rPr>
              <a:t>use </a:t>
            </a:r>
            <a:r>
              <a:rPr sz="2400" spc="-10" dirty="0">
                <a:latin typeface="Carlito"/>
                <a:cs typeface="Carlito"/>
              </a:rPr>
              <a:t>your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product</a:t>
            </a:r>
            <a:endParaRPr sz="24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5" dirty="0">
                <a:latin typeface="Carlito"/>
                <a:cs typeface="Carlito"/>
              </a:rPr>
              <a:t>Description </a:t>
            </a:r>
            <a:r>
              <a:rPr sz="2400" dirty="0">
                <a:latin typeface="Carlito"/>
                <a:cs typeface="Carlito"/>
              </a:rPr>
              <a:t>about their </a:t>
            </a:r>
            <a:r>
              <a:rPr sz="2400" spc="-5" dirty="0">
                <a:latin typeface="Carlito"/>
                <a:cs typeface="Carlito"/>
              </a:rPr>
              <a:t>education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0" dirty="0">
                <a:latin typeface="Carlito"/>
                <a:cs typeface="Carlito"/>
              </a:rPr>
              <a:t>technical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skills.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34586" y="4331911"/>
            <a:ext cx="5182830" cy="5140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996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/>
          <p:nvPr/>
        </p:nvSpPr>
        <p:spPr>
          <a:xfrm>
            <a:off x="291465" y="1069975"/>
            <a:ext cx="6103461" cy="84409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258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549" y="998762"/>
            <a:ext cx="4931831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rlito"/>
                <a:cs typeface="Carlito"/>
              </a:rPr>
              <a:t>There </a:t>
            </a:r>
            <a:r>
              <a:rPr sz="2800" spc="-5" dirty="0">
                <a:latin typeface="Carlito"/>
                <a:cs typeface="Carlito"/>
              </a:rPr>
              <a:t>is no </a:t>
            </a:r>
            <a:r>
              <a:rPr sz="2800" spc="-20" dirty="0">
                <a:latin typeface="Carlito"/>
                <a:cs typeface="Carlito"/>
              </a:rPr>
              <a:t>standard </a:t>
            </a:r>
            <a:r>
              <a:rPr sz="2800" spc="-30" dirty="0">
                <a:latin typeface="Carlito"/>
                <a:cs typeface="Carlito"/>
              </a:rPr>
              <a:t>way </a:t>
            </a:r>
            <a:r>
              <a:rPr sz="2800" spc="-5" dirty="0">
                <a:latin typeface="Carlito"/>
                <a:cs typeface="Carlito"/>
              </a:rPr>
              <a:t>of </a:t>
            </a:r>
            <a:r>
              <a:rPr sz="2800" spc="-10" dirty="0">
                <a:latin typeface="Carlito"/>
                <a:cs typeface="Carlito"/>
              </a:rPr>
              <a:t>representing </a:t>
            </a:r>
            <a:r>
              <a:rPr sz="2800" spc="-5" dirty="0">
                <a:latin typeface="Carlito"/>
                <a:cs typeface="Carlito"/>
              </a:rPr>
              <a:t>a</a:t>
            </a:r>
            <a:r>
              <a:rPr sz="2800" spc="18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persona.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16062" y="2923376"/>
            <a:ext cx="4404703" cy="6703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339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3360546"/>
            <a:ext cx="5674995" cy="1080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The traceability matrix can be classified into three different types </a:t>
            </a:r>
            <a:r>
              <a:rPr sz="1200" b="1" dirty="0">
                <a:latin typeface="Times New Roman"/>
                <a:cs typeface="Times New Roman"/>
              </a:rPr>
              <a:t>which are </a:t>
            </a:r>
            <a:r>
              <a:rPr sz="1200" b="1" spc="-5" dirty="0">
                <a:latin typeface="Times New Roman"/>
                <a:cs typeface="Times New Roman"/>
              </a:rPr>
              <a:t>as</a:t>
            </a:r>
            <a:r>
              <a:rPr sz="1200" b="1" spc="16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follows:</a:t>
            </a:r>
            <a:endParaRPr sz="1200">
              <a:latin typeface="Times New Roman"/>
              <a:cs typeface="Times New Roman"/>
            </a:endParaRPr>
          </a:p>
          <a:p>
            <a:pPr marL="165100" indent="-152400">
              <a:lnSpc>
                <a:spcPct val="100000"/>
              </a:lnSpc>
              <a:spcBef>
                <a:spcPts val="850"/>
              </a:spcBef>
              <a:buAutoNum type="arabicPeriod"/>
              <a:tabLst>
                <a:tab pos="1651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Forward traceability</a:t>
            </a:r>
            <a:endParaRPr sz="1200">
              <a:latin typeface="Times New Roman"/>
              <a:cs typeface="Times New Roman"/>
            </a:endParaRPr>
          </a:p>
          <a:p>
            <a:pPr marL="165100" indent="-152400">
              <a:lnSpc>
                <a:spcPct val="100000"/>
              </a:lnSpc>
              <a:spcBef>
                <a:spcPts val="840"/>
              </a:spcBef>
              <a:buAutoNum type="arabicPeriod"/>
              <a:tabLst>
                <a:tab pos="1651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Backward </a:t>
            </a:r>
            <a:r>
              <a:rPr sz="1200" b="1" dirty="0">
                <a:latin typeface="Times New Roman"/>
                <a:cs typeface="Times New Roman"/>
              </a:rPr>
              <a:t>or </a:t>
            </a:r>
            <a:r>
              <a:rPr sz="1200" b="1" spc="-5" dirty="0">
                <a:latin typeface="Times New Roman"/>
                <a:cs typeface="Times New Roman"/>
              </a:rPr>
              <a:t>reverse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traceability</a:t>
            </a:r>
            <a:endParaRPr sz="1200">
              <a:latin typeface="Times New Roman"/>
              <a:cs typeface="Times New Roman"/>
            </a:endParaRPr>
          </a:p>
          <a:p>
            <a:pPr marL="203200" indent="-152400">
              <a:lnSpc>
                <a:spcPct val="100000"/>
              </a:lnSpc>
              <a:spcBef>
                <a:spcPts val="850"/>
              </a:spcBef>
              <a:buAutoNum type="arabicPeriod"/>
              <a:tabLst>
                <a:tab pos="2032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Bi-directional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traceability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704" y="8626602"/>
            <a:ext cx="5299710" cy="118110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Goals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Traceability</a:t>
            </a:r>
            <a:r>
              <a:rPr sz="12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Matrix:</a:t>
            </a:r>
            <a:endParaRPr sz="1200">
              <a:latin typeface="Times New Roman"/>
              <a:cs typeface="Times New Roman"/>
            </a:endParaRPr>
          </a:p>
          <a:p>
            <a:pPr marL="142240" indent="-91440">
              <a:lnSpc>
                <a:spcPct val="100000"/>
              </a:lnSpc>
              <a:spcBef>
                <a:spcPts val="815"/>
              </a:spcBef>
              <a:buFont typeface="Times New Roman"/>
              <a:buChar char="•"/>
              <a:tabLst>
                <a:tab pos="142240" algn="l"/>
              </a:tabLst>
            </a:pPr>
            <a:r>
              <a:rPr sz="1200" spc="-10" dirty="0">
                <a:latin typeface="Times New Roman"/>
                <a:cs typeface="Times New Roman"/>
              </a:rPr>
              <a:t>It </a:t>
            </a:r>
            <a:r>
              <a:rPr sz="1200" dirty="0">
                <a:latin typeface="Times New Roman"/>
                <a:cs typeface="Times New Roman"/>
              </a:rPr>
              <a:t>helps in tracing the documents </a:t>
            </a:r>
            <a:r>
              <a:rPr sz="1200" spc="-5" dirty="0">
                <a:latin typeface="Times New Roman"/>
                <a:cs typeface="Times New Roman"/>
              </a:rPr>
              <a:t>that are </a:t>
            </a:r>
            <a:r>
              <a:rPr sz="1200" dirty="0">
                <a:latin typeface="Times New Roman"/>
                <a:cs typeface="Times New Roman"/>
              </a:rPr>
              <a:t>developed during </a:t>
            </a:r>
            <a:r>
              <a:rPr sz="1200" spc="-5" dirty="0">
                <a:latin typeface="Times New Roman"/>
                <a:cs typeface="Times New Roman"/>
              </a:rPr>
              <a:t>various </a:t>
            </a:r>
            <a:r>
              <a:rPr sz="1200" dirty="0">
                <a:latin typeface="Times New Roman"/>
                <a:cs typeface="Times New Roman"/>
              </a:rPr>
              <a:t>phases 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SDLC.</a:t>
            </a:r>
            <a:endParaRPr sz="1200">
              <a:latin typeface="Times New Roman"/>
              <a:cs typeface="Times New Roman"/>
            </a:endParaRPr>
          </a:p>
          <a:p>
            <a:pPr marL="105410" indent="-93345">
              <a:lnSpc>
                <a:spcPct val="100000"/>
              </a:lnSpc>
              <a:spcBef>
                <a:spcPts val="850"/>
              </a:spcBef>
              <a:buChar char="•"/>
              <a:tabLst>
                <a:tab pos="106045" algn="l"/>
              </a:tabLst>
            </a:pPr>
            <a:r>
              <a:rPr sz="1200" spc="-15" dirty="0">
                <a:latin typeface="Times New Roman"/>
                <a:cs typeface="Times New Roman"/>
              </a:rPr>
              <a:t>It </a:t>
            </a:r>
            <a:r>
              <a:rPr sz="1200" spc="-5" dirty="0">
                <a:latin typeface="Times New Roman"/>
                <a:cs typeface="Times New Roman"/>
              </a:rPr>
              <a:t>ensures </a:t>
            </a:r>
            <a:r>
              <a:rPr sz="1200" dirty="0">
                <a:latin typeface="Times New Roman"/>
                <a:cs typeface="Times New Roman"/>
              </a:rPr>
              <a:t>that the </a:t>
            </a:r>
            <a:r>
              <a:rPr sz="1200" spc="-5" dirty="0">
                <a:latin typeface="Times New Roman"/>
                <a:cs typeface="Times New Roman"/>
              </a:rPr>
              <a:t>software </a:t>
            </a:r>
            <a:r>
              <a:rPr sz="1200" dirty="0">
                <a:latin typeface="Times New Roman"/>
                <a:cs typeface="Times New Roman"/>
              </a:rPr>
              <a:t>completely meets the </a:t>
            </a:r>
            <a:r>
              <a:rPr sz="1200" spc="-5" dirty="0">
                <a:latin typeface="Times New Roman"/>
                <a:cs typeface="Times New Roman"/>
              </a:rPr>
              <a:t>customer's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requirements.</a:t>
            </a:r>
            <a:endParaRPr sz="1200">
              <a:latin typeface="Times New Roman"/>
              <a:cs typeface="Times New Roman"/>
            </a:endParaRPr>
          </a:p>
          <a:p>
            <a:pPr marL="105410" indent="-93345">
              <a:lnSpc>
                <a:spcPct val="100000"/>
              </a:lnSpc>
              <a:spcBef>
                <a:spcPts val="855"/>
              </a:spcBef>
              <a:buChar char="•"/>
              <a:tabLst>
                <a:tab pos="106045" algn="l"/>
              </a:tabLst>
            </a:pPr>
            <a:r>
              <a:rPr sz="1200" spc="-15" dirty="0">
                <a:latin typeface="Times New Roman"/>
                <a:cs typeface="Times New Roman"/>
              </a:rPr>
              <a:t>It </a:t>
            </a:r>
            <a:r>
              <a:rPr sz="1200" spc="-5" dirty="0">
                <a:latin typeface="Times New Roman"/>
                <a:cs typeface="Times New Roman"/>
              </a:rPr>
              <a:t>helps </a:t>
            </a:r>
            <a:r>
              <a:rPr sz="1200" dirty="0">
                <a:latin typeface="Times New Roman"/>
                <a:cs typeface="Times New Roman"/>
              </a:rPr>
              <a:t>in detecting the root </a:t>
            </a:r>
            <a:r>
              <a:rPr sz="1200" spc="-5" dirty="0">
                <a:latin typeface="Times New Roman"/>
                <a:cs typeface="Times New Roman"/>
              </a:rPr>
              <a:t>cause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5" dirty="0">
                <a:latin typeface="Times New Roman"/>
                <a:cs typeface="Times New Roman"/>
              </a:rPr>
              <a:t>any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bug.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6200" y="755890"/>
            <a:ext cx="7480300" cy="7894320"/>
            <a:chOff x="76200" y="755890"/>
            <a:chExt cx="7480300" cy="7894320"/>
          </a:xfrm>
        </p:grpSpPr>
        <p:sp>
          <p:nvSpPr>
            <p:cNvPr id="10" name="object 10"/>
            <p:cNvSpPr/>
            <p:nvPr/>
          </p:nvSpPr>
          <p:spPr>
            <a:xfrm>
              <a:off x="228600" y="4547642"/>
              <a:ext cx="7327412" cy="41024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200" y="755890"/>
              <a:ext cx="7171815" cy="25847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14</a:t>
            </a:fld>
            <a:endParaRPr spc="-20"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8636" y="796702"/>
            <a:ext cx="6210365" cy="85313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090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548" y="1173803"/>
            <a:ext cx="6572536" cy="8712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In </a:t>
            </a:r>
            <a:r>
              <a:rPr sz="2800" spc="-15" dirty="0">
                <a:latin typeface="Carlito"/>
                <a:cs typeface="Carlito"/>
              </a:rPr>
              <a:t>general, </a:t>
            </a:r>
            <a:r>
              <a:rPr sz="2800" spc="-20" dirty="0">
                <a:latin typeface="Carlito"/>
                <a:cs typeface="Carlito"/>
              </a:rPr>
              <a:t>you </a:t>
            </a:r>
            <a:r>
              <a:rPr sz="2800" spc="-10" dirty="0">
                <a:latin typeface="Carlito"/>
                <a:cs typeface="Carlito"/>
              </a:rPr>
              <a:t>don’t need </a:t>
            </a:r>
            <a:r>
              <a:rPr sz="2800" spc="-15" dirty="0">
                <a:latin typeface="Carlito"/>
                <a:cs typeface="Carlito"/>
              </a:rPr>
              <a:t>more </a:t>
            </a:r>
            <a:r>
              <a:rPr sz="2800" spc="-5" dirty="0">
                <a:latin typeface="Carlito"/>
                <a:cs typeface="Carlito"/>
              </a:rPr>
              <a:t>than 5 </a:t>
            </a:r>
            <a:r>
              <a:rPr sz="2800" spc="-15" dirty="0">
                <a:latin typeface="Carlito"/>
                <a:cs typeface="Carlito"/>
              </a:rPr>
              <a:t>personas to </a:t>
            </a:r>
            <a:r>
              <a:rPr sz="2800" spc="-10" dirty="0">
                <a:latin typeface="Carlito"/>
                <a:cs typeface="Carlito"/>
              </a:rPr>
              <a:t>help </a:t>
            </a:r>
            <a:r>
              <a:rPr sz="2800" spc="-5" dirty="0">
                <a:latin typeface="Carlito"/>
                <a:cs typeface="Carlito"/>
              </a:rPr>
              <a:t>identify</a:t>
            </a:r>
            <a:r>
              <a:rPr sz="2800" spc="380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the</a:t>
            </a:r>
            <a:endParaRPr sz="2800" dirty="0">
              <a:latin typeface="Carlito"/>
              <a:cs typeface="Carlito"/>
            </a:endParaRPr>
          </a:p>
          <a:p>
            <a:pPr marL="241300">
              <a:lnSpc>
                <a:spcPct val="100000"/>
              </a:lnSpc>
            </a:pPr>
            <a:r>
              <a:rPr sz="2800" spc="-35" dirty="0">
                <a:latin typeface="Carlito"/>
                <a:cs typeface="Carlito"/>
              </a:rPr>
              <a:t>key </a:t>
            </a:r>
            <a:r>
              <a:rPr sz="2800" spc="-20" dirty="0">
                <a:latin typeface="Carlito"/>
                <a:cs typeface="Carlito"/>
              </a:rPr>
              <a:t>features </a:t>
            </a:r>
            <a:r>
              <a:rPr sz="2800" spc="-5" dirty="0">
                <a:latin typeface="Carlito"/>
                <a:cs typeface="Carlito"/>
              </a:rPr>
              <a:t>of a</a:t>
            </a:r>
            <a:r>
              <a:rPr sz="2800" spc="65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system.</a:t>
            </a:r>
            <a:endParaRPr sz="28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rlito"/>
                <a:cs typeface="Carlito"/>
              </a:rPr>
              <a:t>Personas </a:t>
            </a:r>
            <a:r>
              <a:rPr sz="2800" spc="-10" dirty="0">
                <a:latin typeface="Carlito"/>
                <a:cs typeface="Carlito"/>
              </a:rPr>
              <a:t>should </a:t>
            </a:r>
            <a:r>
              <a:rPr sz="2800" spc="-5" dirty="0">
                <a:latin typeface="Carlito"/>
                <a:cs typeface="Carlito"/>
              </a:rPr>
              <a:t>be </a:t>
            </a:r>
            <a:r>
              <a:rPr sz="2800" spc="-15" dirty="0">
                <a:latin typeface="Carlito"/>
                <a:cs typeface="Carlito"/>
              </a:rPr>
              <a:t>relatively </a:t>
            </a:r>
            <a:r>
              <a:rPr sz="2800" spc="-10" dirty="0">
                <a:latin typeface="Carlito"/>
                <a:cs typeface="Carlito"/>
              </a:rPr>
              <a:t>short </a:t>
            </a:r>
            <a:r>
              <a:rPr sz="2800" spc="-5" dirty="0">
                <a:latin typeface="Carlito"/>
                <a:cs typeface="Carlito"/>
              </a:rPr>
              <a:t>and </a:t>
            </a:r>
            <a:r>
              <a:rPr sz="2800" spc="-15" dirty="0">
                <a:latin typeface="Carlito"/>
                <a:cs typeface="Carlito"/>
              </a:rPr>
              <a:t>easy to</a:t>
            </a:r>
            <a:r>
              <a:rPr sz="2800" spc="220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read.</a:t>
            </a:r>
            <a:endParaRPr sz="2800" dirty="0">
              <a:latin typeface="Carlito"/>
              <a:cs typeface="Carlito"/>
            </a:endParaRPr>
          </a:p>
          <a:p>
            <a:pPr marL="241300" marR="5080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rlito"/>
                <a:cs typeface="Carlito"/>
              </a:rPr>
              <a:t>Personas </a:t>
            </a:r>
            <a:r>
              <a:rPr sz="2800" spc="-15" dirty="0">
                <a:latin typeface="Carlito"/>
                <a:cs typeface="Carlito"/>
              </a:rPr>
              <a:t>are </a:t>
            </a:r>
            <a:r>
              <a:rPr sz="2800" spc="-5" dirty="0">
                <a:latin typeface="Carlito"/>
                <a:cs typeface="Carlito"/>
              </a:rPr>
              <a:t>a </a:t>
            </a:r>
            <a:r>
              <a:rPr sz="2800" spc="-10" dirty="0">
                <a:latin typeface="Carlito"/>
                <a:cs typeface="Carlito"/>
              </a:rPr>
              <a:t>tool that </a:t>
            </a:r>
            <a:r>
              <a:rPr sz="2800" b="1" spc="-10" dirty="0">
                <a:latin typeface="Carlito"/>
                <a:cs typeface="Carlito"/>
              </a:rPr>
              <a:t>allows </a:t>
            </a:r>
            <a:r>
              <a:rPr sz="2800" b="1" spc="-5" dirty="0">
                <a:latin typeface="Carlito"/>
                <a:cs typeface="Carlito"/>
              </a:rPr>
              <a:t>team </a:t>
            </a:r>
            <a:r>
              <a:rPr sz="2800" b="1" spc="-10" dirty="0">
                <a:latin typeface="Carlito"/>
                <a:cs typeface="Carlito"/>
              </a:rPr>
              <a:t>members </a:t>
            </a:r>
            <a:r>
              <a:rPr sz="2800" b="1" spc="-15" dirty="0">
                <a:latin typeface="Carlito"/>
                <a:cs typeface="Carlito"/>
              </a:rPr>
              <a:t>to </a:t>
            </a:r>
            <a:r>
              <a:rPr sz="2800" b="1" spc="-25" dirty="0">
                <a:latin typeface="Carlito"/>
                <a:cs typeface="Carlito"/>
              </a:rPr>
              <a:t>“step </a:t>
            </a:r>
            <a:r>
              <a:rPr sz="2800" b="1" spc="-20" dirty="0">
                <a:latin typeface="Carlito"/>
                <a:cs typeface="Carlito"/>
              </a:rPr>
              <a:t>into </a:t>
            </a:r>
            <a:r>
              <a:rPr sz="2800" b="1" spc="-5" dirty="0">
                <a:latin typeface="Carlito"/>
                <a:cs typeface="Carlito"/>
              </a:rPr>
              <a:t>the </a:t>
            </a:r>
            <a:r>
              <a:rPr sz="2800" b="1" spc="-15" dirty="0">
                <a:latin typeface="Carlito"/>
                <a:cs typeface="Carlito"/>
              </a:rPr>
              <a:t>users’  </a:t>
            </a:r>
            <a:r>
              <a:rPr sz="2800" b="1" spc="-35" dirty="0">
                <a:latin typeface="Carlito"/>
                <a:cs typeface="Carlito"/>
              </a:rPr>
              <a:t>shoes.” </a:t>
            </a:r>
            <a:r>
              <a:rPr sz="2800" spc="-10" dirty="0">
                <a:latin typeface="Carlito"/>
                <a:cs typeface="Carlito"/>
              </a:rPr>
              <a:t>Instead </a:t>
            </a:r>
            <a:r>
              <a:rPr sz="2800" spc="-5" dirty="0">
                <a:latin typeface="Carlito"/>
                <a:cs typeface="Carlito"/>
              </a:rPr>
              <a:t>of thinking about what they </a:t>
            </a:r>
            <a:r>
              <a:rPr sz="2800" spc="-10" dirty="0">
                <a:latin typeface="Carlito"/>
                <a:cs typeface="Carlito"/>
              </a:rPr>
              <a:t>would </a:t>
            </a:r>
            <a:r>
              <a:rPr sz="2800" spc="-5" dirty="0">
                <a:latin typeface="Carlito"/>
                <a:cs typeface="Carlito"/>
              </a:rPr>
              <a:t>do in a </a:t>
            </a:r>
            <a:r>
              <a:rPr sz="2800" spc="-10" dirty="0">
                <a:latin typeface="Carlito"/>
                <a:cs typeface="Carlito"/>
              </a:rPr>
              <a:t>particular  situation, </a:t>
            </a:r>
            <a:r>
              <a:rPr sz="2800" spc="-5" dirty="0">
                <a:latin typeface="Carlito"/>
                <a:cs typeface="Carlito"/>
              </a:rPr>
              <a:t>they </a:t>
            </a:r>
            <a:r>
              <a:rPr sz="2800" spc="-10" dirty="0">
                <a:latin typeface="Carlito"/>
                <a:cs typeface="Carlito"/>
              </a:rPr>
              <a:t>can </a:t>
            </a:r>
            <a:r>
              <a:rPr sz="2800" spc="-5" dirty="0">
                <a:latin typeface="Carlito"/>
                <a:cs typeface="Carlito"/>
              </a:rPr>
              <a:t>imagine </a:t>
            </a:r>
            <a:r>
              <a:rPr sz="2800" spc="-10" dirty="0">
                <a:latin typeface="Carlito"/>
                <a:cs typeface="Carlito"/>
              </a:rPr>
              <a:t>how </a:t>
            </a:r>
            <a:r>
              <a:rPr sz="2800" spc="-5" dirty="0">
                <a:latin typeface="Carlito"/>
                <a:cs typeface="Carlito"/>
              </a:rPr>
              <a:t>a </a:t>
            </a:r>
            <a:r>
              <a:rPr sz="2800" spc="-15" dirty="0">
                <a:latin typeface="Carlito"/>
                <a:cs typeface="Carlito"/>
              </a:rPr>
              <a:t>persona </a:t>
            </a:r>
            <a:r>
              <a:rPr sz="2800" spc="-10" dirty="0">
                <a:latin typeface="Carlito"/>
                <a:cs typeface="Carlito"/>
              </a:rPr>
              <a:t>would </a:t>
            </a:r>
            <a:r>
              <a:rPr sz="2800" spc="-20" dirty="0">
                <a:latin typeface="Carlito"/>
                <a:cs typeface="Carlito"/>
              </a:rPr>
              <a:t>behave </a:t>
            </a:r>
            <a:r>
              <a:rPr sz="2800" spc="-5" dirty="0">
                <a:latin typeface="Carlito"/>
                <a:cs typeface="Carlito"/>
              </a:rPr>
              <a:t>and</a:t>
            </a:r>
            <a:r>
              <a:rPr sz="2800" spc="29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react.</a:t>
            </a:r>
            <a:endParaRPr sz="28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They can help </a:t>
            </a:r>
            <a:r>
              <a:rPr sz="2800" spc="-20" dirty="0">
                <a:latin typeface="Carlito"/>
                <a:cs typeface="Carlito"/>
              </a:rPr>
              <a:t>you </a:t>
            </a:r>
            <a:r>
              <a:rPr sz="2800" dirty="0">
                <a:latin typeface="Carlito"/>
                <a:cs typeface="Carlito"/>
              </a:rPr>
              <a:t>check </a:t>
            </a:r>
            <a:r>
              <a:rPr sz="2800" spc="-15" dirty="0">
                <a:latin typeface="Carlito"/>
                <a:cs typeface="Carlito"/>
              </a:rPr>
              <a:t>your </a:t>
            </a:r>
            <a:r>
              <a:rPr sz="2800" spc="-5" dirty="0">
                <a:latin typeface="Carlito"/>
                <a:cs typeface="Carlito"/>
              </a:rPr>
              <a:t>ideas </a:t>
            </a:r>
            <a:r>
              <a:rPr sz="2800" spc="-15" dirty="0">
                <a:latin typeface="Carlito"/>
                <a:cs typeface="Carlito"/>
              </a:rPr>
              <a:t>to </a:t>
            </a:r>
            <a:r>
              <a:rPr sz="2800" spc="-10" dirty="0">
                <a:latin typeface="Carlito"/>
                <a:cs typeface="Carlito"/>
              </a:rPr>
              <a:t>ensure that </a:t>
            </a:r>
            <a:r>
              <a:rPr sz="2800" spc="-20" dirty="0">
                <a:latin typeface="Carlito"/>
                <a:cs typeface="Carlito"/>
              </a:rPr>
              <a:t>you </a:t>
            </a:r>
            <a:r>
              <a:rPr sz="2800" spc="-15" dirty="0">
                <a:latin typeface="Carlito"/>
                <a:cs typeface="Carlito"/>
              </a:rPr>
              <a:t>are</a:t>
            </a:r>
            <a:r>
              <a:rPr sz="2800" spc="29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not</a:t>
            </a:r>
            <a:endParaRPr sz="2800" dirty="0">
              <a:latin typeface="Carlito"/>
              <a:cs typeface="Carlito"/>
            </a:endParaRPr>
          </a:p>
          <a:p>
            <a:pPr marL="241300">
              <a:lnSpc>
                <a:spcPct val="100000"/>
              </a:lnSpc>
            </a:pPr>
            <a:r>
              <a:rPr sz="2800" spc="-5" dirty="0">
                <a:latin typeface="Carlito"/>
                <a:cs typeface="Carlito"/>
              </a:rPr>
              <a:t>including </a:t>
            </a:r>
            <a:r>
              <a:rPr sz="2800" spc="-15" dirty="0">
                <a:latin typeface="Carlito"/>
                <a:cs typeface="Carlito"/>
              </a:rPr>
              <a:t>product </a:t>
            </a:r>
            <a:r>
              <a:rPr sz="2800" spc="-20" dirty="0">
                <a:latin typeface="Carlito"/>
                <a:cs typeface="Carlito"/>
              </a:rPr>
              <a:t>features </a:t>
            </a:r>
            <a:r>
              <a:rPr sz="2800" spc="-5" dirty="0">
                <a:latin typeface="Carlito"/>
                <a:cs typeface="Carlito"/>
              </a:rPr>
              <a:t>that </a:t>
            </a:r>
            <a:r>
              <a:rPr sz="2800" spc="-10" dirty="0">
                <a:latin typeface="Carlito"/>
                <a:cs typeface="Carlito"/>
              </a:rPr>
              <a:t>aren’t really</a:t>
            </a:r>
            <a:r>
              <a:rPr sz="2800" spc="17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needed.</a:t>
            </a:r>
            <a:endParaRPr sz="2800" dirty="0">
              <a:latin typeface="Carlito"/>
              <a:cs typeface="Carlito"/>
            </a:endParaRPr>
          </a:p>
          <a:p>
            <a:pPr marL="241300" marR="84455" indent="-2286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They help </a:t>
            </a:r>
            <a:r>
              <a:rPr sz="2800" spc="-20" dirty="0">
                <a:latin typeface="Carlito"/>
                <a:cs typeface="Carlito"/>
              </a:rPr>
              <a:t>you </a:t>
            </a:r>
            <a:r>
              <a:rPr sz="2800" spc="-15" dirty="0">
                <a:latin typeface="Carlito"/>
                <a:cs typeface="Carlito"/>
              </a:rPr>
              <a:t>to </a:t>
            </a:r>
            <a:r>
              <a:rPr sz="2800" spc="-20" dirty="0">
                <a:latin typeface="Carlito"/>
                <a:cs typeface="Carlito"/>
              </a:rPr>
              <a:t>avoid </a:t>
            </a:r>
            <a:r>
              <a:rPr sz="2800" spc="-5" dirty="0">
                <a:latin typeface="Carlito"/>
                <a:cs typeface="Carlito"/>
              </a:rPr>
              <a:t>making </a:t>
            </a:r>
            <a:r>
              <a:rPr sz="2800" spc="-20" dirty="0">
                <a:latin typeface="Carlito"/>
                <a:cs typeface="Carlito"/>
              </a:rPr>
              <a:t>unwarranted </a:t>
            </a:r>
            <a:r>
              <a:rPr sz="2800" spc="-5" dirty="0">
                <a:latin typeface="Carlito"/>
                <a:cs typeface="Carlito"/>
              </a:rPr>
              <a:t>assumptions, based </a:t>
            </a:r>
            <a:r>
              <a:rPr sz="2800" spc="-10" dirty="0">
                <a:latin typeface="Carlito"/>
                <a:cs typeface="Carlito"/>
              </a:rPr>
              <a:t>on  </a:t>
            </a:r>
            <a:r>
              <a:rPr sz="2800" spc="-15" dirty="0">
                <a:latin typeface="Carlito"/>
                <a:cs typeface="Carlito"/>
              </a:rPr>
              <a:t>your </a:t>
            </a:r>
            <a:r>
              <a:rPr sz="2800" spc="-10" dirty="0">
                <a:latin typeface="Carlito"/>
                <a:cs typeface="Carlito"/>
              </a:rPr>
              <a:t>own </a:t>
            </a:r>
            <a:r>
              <a:rPr sz="2800" spc="-5" dirty="0">
                <a:latin typeface="Carlito"/>
                <a:cs typeface="Carlito"/>
              </a:rPr>
              <a:t>knowledge, and </a:t>
            </a:r>
            <a:r>
              <a:rPr sz="2800" spc="-10" dirty="0">
                <a:latin typeface="Carlito"/>
                <a:cs typeface="Carlito"/>
              </a:rPr>
              <a:t>designing </a:t>
            </a:r>
            <a:r>
              <a:rPr sz="2800" spc="-5" dirty="0">
                <a:latin typeface="Carlito"/>
                <a:cs typeface="Carlito"/>
              </a:rPr>
              <a:t>an </a:t>
            </a:r>
            <a:r>
              <a:rPr sz="2800" spc="-15" dirty="0">
                <a:latin typeface="Carlito"/>
                <a:cs typeface="Carlito"/>
              </a:rPr>
              <a:t>overcomplicated </a:t>
            </a:r>
            <a:r>
              <a:rPr sz="2800" dirty="0">
                <a:latin typeface="Carlito"/>
                <a:cs typeface="Carlito"/>
              </a:rPr>
              <a:t>or </a:t>
            </a:r>
            <a:r>
              <a:rPr sz="2800" spc="-15" dirty="0">
                <a:latin typeface="Carlito"/>
                <a:cs typeface="Carlito"/>
              </a:rPr>
              <a:t>irrelevant  product.</a:t>
            </a:r>
            <a:endParaRPr sz="2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97529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549" y="1456751"/>
            <a:ext cx="6450687" cy="696857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41300" marR="803275" indent="-228600">
              <a:lnSpc>
                <a:spcPts val="3340"/>
              </a:lnSpc>
              <a:spcBef>
                <a:spcPts val="2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15" dirty="0">
                <a:latin typeface="Carlito"/>
                <a:cs typeface="Carlito"/>
              </a:rPr>
              <a:t>Proto-personas </a:t>
            </a:r>
            <a:r>
              <a:rPr sz="2800" spc="4695" dirty="0">
                <a:latin typeface="Wingdings"/>
                <a:cs typeface="Wingdings"/>
              </a:rPr>
              <a:t>→</a:t>
            </a:r>
            <a:r>
              <a:rPr sz="2800" spc="12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arlito"/>
                <a:cs typeface="Carlito"/>
              </a:rPr>
              <a:t>Personas </a:t>
            </a:r>
            <a:r>
              <a:rPr sz="2800" spc="-10" dirty="0">
                <a:latin typeface="Carlito"/>
                <a:cs typeface="Carlito"/>
              </a:rPr>
              <a:t>that </a:t>
            </a:r>
            <a:r>
              <a:rPr sz="2800" spc="-15" dirty="0">
                <a:latin typeface="Carlito"/>
                <a:cs typeface="Carlito"/>
              </a:rPr>
              <a:t>are </a:t>
            </a:r>
            <a:r>
              <a:rPr sz="2800" spc="-10" dirty="0">
                <a:latin typeface="Carlito"/>
                <a:cs typeface="Carlito"/>
              </a:rPr>
              <a:t>developed </a:t>
            </a:r>
            <a:r>
              <a:rPr sz="2800" spc="-5" dirty="0">
                <a:latin typeface="Carlito"/>
                <a:cs typeface="Carlito"/>
              </a:rPr>
              <a:t>on the </a:t>
            </a:r>
            <a:r>
              <a:rPr sz="2800" spc="-355" dirty="0">
                <a:latin typeface="Carlito"/>
                <a:cs typeface="Carlito"/>
              </a:rPr>
              <a:t>basis  </a:t>
            </a:r>
            <a:r>
              <a:rPr sz="2800" spc="-10" dirty="0">
                <a:latin typeface="Carlito"/>
                <a:cs typeface="Carlito"/>
              </a:rPr>
              <a:t>of limited user</a:t>
            </a:r>
            <a:r>
              <a:rPr sz="2800" spc="4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information.</a:t>
            </a:r>
            <a:endParaRPr sz="2800" dirty="0">
              <a:latin typeface="Carlito"/>
              <a:cs typeface="Carlito"/>
            </a:endParaRPr>
          </a:p>
          <a:p>
            <a:pPr marL="241300" marR="372110" indent="-228600">
              <a:lnSpc>
                <a:spcPct val="100000"/>
              </a:lnSpc>
              <a:spcBef>
                <a:spcPts val="9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rlito"/>
                <a:cs typeface="Carlito"/>
              </a:rPr>
              <a:t>Proto-personas </a:t>
            </a:r>
            <a:r>
              <a:rPr sz="2800" spc="-20" dirty="0">
                <a:latin typeface="Carlito"/>
                <a:cs typeface="Carlito"/>
              </a:rPr>
              <a:t>may </a:t>
            </a:r>
            <a:r>
              <a:rPr sz="2800" spc="-5" dirty="0">
                <a:latin typeface="Carlito"/>
                <a:cs typeface="Carlito"/>
              </a:rPr>
              <a:t>be </a:t>
            </a:r>
            <a:r>
              <a:rPr sz="2800" spc="-15" dirty="0">
                <a:latin typeface="Carlito"/>
                <a:cs typeface="Carlito"/>
              </a:rPr>
              <a:t>created </a:t>
            </a:r>
            <a:r>
              <a:rPr sz="2800" spc="-5" dirty="0">
                <a:latin typeface="Carlito"/>
                <a:cs typeface="Carlito"/>
              </a:rPr>
              <a:t>as a </a:t>
            </a:r>
            <a:r>
              <a:rPr sz="2800" spc="-10" dirty="0">
                <a:latin typeface="Carlito"/>
                <a:cs typeface="Carlito"/>
              </a:rPr>
              <a:t>collective team </a:t>
            </a:r>
            <a:r>
              <a:rPr sz="2800" spc="-25" dirty="0">
                <a:latin typeface="Carlito"/>
                <a:cs typeface="Carlito"/>
              </a:rPr>
              <a:t>exercise </a:t>
            </a:r>
            <a:r>
              <a:rPr sz="2800" spc="-10" dirty="0">
                <a:latin typeface="Carlito"/>
                <a:cs typeface="Carlito"/>
              </a:rPr>
              <a:t>using  </a:t>
            </a:r>
            <a:r>
              <a:rPr sz="2800" spc="-15" dirty="0">
                <a:latin typeface="Carlito"/>
                <a:cs typeface="Carlito"/>
              </a:rPr>
              <a:t>whatever information </a:t>
            </a:r>
            <a:r>
              <a:rPr sz="2800" spc="-5" dirty="0">
                <a:latin typeface="Carlito"/>
                <a:cs typeface="Carlito"/>
              </a:rPr>
              <a:t>is </a:t>
            </a:r>
            <a:r>
              <a:rPr sz="2800" spc="-15" dirty="0">
                <a:latin typeface="Carlito"/>
                <a:cs typeface="Carlito"/>
              </a:rPr>
              <a:t>available </a:t>
            </a:r>
            <a:r>
              <a:rPr sz="2800" spc="-5" dirty="0">
                <a:latin typeface="Carlito"/>
                <a:cs typeface="Carlito"/>
              </a:rPr>
              <a:t>about </a:t>
            </a:r>
            <a:r>
              <a:rPr sz="2800" spc="-10" dirty="0">
                <a:latin typeface="Carlito"/>
                <a:cs typeface="Carlito"/>
              </a:rPr>
              <a:t>potential </a:t>
            </a:r>
            <a:r>
              <a:rPr sz="2800" spc="-15" dirty="0">
                <a:latin typeface="Carlito"/>
                <a:cs typeface="Carlito"/>
              </a:rPr>
              <a:t>product</a:t>
            </a:r>
            <a:r>
              <a:rPr sz="2800" spc="210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users.</a:t>
            </a:r>
            <a:endParaRPr sz="2800" dirty="0">
              <a:latin typeface="Carlito"/>
              <a:cs typeface="Carlito"/>
            </a:endParaRPr>
          </a:p>
          <a:p>
            <a:pPr marL="241300" marR="120650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They </a:t>
            </a:r>
            <a:r>
              <a:rPr sz="2800" spc="-10" dirty="0">
                <a:latin typeface="Carlito"/>
                <a:cs typeface="Carlito"/>
              </a:rPr>
              <a:t>can </a:t>
            </a:r>
            <a:r>
              <a:rPr sz="2800" b="1" spc="-15" dirty="0">
                <a:latin typeface="Carlito"/>
                <a:cs typeface="Carlito"/>
              </a:rPr>
              <a:t>never </a:t>
            </a:r>
            <a:r>
              <a:rPr sz="2800" b="1" spc="-5" dirty="0">
                <a:latin typeface="Carlito"/>
                <a:cs typeface="Carlito"/>
              </a:rPr>
              <a:t>be </a:t>
            </a:r>
            <a:r>
              <a:rPr sz="2800" b="1" dirty="0">
                <a:latin typeface="Carlito"/>
                <a:cs typeface="Carlito"/>
              </a:rPr>
              <a:t>as </a:t>
            </a:r>
            <a:r>
              <a:rPr sz="2800" b="1" spc="-15" dirty="0">
                <a:latin typeface="Carlito"/>
                <a:cs typeface="Carlito"/>
              </a:rPr>
              <a:t>accurate </a:t>
            </a:r>
            <a:r>
              <a:rPr sz="2800" b="1" spc="-5" dirty="0">
                <a:latin typeface="Carlito"/>
                <a:cs typeface="Carlito"/>
              </a:rPr>
              <a:t>as </a:t>
            </a:r>
            <a:r>
              <a:rPr sz="2800" b="1" spc="-15" dirty="0">
                <a:latin typeface="Carlito"/>
                <a:cs typeface="Carlito"/>
              </a:rPr>
              <a:t>personas </a:t>
            </a:r>
            <a:r>
              <a:rPr sz="2800" b="1" spc="-10" dirty="0">
                <a:latin typeface="Carlito"/>
                <a:cs typeface="Carlito"/>
              </a:rPr>
              <a:t>developed </a:t>
            </a:r>
            <a:r>
              <a:rPr sz="2800" b="1" spc="-20" dirty="0">
                <a:latin typeface="Carlito"/>
                <a:cs typeface="Carlito"/>
              </a:rPr>
              <a:t>from </a:t>
            </a:r>
            <a:r>
              <a:rPr sz="2800" b="1" spc="-10" dirty="0">
                <a:latin typeface="Carlito"/>
                <a:cs typeface="Carlito"/>
              </a:rPr>
              <a:t>detailed  user</a:t>
            </a:r>
            <a:r>
              <a:rPr sz="2800" b="1" spc="15" dirty="0">
                <a:latin typeface="Carlito"/>
                <a:cs typeface="Carlito"/>
              </a:rPr>
              <a:t> </a:t>
            </a:r>
            <a:r>
              <a:rPr sz="2800" b="1" spc="-10" dirty="0">
                <a:latin typeface="Carlito"/>
                <a:cs typeface="Carlito"/>
              </a:rPr>
              <a:t>studies.</a:t>
            </a:r>
            <a:endParaRPr sz="2800" b="1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They </a:t>
            </a:r>
            <a:r>
              <a:rPr sz="2800" spc="-15" dirty="0">
                <a:latin typeface="Carlito"/>
                <a:cs typeface="Carlito"/>
              </a:rPr>
              <a:t>represent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5" dirty="0">
                <a:latin typeface="Carlito"/>
                <a:cs typeface="Carlito"/>
              </a:rPr>
              <a:t>product users </a:t>
            </a:r>
            <a:r>
              <a:rPr sz="2800" spc="-5" dirty="0">
                <a:latin typeface="Carlito"/>
                <a:cs typeface="Carlito"/>
              </a:rPr>
              <a:t>as </a:t>
            </a:r>
            <a:r>
              <a:rPr sz="2800" spc="-10" dirty="0">
                <a:latin typeface="Carlito"/>
                <a:cs typeface="Carlito"/>
              </a:rPr>
              <a:t>seen </a:t>
            </a:r>
            <a:r>
              <a:rPr sz="2800" spc="-15" dirty="0">
                <a:latin typeface="Carlito"/>
                <a:cs typeface="Carlito"/>
              </a:rPr>
              <a:t>by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0" dirty="0">
                <a:latin typeface="Carlito"/>
                <a:cs typeface="Carlito"/>
              </a:rPr>
              <a:t>development</a:t>
            </a:r>
            <a:r>
              <a:rPr sz="2800" spc="31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team.</a:t>
            </a:r>
            <a:endParaRPr sz="2800" dirty="0">
              <a:latin typeface="Carlito"/>
              <a:cs typeface="Carlito"/>
            </a:endParaRPr>
          </a:p>
          <a:p>
            <a:pPr marL="241300" marR="173990" indent="-2286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They allow the </a:t>
            </a:r>
            <a:r>
              <a:rPr sz="2800" spc="-15" dirty="0">
                <a:latin typeface="Carlito"/>
                <a:cs typeface="Carlito"/>
              </a:rPr>
              <a:t>developers to </a:t>
            </a:r>
            <a:r>
              <a:rPr sz="2800" spc="-10" dirty="0">
                <a:latin typeface="Carlito"/>
                <a:cs typeface="Carlito"/>
              </a:rPr>
              <a:t>build </a:t>
            </a:r>
            <a:r>
              <a:rPr sz="2800" spc="-5" dirty="0">
                <a:latin typeface="Carlito"/>
                <a:cs typeface="Carlito"/>
              </a:rPr>
              <a:t>a </a:t>
            </a:r>
            <a:r>
              <a:rPr sz="2800" spc="-10" dirty="0">
                <a:latin typeface="Carlito"/>
                <a:cs typeface="Carlito"/>
              </a:rPr>
              <a:t>common </a:t>
            </a:r>
            <a:r>
              <a:rPr sz="2800" spc="-15" dirty="0">
                <a:latin typeface="Carlito"/>
                <a:cs typeface="Carlito"/>
              </a:rPr>
              <a:t>understanding </a:t>
            </a:r>
            <a:r>
              <a:rPr sz="2800" spc="-5" dirty="0">
                <a:latin typeface="Carlito"/>
                <a:cs typeface="Carlito"/>
              </a:rPr>
              <a:t>of the  </a:t>
            </a:r>
            <a:r>
              <a:rPr sz="2800" spc="-10" dirty="0">
                <a:latin typeface="Carlito"/>
                <a:cs typeface="Carlito"/>
              </a:rPr>
              <a:t>potential </a:t>
            </a:r>
            <a:r>
              <a:rPr sz="2800" spc="-15" dirty="0">
                <a:latin typeface="Carlito"/>
                <a:cs typeface="Carlito"/>
              </a:rPr>
              <a:t>product</a:t>
            </a:r>
            <a:r>
              <a:rPr sz="2800" spc="5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users.</a:t>
            </a:r>
            <a:endParaRPr sz="2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918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9881" y="665882"/>
            <a:ext cx="281304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95" dirty="0"/>
              <a:t>scenarios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3931" y="2847323"/>
            <a:ext cx="6559177" cy="5265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35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>
                <a:latin typeface="Carlito"/>
                <a:cs typeface="Carlito"/>
              </a:rPr>
              <a:t>A </a:t>
            </a:r>
            <a:r>
              <a:rPr spc="-5" dirty="0">
                <a:latin typeface="Carlito"/>
                <a:cs typeface="Carlito"/>
              </a:rPr>
              <a:t>scenario </a:t>
            </a:r>
            <a:r>
              <a:rPr dirty="0">
                <a:latin typeface="Carlito"/>
                <a:cs typeface="Carlito"/>
              </a:rPr>
              <a:t>is a </a:t>
            </a:r>
            <a:r>
              <a:rPr spc="-15" dirty="0">
                <a:latin typeface="Carlito"/>
                <a:cs typeface="Carlito"/>
              </a:rPr>
              <a:t>narrative </a:t>
            </a:r>
            <a:r>
              <a:rPr spc="-10" dirty="0">
                <a:latin typeface="Carlito"/>
                <a:cs typeface="Carlito"/>
              </a:rPr>
              <a:t>that </a:t>
            </a:r>
            <a:r>
              <a:rPr spc="-5" dirty="0">
                <a:latin typeface="Carlito"/>
                <a:cs typeface="Carlito"/>
              </a:rPr>
              <a:t>describes </a:t>
            </a:r>
            <a:r>
              <a:rPr dirty="0">
                <a:latin typeface="Carlito"/>
                <a:cs typeface="Carlito"/>
              </a:rPr>
              <a:t>a </a:t>
            </a:r>
            <a:r>
              <a:rPr spc="-5" dirty="0">
                <a:latin typeface="Carlito"/>
                <a:cs typeface="Carlito"/>
              </a:rPr>
              <a:t>situation </a:t>
            </a:r>
            <a:r>
              <a:rPr dirty="0">
                <a:latin typeface="Carlito"/>
                <a:cs typeface="Carlito"/>
              </a:rPr>
              <a:t>in which a </a:t>
            </a:r>
            <a:r>
              <a:rPr spc="-5" dirty="0">
                <a:latin typeface="Carlito"/>
                <a:cs typeface="Carlito"/>
              </a:rPr>
              <a:t>user </a:t>
            </a:r>
            <a:r>
              <a:rPr dirty="0">
                <a:latin typeface="Carlito"/>
                <a:cs typeface="Carlito"/>
              </a:rPr>
              <a:t>is </a:t>
            </a:r>
            <a:r>
              <a:rPr spc="-5" dirty="0">
                <a:latin typeface="Carlito"/>
                <a:cs typeface="Carlito"/>
              </a:rPr>
              <a:t>using</a:t>
            </a:r>
            <a:r>
              <a:rPr spc="-90" dirty="0">
                <a:latin typeface="Carlito"/>
                <a:cs typeface="Carlito"/>
              </a:rPr>
              <a:t> </a:t>
            </a:r>
            <a:r>
              <a:rPr spc="-10" dirty="0">
                <a:latin typeface="Carlito"/>
                <a:cs typeface="Carlito"/>
              </a:rPr>
              <a:t>your</a:t>
            </a:r>
            <a:endParaRPr dirty="0">
              <a:latin typeface="Carlito"/>
              <a:cs typeface="Carlito"/>
            </a:endParaRPr>
          </a:p>
          <a:p>
            <a:pPr marL="241300">
              <a:lnSpc>
                <a:spcPts val="2735"/>
              </a:lnSpc>
            </a:pPr>
            <a:r>
              <a:rPr spc="-15" dirty="0">
                <a:latin typeface="Carlito"/>
                <a:cs typeface="Carlito"/>
              </a:rPr>
              <a:t>product’s features to </a:t>
            </a:r>
            <a:r>
              <a:rPr spc="-5" dirty="0">
                <a:latin typeface="Carlito"/>
                <a:cs typeface="Carlito"/>
              </a:rPr>
              <a:t>do something </a:t>
            </a:r>
            <a:r>
              <a:rPr spc="-10" dirty="0">
                <a:latin typeface="Carlito"/>
                <a:cs typeface="Carlito"/>
              </a:rPr>
              <a:t>that </a:t>
            </a:r>
            <a:r>
              <a:rPr spc="-5" dirty="0">
                <a:latin typeface="Carlito"/>
                <a:cs typeface="Carlito"/>
              </a:rPr>
              <a:t>they </a:t>
            </a:r>
            <a:r>
              <a:rPr spc="-15" dirty="0">
                <a:latin typeface="Carlito"/>
                <a:cs typeface="Carlito"/>
              </a:rPr>
              <a:t>want to</a:t>
            </a:r>
            <a:r>
              <a:rPr spc="-35" dirty="0">
                <a:latin typeface="Carlito"/>
                <a:cs typeface="Carlito"/>
              </a:rPr>
              <a:t> </a:t>
            </a:r>
            <a:r>
              <a:rPr spc="-5" dirty="0">
                <a:latin typeface="Carlito"/>
                <a:cs typeface="Carlito"/>
              </a:rPr>
              <a:t>do.</a:t>
            </a:r>
            <a:endParaRPr dirty="0">
              <a:latin typeface="Carlito"/>
              <a:cs typeface="Carlito"/>
            </a:endParaRPr>
          </a:p>
          <a:p>
            <a:pPr marL="241300" indent="-228600">
              <a:lnSpc>
                <a:spcPts val="2735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dirty="0">
                <a:latin typeface="Carlito"/>
                <a:cs typeface="Carlito"/>
              </a:rPr>
              <a:t>It </a:t>
            </a:r>
            <a:r>
              <a:rPr spc="-5" dirty="0">
                <a:latin typeface="Carlito"/>
                <a:cs typeface="Carlito"/>
              </a:rPr>
              <a:t>should </a:t>
            </a:r>
            <a:r>
              <a:rPr spc="-10" dirty="0">
                <a:latin typeface="Carlito"/>
                <a:cs typeface="Carlito"/>
              </a:rPr>
              <a:t>briefly </a:t>
            </a:r>
            <a:r>
              <a:rPr b="1" spc="-10" dirty="0">
                <a:latin typeface="Carlito"/>
                <a:cs typeface="Carlito"/>
              </a:rPr>
              <a:t>explain </a:t>
            </a:r>
            <a:r>
              <a:rPr b="1" dirty="0">
                <a:latin typeface="Carlito"/>
                <a:cs typeface="Carlito"/>
              </a:rPr>
              <a:t>the </a:t>
            </a:r>
            <a:r>
              <a:rPr b="1" spc="-10" dirty="0">
                <a:latin typeface="Carlito"/>
                <a:cs typeface="Carlito"/>
              </a:rPr>
              <a:t>user’s problem </a:t>
            </a:r>
            <a:r>
              <a:rPr b="1" dirty="0">
                <a:latin typeface="Carlito"/>
                <a:cs typeface="Carlito"/>
              </a:rPr>
              <a:t>and </a:t>
            </a:r>
            <a:r>
              <a:rPr b="1" spc="-10" dirty="0">
                <a:latin typeface="Carlito"/>
                <a:cs typeface="Carlito"/>
              </a:rPr>
              <a:t>present </a:t>
            </a:r>
            <a:r>
              <a:rPr b="1" dirty="0">
                <a:latin typeface="Carlito"/>
                <a:cs typeface="Carlito"/>
              </a:rPr>
              <a:t>an imagined </a:t>
            </a:r>
            <a:r>
              <a:rPr b="1" spc="-25" dirty="0">
                <a:latin typeface="Carlito"/>
                <a:cs typeface="Carlito"/>
              </a:rPr>
              <a:t>way </a:t>
            </a:r>
            <a:r>
              <a:rPr b="1" spc="-10" dirty="0">
                <a:latin typeface="Carlito"/>
                <a:cs typeface="Carlito"/>
              </a:rPr>
              <a:t>that</a:t>
            </a:r>
            <a:r>
              <a:rPr b="1" spc="-30" dirty="0">
                <a:latin typeface="Carlito"/>
                <a:cs typeface="Carlito"/>
              </a:rPr>
              <a:t> </a:t>
            </a:r>
            <a:r>
              <a:rPr b="1" dirty="0">
                <a:latin typeface="Carlito"/>
                <a:cs typeface="Carlito"/>
              </a:rPr>
              <a:t>the</a:t>
            </a:r>
          </a:p>
          <a:p>
            <a:pPr marL="241300">
              <a:lnSpc>
                <a:spcPts val="2735"/>
              </a:lnSpc>
            </a:pPr>
            <a:r>
              <a:rPr b="1" spc="-10" dirty="0">
                <a:latin typeface="Carlito"/>
                <a:cs typeface="Carlito"/>
              </a:rPr>
              <a:t>problem </a:t>
            </a:r>
            <a:r>
              <a:rPr b="1" spc="-5" dirty="0">
                <a:latin typeface="Carlito"/>
                <a:cs typeface="Carlito"/>
              </a:rPr>
              <a:t>might be</a:t>
            </a:r>
            <a:r>
              <a:rPr b="1" spc="-25" dirty="0">
                <a:latin typeface="Carlito"/>
                <a:cs typeface="Carlito"/>
              </a:rPr>
              <a:t> </a:t>
            </a:r>
            <a:r>
              <a:rPr b="1" spc="-10" dirty="0">
                <a:latin typeface="Carlito"/>
                <a:cs typeface="Carlito"/>
              </a:rPr>
              <a:t>solved.</a:t>
            </a:r>
            <a:endParaRPr b="1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1300" algn="l"/>
              </a:tabLst>
            </a:pPr>
            <a:r>
              <a:rPr spc="-5" dirty="0">
                <a:latin typeface="Carlito"/>
                <a:cs typeface="Carlito"/>
              </a:rPr>
              <a:t>Scenarios </a:t>
            </a:r>
            <a:r>
              <a:rPr spc="-15" dirty="0">
                <a:latin typeface="Carlito"/>
                <a:cs typeface="Carlito"/>
              </a:rPr>
              <a:t>are </a:t>
            </a:r>
            <a:r>
              <a:rPr spc="-5" dirty="0">
                <a:latin typeface="Carlito"/>
                <a:cs typeface="Carlito"/>
              </a:rPr>
              <a:t>high-level </a:t>
            </a:r>
            <a:r>
              <a:rPr spc="-10" dirty="0">
                <a:latin typeface="Carlito"/>
                <a:cs typeface="Carlito"/>
              </a:rPr>
              <a:t>stories </a:t>
            </a:r>
            <a:r>
              <a:rPr spc="-5" dirty="0">
                <a:latin typeface="Carlito"/>
                <a:cs typeface="Carlito"/>
              </a:rPr>
              <a:t>of </a:t>
            </a:r>
            <a:r>
              <a:rPr spc="-25" dirty="0">
                <a:latin typeface="Carlito"/>
                <a:cs typeface="Carlito"/>
              </a:rPr>
              <a:t>system </a:t>
            </a:r>
            <a:r>
              <a:rPr spc="-5" dirty="0">
                <a:latin typeface="Carlito"/>
                <a:cs typeface="Carlito"/>
              </a:rPr>
              <a:t>use.</a:t>
            </a:r>
            <a:endParaRPr dirty="0">
              <a:latin typeface="Carlito"/>
              <a:cs typeface="Carlito"/>
            </a:endParaRPr>
          </a:p>
          <a:p>
            <a:pPr marL="241300" marR="198755" indent="-228600">
              <a:lnSpc>
                <a:spcPts val="2590"/>
              </a:lnSpc>
              <a:spcBef>
                <a:spcPts val="1035"/>
              </a:spcBef>
              <a:buFont typeface="Arial"/>
              <a:buChar char="•"/>
              <a:tabLst>
                <a:tab pos="241300" algn="l"/>
              </a:tabLst>
            </a:pPr>
            <a:r>
              <a:rPr spc="-10" dirty="0">
                <a:latin typeface="Carlito"/>
                <a:cs typeface="Carlito"/>
              </a:rPr>
              <a:t>They </a:t>
            </a:r>
            <a:r>
              <a:rPr spc="-5" dirty="0">
                <a:latin typeface="Carlito"/>
                <a:cs typeface="Carlito"/>
              </a:rPr>
              <a:t>should describe </a:t>
            </a:r>
            <a:r>
              <a:rPr dirty="0">
                <a:latin typeface="Carlito"/>
                <a:cs typeface="Carlito"/>
              </a:rPr>
              <a:t>a </a:t>
            </a:r>
            <a:r>
              <a:rPr spc="-5" dirty="0">
                <a:latin typeface="Carlito"/>
                <a:cs typeface="Carlito"/>
              </a:rPr>
              <a:t>sequence of </a:t>
            </a:r>
            <a:r>
              <a:rPr spc="-10" dirty="0">
                <a:latin typeface="Carlito"/>
                <a:cs typeface="Carlito"/>
              </a:rPr>
              <a:t>interactions </a:t>
            </a:r>
            <a:r>
              <a:rPr dirty="0">
                <a:latin typeface="Carlito"/>
                <a:cs typeface="Carlito"/>
              </a:rPr>
              <a:t>with the </a:t>
            </a:r>
            <a:r>
              <a:rPr spc="-25" dirty="0">
                <a:latin typeface="Carlito"/>
                <a:cs typeface="Carlito"/>
              </a:rPr>
              <a:t>system </a:t>
            </a:r>
            <a:r>
              <a:rPr spc="-5" dirty="0">
                <a:latin typeface="Carlito"/>
                <a:cs typeface="Carlito"/>
              </a:rPr>
              <a:t>but should not  </a:t>
            </a:r>
            <a:r>
              <a:rPr dirty="0">
                <a:latin typeface="Carlito"/>
                <a:cs typeface="Carlito"/>
              </a:rPr>
              <a:t>include </a:t>
            </a:r>
            <a:r>
              <a:rPr spc="-10" dirty="0">
                <a:latin typeface="Carlito"/>
                <a:cs typeface="Carlito"/>
              </a:rPr>
              <a:t>details </a:t>
            </a:r>
            <a:r>
              <a:rPr spc="-5" dirty="0">
                <a:latin typeface="Carlito"/>
                <a:cs typeface="Carlito"/>
              </a:rPr>
              <a:t>of </a:t>
            </a:r>
            <a:r>
              <a:rPr dirty="0">
                <a:latin typeface="Carlito"/>
                <a:cs typeface="Carlito"/>
              </a:rPr>
              <a:t>these</a:t>
            </a:r>
            <a:r>
              <a:rPr spc="-35" dirty="0">
                <a:latin typeface="Carlito"/>
                <a:cs typeface="Carlito"/>
              </a:rPr>
              <a:t> </a:t>
            </a:r>
            <a:r>
              <a:rPr spc="-10" dirty="0">
                <a:latin typeface="Carlito"/>
                <a:cs typeface="Carlito"/>
              </a:rPr>
              <a:t>interactions.</a:t>
            </a:r>
            <a:endParaRPr dirty="0">
              <a:latin typeface="Carlito"/>
              <a:cs typeface="Carlito"/>
            </a:endParaRPr>
          </a:p>
          <a:p>
            <a:pPr marL="241300" marR="810260" indent="-228600">
              <a:lnSpc>
                <a:spcPts val="259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pc="-10" dirty="0">
                <a:latin typeface="Carlito"/>
                <a:cs typeface="Carlito"/>
              </a:rPr>
              <a:t>They </a:t>
            </a:r>
            <a:r>
              <a:rPr b="1" spc="-10" dirty="0">
                <a:latin typeface="Carlito"/>
                <a:cs typeface="Carlito"/>
              </a:rPr>
              <a:t>are </a:t>
            </a:r>
            <a:r>
              <a:rPr b="1" dirty="0">
                <a:latin typeface="Carlito"/>
                <a:cs typeface="Carlito"/>
              </a:rPr>
              <a:t>the </a:t>
            </a:r>
            <a:r>
              <a:rPr b="1" spc="-5" dirty="0">
                <a:latin typeface="Carlito"/>
                <a:cs typeface="Carlito"/>
              </a:rPr>
              <a:t>basis </a:t>
            </a:r>
            <a:r>
              <a:rPr b="1" spc="-20" dirty="0">
                <a:latin typeface="Carlito"/>
                <a:cs typeface="Carlito"/>
              </a:rPr>
              <a:t>for </a:t>
            </a:r>
            <a:r>
              <a:rPr b="1" spc="-5" dirty="0">
                <a:latin typeface="Carlito"/>
                <a:cs typeface="Carlito"/>
              </a:rPr>
              <a:t>both use cases, </a:t>
            </a:r>
            <a:r>
              <a:rPr b="1" dirty="0">
                <a:latin typeface="Carlito"/>
                <a:cs typeface="Carlito"/>
              </a:rPr>
              <a:t>which </a:t>
            </a:r>
            <a:r>
              <a:rPr b="1" spc="-15" dirty="0">
                <a:latin typeface="Carlito"/>
                <a:cs typeface="Carlito"/>
              </a:rPr>
              <a:t>are </a:t>
            </a:r>
            <a:r>
              <a:rPr b="1" spc="-10" dirty="0">
                <a:latin typeface="Carlito"/>
                <a:cs typeface="Carlito"/>
              </a:rPr>
              <a:t>extensively </a:t>
            </a:r>
            <a:r>
              <a:rPr b="1" spc="-5" dirty="0">
                <a:latin typeface="Carlito"/>
                <a:cs typeface="Carlito"/>
              </a:rPr>
              <a:t>used </a:t>
            </a:r>
            <a:r>
              <a:rPr b="1" dirty="0">
                <a:latin typeface="Carlito"/>
                <a:cs typeface="Carlito"/>
              </a:rPr>
              <a:t>in object-  </a:t>
            </a:r>
            <a:r>
              <a:rPr b="1" spc="-10" dirty="0">
                <a:latin typeface="Carlito"/>
                <a:cs typeface="Carlito"/>
              </a:rPr>
              <a:t>oriented </a:t>
            </a:r>
            <a:r>
              <a:rPr b="1" spc="-5" dirty="0">
                <a:latin typeface="Carlito"/>
                <a:cs typeface="Carlito"/>
              </a:rPr>
              <a:t>methods, </a:t>
            </a:r>
            <a:r>
              <a:rPr b="1" dirty="0">
                <a:latin typeface="Carlito"/>
                <a:cs typeface="Carlito"/>
              </a:rPr>
              <a:t>and </a:t>
            </a:r>
            <a:r>
              <a:rPr b="1" spc="-5" dirty="0">
                <a:latin typeface="Carlito"/>
                <a:cs typeface="Carlito"/>
              </a:rPr>
              <a:t>user </a:t>
            </a:r>
            <a:r>
              <a:rPr b="1" spc="-10" dirty="0">
                <a:latin typeface="Carlito"/>
                <a:cs typeface="Carlito"/>
              </a:rPr>
              <a:t>stories, </a:t>
            </a:r>
            <a:r>
              <a:rPr b="1" dirty="0">
                <a:latin typeface="Carlito"/>
                <a:cs typeface="Carlito"/>
              </a:rPr>
              <a:t>which </a:t>
            </a:r>
            <a:r>
              <a:rPr b="1" spc="-15" dirty="0">
                <a:latin typeface="Carlito"/>
                <a:cs typeface="Carlito"/>
              </a:rPr>
              <a:t>are </a:t>
            </a:r>
            <a:r>
              <a:rPr b="1" spc="-5" dirty="0">
                <a:latin typeface="Carlito"/>
                <a:cs typeface="Carlito"/>
              </a:rPr>
              <a:t>used </a:t>
            </a:r>
            <a:r>
              <a:rPr b="1" dirty="0">
                <a:latin typeface="Carlito"/>
                <a:cs typeface="Carlito"/>
              </a:rPr>
              <a:t>in agile</a:t>
            </a:r>
            <a:r>
              <a:rPr b="1" spc="-35" dirty="0">
                <a:latin typeface="Carlito"/>
                <a:cs typeface="Carlito"/>
              </a:rPr>
              <a:t> </a:t>
            </a:r>
            <a:r>
              <a:rPr b="1" spc="-5" dirty="0">
                <a:latin typeface="Carlito"/>
                <a:cs typeface="Carlito"/>
              </a:rPr>
              <a:t>methods.</a:t>
            </a:r>
            <a:endParaRPr b="1" dirty="0">
              <a:latin typeface="Carlito"/>
              <a:cs typeface="Carlito"/>
            </a:endParaRPr>
          </a:p>
          <a:p>
            <a:pPr marL="241300" marR="159385" indent="-228600">
              <a:lnSpc>
                <a:spcPts val="259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dirty="0">
                <a:latin typeface="Carlito"/>
                <a:cs typeface="Carlito"/>
              </a:rPr>
              <a:t>Scenarios </a:t>
            </a:r>
            <a:r>
              <a:rPr spc="-15" dirty="0">
                <a:latin typeface="Carlito"/>
                <a:cs typeface="Carlito"/>
              </a:rPr>
              <a:t>are </a:t>
            </a:r>
            <a:r>
              <a:rPr spc="-5" dirty="0">
                <a:latin typeface="Carlito"/>
                <a:cs typeface="Carlito"/>
              </a:rPr>
              <a:t>used </a:t>
            </a:r>
            <a:r>
              <a:rPr dirty="0">
                <a:latin typeface="Carlito"/>
                <a:cs typeface="Carlito"/>
              </a:rPr>
              <a:t>in the </a:t>
            </a:r>
            <a:r>
              <a:rPr spc="-5" dirty="0">
                <a:latin typeface="Carlito"/>
                <a:cs typeface="Carlito"/>
              </a:rPr>
              <a:t>design of </a:t>
            </a:r>
            <a:r>
              <a:rPr spc="-10" dirty="0">
                <a:latin typeface="Carlito"/>
                <a:cs typeface="Carlito"/>
              </a:rPr>
              <a:t>requirements </a:t>
            </a:r>
            <a:r>
              <a:rPr dirty="0">
                <a:latin typeface="Carlito"/>
                <a:cs typeface="Carlito"/>
              </a:rPr>
              <a:t>and </a:t>
            </a:r>
            <a:r>
              <a:rPr spc="-25" dirty="0">
                <a:latin typeface="Carlito"/>
                <a:cs typeface="Carlito"/>
              </a:rPr>
              <a:t>system </a:t>
            </a:r>
            <a:r>
              <a:rPr spc="-15" dirty="0">
                <a:latin typeface="Carlito"/>
                <a:cs typeface="Carlito"/>
              </a:rPr>
              <a:t>features, </a:t>
            </a:r>
            <a:r>
              <a:rPr dirty="0">
                <a:latin typeface="Carlito"/>
                <a:cs typeface="Carlito"/>
              </a:rPr>
              <a:t>in </a:t>
            </a:r>
            <a:r>
              <a:rPr spc="-25" dirty="0">
                <a:latin typeface="Carlito"/>
                <a:cs typeface="Carlito"/>
              </a:rPr>
              <a:t>system  </a:t>
            </a:r>
            <a:r>
              <a:rPr spc="-5" dirty="0">
                <a:latin typeface="Carlito"/>
                <a:cs typeface="Carlito"/>
              </a:rPr>
              <a:t>testing, </a:t>
            </a:r>
            <a:r>
              <a:rPr dirty="0">
                <a:latin typeface="Carlito"/>
                <a:cs typeface="Carlito"/>
              </a:rPr>
              <a:t>and in </a:t>
            </a:r>
            <a:r>
              <a:rPr spc="-5" dirty="0">
                <a:latin typeface="Carlito"/>
                <a:cs typeface="Carlito"/>
              </a:rPr>
              <a:t>user </a:t>
            </a:r>
            <a:r>
              <a:rPr spc="-15" dirty="0">
                <a:latin typeface="Carlito"/>
                <a:cs typeface="Carlito"/>
              </a:rPr>
              <a:t>interface</a:t>
            </a:r>
            <a:r>
              <a:rPr spc="-25" dirty="0">
                <a:latin typeface="Carlito"/>
                <a:cs typeface="Carlito"/>
              </a:rPr>
              <a:t> </a:t>
            </a:r>
            <a:r>
              <a:rPr spc="-5" dirty="0">
                <a:latin typeface="Carlito"/>
                <a:cs typeface="Carlito"/>
              </a:rPr>
              <a:t>design.</a:t>
            </a:r>
            <a:endParaRPr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42319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5032" y="2414607"/>
            <a:ext cx="7001232" cy="5632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542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549" y="1173803"/>
            <a:ext cx="6577798" cy="729109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46863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rlito"/>
                <a:cs typeface="Carlito"/>
              </a:rPr>
              <a:t>Narrative, high-level </a:t>
            </a:r>
            <a:r>
              <a:rPr sz="2800" spc="-10" dirty="0">
                <a:latin typeface="Carlito"/>
                <a:cs typeface="Carlito"/>
              </a:rPr>
              <a:t>scenarios, </a:t>
            </a:r>
            <a:r>
              <a:rPr sz="2800" spc="-20" dirty="0">
                <a:latin typeface="Carlito"/>
                <a:cs typeface="Carlito"/>
              </a:rPr>
              <a:t>are </a:t>
            </a:r>
            <a:r>
              <a:rPr sz="2800" spc="-10" dirty="0">
                <a:latin typeface="Carlito"/>
                <a:cs typeface="Carlito"/>
              </a:rPr>
              <a:t>primarily </a:t>
            </a:r>
            <a:r>
              <a:rPr sz="2800" spc="-5" dirty="0">
                <a:latin typeface="Carlito"/>
                <a:cs typeface="Carlito"/>
              </a:rPr>
              <a:t>a means of </a:t>
            </a:r>
            <a:r>
              <a:rPr sz="2800" spc="-15" dirty="0">
                <a:latin typeface="Carlito"/>
                <a:cs typeface="Carlito"/>
              </a:rPr>
              <a:t>facilitating  </a:t>
            </a:r>
            <a:r>
              <a:rPr sz="2800" spc="-10" dirty="0">
                <a:latin typeface="Carlito"/>
                <a:cs typeface="Carlito"/>
              </a:rPr>
              <a:t>communication </a:t>
            </a:r>
            <a:r>
              <a:rPr sz="2800" spc="-5" dirty="0">
                <a:latin typeface="Carlito"/>
                <a:cs typeface="Carlito"/>
              </a:rPr>
              <a:t>and </a:t>
            </a:r>
            <a:r>
              <a:rPr sz="2800" spc="-10" dirty="0">
                <a:latin typeface="Carlito"/>
                <a:cs typeface="Carlito"/>
              </a:rPr>
              <a:t>stimulating design</a:t>
            </a:r>
            <a:r>
              <a:rPr sz="2800" spc="130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creativity.</a:t>
            </a:r>
            <a:endParaRPr sz="2800">
              <a:latin typeface="Carlito"/>
              <a:cs typeface="Carlito"/>
            </a:endParaRPr>
          </a:p>
          <a:p>
            <a:pPr marL="241300" marR="82550" indent="-2286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They </a:t>
            </a:r>
            <a:r>
              <a:rPr sz="2800" spc="-15" dirty="0">
                <a:latin typeface="Carlito"/>
                <a:cs typeface="Carlito"/>
              </a:rPr>
              <a:t>are </a:t>
            </a:r>
            <a:r>
              <a:rPr sz="2800" spc="-20" dirty="0">
                <a:latin typeface="Carlito"/>
                <a:cs typeface="Carlito"/>
              </a:rPr>
              <a:t>effective </a:t>
            </a:r>
            <a:r>
              <a:rPr sz="2800" spc="-5" dirty="0">
                <a:latin typeface="Carlito"/>
                <a:cs typeface="Carlito"/>
              </a:rPr>
              <a:t>in </a:t>
            </a:r>
            <a:r>
              <a:rPr sz="2800" spc="-10" dirty="0">
                <a:latin typeface="Carlito"/>
                <a:cs typeface="Carlito"/>
              </a:rPr>
              <a:t>communication because </a:t>
            </a:r>
            <a:r>
              <a:rPr sz="2800" spc="-5" dirty="0">
                <a:latin typeface="Carlito"/>
                <a:cs typeface="Carlito"/>
              </a:rPr>
              <a:t>they </a:t>
            </a:r>
            <a:r>
              <a:rPr sz="2800" spc="-15" dirty="0">
                <a:latin typeface="Carlito"/>
                <a:cs typeface="Carlito"/>
              </a:rPr>
              <a:t>are  understandable </a:t>
            </a:r>
            <a:r>
              <a:rPr sz="2800" spc="-5" dirty="0">
                <a:latin typeface="Carlito"/>
                <a:cs typeface="Carlito"/>
              </a:rPr>
              <a:t>and accessible </a:t>
            </a:r>
            <a:r>
              <a:rPr sz="2800" spc="-15" dirty="0">
                <a:latin typeface="Carlito"/>
                <a:cs typeface="Carlito"/>
              </a:rPr>
              <a:t>to users </a:t>
            </a:r>
            <a:r>
              <a:rPr sz="2800" spc="-5" dirty="0">
                <a:latin typeface="Carlito"/>
                <a:cs typeface="Carlito"/>
              </a:rPr>
              <a:t>and </a:t>
            </a:r>
            <a:r>
              <a:rPr sz="2800" spc="-15" dirty="0">
                <a:latin typeface="Carlito"/>
                <a:cs typeface="Carlito"/>
              </a:rPr>
              <a:t>to </a:t>
            </a:r>
            <a:r>
              <a:rPr sz="2800" spc="-10" dirty="0">
                <a:latin typeface="Carlito"/>
                <a:cs typeface="Carlito"/>
              </a:rPr>
              <a:t>people responsible </a:t>
            </a:r>
            <a:r>
              <a:rPr sz="2800" spc="-25" dirty="0">
                <a:latin typeface="Carlito"/>
                <a:cs typeface="Carlito"/>
              </a:rPr>
              <a:t>for  </a:t>
            </a:r>
            <a:r>
              <a:rPr sz="2800" spc="-10" dirty="0">
                <a:latin typeface="Carlito"/>
                <a:cs typeface="Carlito"/>
              </a:rPr>
              <a:t>funding </a:t>
            </a:r>
            <a:r>
              <a:rPr sz="2800" spc="-5" dirty="0">
                <a:latin typeface="Carlito"/>
                <a:cs typeface="Carlito"/>
              </a:rPr>
              <a:t>and </a:t>
            </a:r>
            <a:r>
              <a:rPr sz="2800" spc="-10" dirty="0">
                <a:latin typeface="Carlito"/>
                <a:cs typeface="Carlito"/>
              </a:rPr>
              <a:t>buying </a:t>
            </a:r>
            <a:r>
              <a:rPr sz="2800" spc="-5" dirty="0">
                <a:latin typeface="Carlito"/>
                <a:cs typeface="Carlito"/>
              </a:rPr>
              <a:t>the</a:t>
            </a:r>
            <a:r>
              <a:rPr sz="2800" spc="130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system.</a:t>
            </a:r>
            <a:endParaRPr sz="2800">
              <a:latin typeface="Carlito"/>
              <a:cs typeface="Carlito"/>
            </a:endParaRPr>
          </a:p>
          <a:p>
            <a:pPr marL="241300" marR="5080" indent="-2286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latin typeface="Carlito"/>
                <a:cs typeface="Carlito"/>
              </a:rPr>
              <a:t>Like </a:t>
            </a:r>
            <a:r>
              <a:rPr sz="2800" spc="-15" dirty="0">
                <a:latin typeface="Carlito"/>
                <a:cs typeface="Carlito"/>
              </a:rPr>
              <a:t>personas, </a:t>
            </a:r>
            <a:r>
              <a:rPr sz="2800" spc="-5" dirty="0">
                <a:latin typeface="Carlito"/>
                <a:cs typeface="Carlito"/>
              </a:rPr>
              <a:t>they </a:t>
            </a:r>
            <a:r>
              <a:rPr sz="2800" spc="-10" dirty="0">
                <a:latin typeface="Carlito"/>
                <a:cs typeface="Carlito"/>
              </a:rPr>
              <a:t>help </a:t>
            </a:r>
            <a:r>
              <a:rPr sz="2800" spc="-15" dirty="0">
                <a:latin typeface="Carlito"/>
                <a:cs typeface="Carlito"/>
              </a:rPr>
              <a:t>developers to gain </a:t>
            </a:r>
            <a:r>
              <a:rPr sz="2800" spc="-5" dirty="0">
                <a:latin typeface="Carlito"/>
                <a:cs typeface="Carlito"/>
              </a:rPr>
              <a:t>a </a:t>
            </a:r>
            <a:r>
              <a:rPr sz="2800" spc="-15" dirty="0">
                <a:latin typeface="Carlito"/>
                <a:cs typeface="Carlito"/>
              </a:rPr>
              <a:t>shared understanding </a:t>
            </a:r>
            <a:r>
              <a:rPr sz="2800" spc="-10" dirty="0">
                <a:latin typeface="Carlito"/>
                <a:cs typeface="Carlito"/>
              </a:rPr>
              <a:t>of 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30" dirty="0">
                <a:latin typeface="Carlito"/>
                <a:cs typeface="Carlito"/>
              </a:rPr>
              <a:t>system </a:t>
            </a:r>
            <a:r>
              <a:rPr sz="2800" spc="-10" dirty="0">
                <a:latin typeface="Carlito"/>
                <a:cs typeface="Carlito"/>
              </a:rPr>
              <a:t>that </a:t>
            </a:r>
            <a:r>
              <a:rPr sz="2800" spc="-5" dirty="0">
                <a:latin typeface="Carlito"/>
                <a:cs typeface="Carlito"/>
              </a:rPr>
              <a:t>they </a:t>
            </a:r>
            <a:r>
              <a:rPr sz="2800" spc="-15" dirty="0">
                <a:latin typeface="Carlito"/>
                <a:cs typeface="Carlito"/>
              </a:rPr>
              <a:t>are</a:t>
            </a:r>
            <a:r>
              <a:rPr sz="2800" spc="9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creating.</a:t>
            </a:r>
            <a:endParaRPr sz="2800">
              <a:latin typeface="Carlito"/>
              <a:cs typeface="Carlito"/>
            </a:endParaRPr>
          </a:p>
          <a:p>
            <a:pPr marL="241300" marR="15240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Scenarios </a:t>
            </a:r>
            <a:r>
              <a:rPr sz="2800" spc="-15" dirty="0">
                <a:latin typeface="Carlito"/>
                <a:cs typeface="Carlito"/>
              </a:rPr>
              <a:t>are </a:t>
            </a:r>
            <a:r>
              <a:rPr sz="2800" spc="-5" dirty="0">
                <a:latin typeface="Carlito"/>
                <a:cs typeface="Carlito"/>
              </a:rPr>
              <a:t>not </a:t>
            </a:r>
            <a:r>
              <a:rPr sz="2800" spc="-10" dirty="0">
                <a:latin typeface="Carlito"/>
                <a:cs typeface="Carlito"/>
              </a:rPr>
              <a:t>specifications. </a:t>
            </a:r>
            <a:r>
              <a:rPr sz="2800" spc="-5" dirty="0">
                <a:latin typeface="Carlito"/>
                <a:cs typeface="Carlito"/>
              </a:rPr>
              <a:t>They </a:t>
            </a:r>
            <a:r>
              <a:rPr sz="2800" dirty="0">
                <a:latin typeface="Carlito"/>
                <a:cs typeface="Carlito"/>
              </a:rPr>
              <a:t>lack </a:t>
            </a:r>
            <a:r>
              <a:rPr sz="2800" spc="-15" dirty="0">
                <a:latin typeface="Carlito"/>
                <a:cs typeface="Carlito"/>
              </a:rPr>
              <a:t>detail, </a:t>
            </a:r>
            <a:r>
              <a:rPr sz="2800" spc="-5" dirty="0">
                <a:latin typeface="Carlito"/>
                <a:cs typeface="Carlito"/>
              </a:rPr>
              <a:t>they </a:t>
            </a:r>
            <a:r>
              <a:rPr sz="2800" spc="-20" dirty="0">
                <a:latin typeface="Carlito"/>
                <a:cs typeface="Carlito"/>
              </a:rPr>
              <a:t>may </a:t>
            </a:r>
            <a:r>
              <a:rPr sz="2800" spc="-10" dirty="0">
                <a:latin typeface="Carlito"/>
                <a:cs typeface="Carlito"/>
              </a:rPr>
              <a:t>be  incomplete, </a:t>
            </a:r>
            <a:r>
              <a:rPr sz="2800" spc="-5" dirty="0">
                <a:latin typeface="Carlito"/>
                <a:cs typeface="Carlito"/>
              </a:rPr>
              <a:t>and they </a:t>
            </a:r>
            <a:r>
              <a:rPr sz="2800" spc="-20" dirty="0">
                <a:latin typeface="Carlito"/>
                <a:cs typeface="Carlito"/>
              </a:rPr>
              <a:t>may </a:t>
            </a:r>
            <a:r>
              <a:rPr sz="2800" spc="-10" dirty="0">
                <a:latin typeface="Carlito"/>
                <a:cs typeface="Carlito"/>
              </a:rPr>
              <a:t>not </a:t>
            </a:r>
            <a:r>
              <a:rPr sz="2800" spc="-15" dirty="0">
                <a:latin typeface="Carlito"/>
                <a:cs typeface="Carlito"/>
              </a:rPr>
              <a:t>represent </a:t>
            </a:r>
            <a:r>
              <a:rPr sz="2800" spc="-5" dirty="0">
                <a:latin typeface="Carlito"/>
                <a:cs typeface="Carlito"/>
              </a:rPr>
              <a:t>all types of </a:t>
            </a:r>
            <a:r>
              <a:rPr sz="2800" spc="-10" dirty="0">
                <a:latin typeface="Carlito"/>
                <a:cs typeface="Carlito"/>
              </a:rPr>
              <a:t>user</a:t>
            </a:r>
            <a:r>
              <a:rPr sz="2800" spc="21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interactions.</a:t>
            </a:r>
            <a:endParaRPr sz="28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41025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849" y="245126"/>
            <a:ext cx="6279556" cy="10025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883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549" y="1050811"/>
            <a:ext cx="6022396" cy="478272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Structured </a:t>
            </a:r>
            <a:r>
              <a:rPr sz="2800" spc="-5" dirty="0">
                <a:latin typeface="Carlito"/>
                <a:cs typeface="Carlito"/>
              </a:rPr>
              <a:t>scenarios </a:t>
            </a:r>
            <a:r>
              <a:rPr sz="2800" spc="-10" dirty="0">
                <a:latin typeface="Carlito"/>
                <a:cs typeface="Carlito"/>
              </a:rPr>
              <a:t>should </a:t>
            </a:r>
            <a:r>
              <a:rPr sz="2800" spc="-5" dirty="0">
                <a:latin typeface="Carlito"/>
                <a:cs typeface="Carlito"/>
              </a:rPr>
              <a:t>include </a:t>
            </a:r>
            <a:r>
              <a:rPr sz="2800" spc="-25" dirty="0">
                <a:latin typeface="Carlito"/>
                <a:cs typeface="Carlito"/>
              </a:rPr>
              <a:t>different </a:t>
            </a:r>
            <a:r>
              <a:rPr sz="2800" spc="-10" dirty="0">
                <a:latin typeface="Carlito"/>
                <a:cs typeface="Carlito"/>
              </a:rPr>
              <a:t>fields such </a:t>
            </a:r>
            <a:r>
              <a:rPr sz="2800" spc="-5" dirty="0">
                <a:latin typeface="Carlito"/>
                <a:cs typeface="Carlito"/>
              </a:rPr>
              <a:t>as</a:t>
            </a:r>
            <a:r>
              <a:rPr sz="2800" spc="34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:</a:t>
            </a:r>
            <a:endParaRPr sz="28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699135" algn="l"/>
              </a:tabLst>
            </a:pPr>
            <a:r>
              <a:rPr sz="2400" spc="-10" dirty="0">
                <a:latin typeface="Carlito"/>
                <a:cs typeface="Carlito"/>
              </a:rPr>
              <a:t>what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user sees </a:t>
            </a:r>
            <a:r>
              <a:rPr sz="2400" spc="-15" dirty="0">
                <a:latin typeface="Carlito"/>
                <a:cs typeface="Carlito"/>
              </a:rPr>
              <a:t>at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beginning of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scenario,</a:t>
            </a:r>
            <a:endParaRPr sz="24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description of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normal </a:t>
            </a:r>
            <a:r>
              <a:rPr sz="2400" spc="-10" dirty="0">
                <a:latin typeface="Carlito"/>
                <a:cs typeface="Carlito"/>
              </a:rPr>
              <a:t>flow of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events,</a:t>
            </a:r>
            <a:endParaRPr sz="24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description of </a:t>
            </a:r>
            <a:r>
              <a:rPr sz="2400" spc="-10" dirty="0">
                <a:latin typeface="Carlito"/>
                <a:cs typeface="Carlito"/>
              </a:rPr>
              <a:t>what might go wrong,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5" dirty="0">
                <a:latin typeface="Carlito"/>
                <a:cs typeface="Carlito"/>
              </a:rPr>
              <a:t>so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on.</a:t>
            </a:r>
            <a:endParaRPr sz="2400">
              <a:latin typeface="Carlito"/>
              <a:cs typeface="Carlito"/>
            </a:endParaRPr>
          </a:p>
          <a:p>
            <a:pPr marL="241300" marR="5080" indent="-228600">
              <a:lnSpc>
                <a:spcPct val="100000"/>
              </a:lnSpc>
              <a:spcBef>
                <a:spcPts val="9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latin typeface="Carlito"/>
                <a:cs typeface="Carlito"/>
              </a:rPr>
              <a:t>At </a:t>
            </a:r>
            <a:r>
              <a:rPr sz="2800" spc="-5" dirty="0">
                <a:latin typeface="Carlito"/>
                <a:cs typeface="Carlito"/>
              </a:rPr>
              <a:t>the early </a:t>
            </a:r>
            <a:r>
              <a:rPr sz="2800" spc="-20" dirty="0">
                <a:latin typeface="Carlito"/>
                <a:cs typeface="Carlito"/>
              </a:rPr>
              <a:t>stages </a:t>
            </a:r>
            <a:r>
              <a:rPr sz="2800" spc="-5" dirty="0">
                <a:latin typeface="Carlito"/>
                <a:cs typeface="Carlito"/>
              </a:rPr>
              <a:t>of </a:t>
            </a:r>
            <a:r>
              <a:rPr sz="2800" spc="-15" dirty="0">
                <a:latin typeface="Carlito"/>
                <a:cs typeface="Carlito"/>
              </a:rPr>
              <a:t>product </a:t>
            </a:r>
            <a:r>
              <a:rPr sz="2800" spc="-10" dirty="0">
                <a:latin typeface="Carlito"/>
                <a:cs typeface="Carlito"/>
              </a:rPr>
              <a:t>design, </a:t>
            </a:r>
            <a:r>
              <a:rPr sz="2800" spc="-5" dirty="0">
                <a:latin typeface="Carlito"/>
                <a:cs typeface="Carlito"/>
              </a:rPr>
              <a:t>the scenarios be </a:t>
            </a:r>
            <a:r>
              <a:rPr sz="2800" spc="-20" dirty="0">
                <a:latin typeface="Carlito"/>
                <a:cs typeface="Carlito"/>
              </a:rPr>
              <a:t>narrative  rather </a:t>
            </a:r>
            <a:r>
              <a:rPr sz="2800" spc="-5" dirty="0">
                <a:latin typeface="Carlito"/>
                <a:cs typeface="Carlito"/>
              </a:rPr>
              <a:t>than</a:t>
            </a:r>
            <a:r>
              <a:rPr sz="2800" spc="5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structured.</a:t>
            </a:r>
            <a:endParaRPr sz="28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84394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5748" y="115818"/>
            <a:ext cx="4564503" cy="103790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40074" y="10027489"/>
            <a:ext cx="5157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888"/>
                </a:solidFill>
                <a:latin typeface="Carlito"/>
                <a:cs typeface="Carlito"/>
              </a:rPr>
              <a:t>Lakshmi </a:t>
            </a: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M</a:t>
            </a:r>
            <a:r>
              <a:rPr sz="1200" spc="-80" dirty="0">
                <a:solidFill>
                  <a:srgbClr val="888888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B</a:t>
            </a:r>
            <a:endParaRPr sz="12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71954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549" y="894143"/>
            <a:ext cx="2699695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235" dirty="0">
                <a:latin typeface="Trebuchet MS"/>
                <a:cs typeface="Trebuchet MS"/>
              </a:rPr>
              <a:t>Writing</a:t>
            </a:r>
            <a:r>
              <a:rPr sz="4800" spc="-509" dirty="0">
                <a:latin typeface="Trebuchet MS"/>
                <a:cs typeface="Trebuchet MS"/>
              </a:rPr>
              <a:t> </a:t>
            </a:r>
            <a:r>
              <a:rPr sz="4800" spc="-235" dirty="0">
                <a:latin typeface="Trebuchet MS"/>
                <a:cs typeface="Trebuchet MS"/>
              </a:rPr>
              <a:t>Scenarios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3931" y="2706208"/>
            <a:ext cx="6518696" cy="7035259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latin typeface="Carlito"/>
                <a:cs typeface="Carlito"/>
              </a:rPr>
              <a:t>Start </a:t>
            </a:r>
            <a:r>
              <a:rPr sz="2600" dirty="0">
                <a:latin typeface="Carlito"/>
                <a:cs typeface="Carlito"/>
              </a:rPr>
              <a:t>with the </a:t>
            </a:r>
            <a:r>
              <a:rPr sz="2600" spc="-10" dirty="0">
                <a:latin typeface="Carlito"/>
                <a:cs typeface="Carlito"/>
              </a:rPr>
              <a:t>personas </a:t>
            </a:r>
            <a:r>
              <a:rPr sz="2600" spc="-5" dirty="0">
                <a:latin typeface="Carlito"/>
                <a:cs typeface="Carlito"/>
              </a:rPr>
              <a:t>that </a:t>
            </a:r>
            <a:r>
              <a:rPr sz="2600" spc="-15" dirty="0">
                <a:latin typeface="Carlito"/>
                <a:cs typeface="Carlito"/>
              </a:rPr>
              <a:t>you </a:t>
            </a:r>
            <a:r>
              <a:rPr sz="2600" spc="-20" dirty="0">
                <a:latin typeface="Carlito"/>
                <a:cs typeface="Carlito"/>
              </a:rPr>
              <a:t>have</a:t>
            </a:r>
            <a:r>
              <a:rPr sz="2600" spc="-2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created.</a:t>
            </a:r>
            <a:endParaRPr sz="26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latin typeface="Carlito"/>
                <a:cs typeface="Carlito"/>
              </a:rPr>
              <a:t>Try </a:t>
            </a:r>
            <a:r>
              <a:rPr sz="2600" spc="-10" dirty="0">
                <a:latin typeface="Carlito"/>
                <a:cs typeface="Carlito"/>
              </a:rPr>
              <a:t>to </a:t>
            </a:r>
            <a:r>
              <a:rPr sz="2600" dirty="0">
                <a:latin typeface="Carlito"/>
                <a:cs typeface="Carlito"/>
              </a:rPr>
              <a:t>imagine </a:t>
            </a:r>
            <a:r>
              <a:rPr sz="2600" spc="-15" dirty="0">
                <a:latin typeface="Carlito"/>
                <a:cs typeface="Carlito"/>
              </a:rPr>
              <a:t>several </a:t>
            </a:r>
            <a:r>
              <a:rPr sz="2600" spc="-5" dirty="0">
                <a:latin typeface="Carlito"/>
                <a:cs typeface="Carlito"/>
              </a:rPr>
              <a:t>scenarios </a:t>
            </a:r>
            <a:r>
              <a:rPr sz="2600" spc="-25" dirty="0">
                <a:latin typeface="Carlito"/>
                <a:cs typeface="Carlito"/>
              </a:rPr>
              <a:t>for </a:t>
            </a:r>
            <a:r>
              <a:rPr sz="2600" dirty="0">
                <a:latin typeface="Carlito"/>
                <a:cs typeface="Carlito"/>
              </a:rPr>
              <a:t>each</a:t>
            </a:r>
            <a:r>
              <a:rPr sz="2600" spc="-1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persona.</a:t>
            </a:r>
            <a:endParaRPr sz="2600" dirty="0">
              <a:latin typeface="Carlito"/>
              <a:cs typeface="Carlito"/>
            </a:endParaRPr>
          </a:p>
          <a:p>
            <a:pPr marL="241300" marR="172720" indent="-228600">
              <a:lnSpc>
                <a:spcPts val="2810"/>
              </a:lnSpc>
              <a:spcBef>
                <a:spcPts val="105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rlito"/>
                <a:cs typeface="Carlito"/>
              </a:rPr>
              <a:t>Not </a:t>
            </a:r>
            <a:r>
              <a:rPr sz="2600" spc="-5" dirty="0">
                <a:latin typeface="Carlito"/>
                <a:cs typeface="Carlito"/>
              </a:rPr>
              <a:t>necessary </a:t>
            </a:r>
            <a:r>
              <a:rPr sz="2600" spc="-15" dirty="0">
                <a:latin typeface="Carlito"/>
                <a:cs typeface="Carlito"/>
              </a:rPr>
              <a:t>to </a:t>
            </a:r>
            <a:r>
              <a:rPr sz="2600" dirty="0">
                <a:latin typeface="Carlito"/>
                <a:cs typeface="Carlito"/>
              </a:rPr>
              <a:t>include </a:t>
            </a:r>
            <a:r>
              <a:rPr sz="2600" spc="-10" dirty="0">
                <a:latin typeface="Carlito"/>
                <a:cs typeface="Carlito"/>
              </a:rPr>
              <a:t>every details </a:t>
            </a:r>
            <a:r>
              <a:rPr sz="2600" spc="-15" dirty="0">
                <a:latin typeface="Carlito"/>
                <a:cs typeface="Carlito"/>
              </a:rPr>
              <a:t>you </a:t>
            </a:r>
            <a:r>
              <a:rPr sz="2600" dirty="0">
                <a:latin typeface="Carlito"/>
                <a:cs typeface="Carlito"/>
              </a:rPr>
              <a:t>think </a:t>
            </a:r>
            <a:r>
              <a:rPr sz="2600" spc="-15" dirty="0">
                <a:latin typeface="Carlito"/>
                <a:cs typeface="Carlito"/>
              </a:rPr>
              <a:t>users </a:t>
            </a:r>
            <a:r>
              <a:rPr sz="2600" spc="-5" dirty="0">
                <a:latin typeface="Carlito"/>
                <a:cs typeface="Carlito"/>
              </a:rPr>
              <a:t>might do </a:t>
            </a:r>
            <a:r>
              <a:rPr sz="2600" dirty="0">
                <a:latin typeface="Carlito"/>
                <a:cs typeface="Carlito"/>
              </a:rPr>
              <a:t>with </a:t>
            </a:r>
            <a:r>
              <a:rPr sz="2600" spc="-15" dirty="0">
                <a:latin typeface="Carlito"/>
                <a:cs typeface="Carlito"/>
              </a:rPr>
              <a:t>your  </a:t>
            </a:r>
            <a:r>
              <a:rPr sz="2600" spc="-10" dirty="0">
                <a:latin typeface="Carlito"/>
                <a:cs typeface="Carlito"/>
              </a:rPr>
              <a:t>product.</a:t>
            </a:r>
            <a:endParaRPr sz="2600" dirty="0">
              <a:latin typeface="Carlito"/>
              <a:cs typeface="Carlito"/>
            </a:endParaRPr>
          </a:p>
          <a:p>
            <a:pPr marL="241300" indent="-228600">
              <a:lnSpc>
                <a:spcPts val="2965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latin typeface="Carlito"/>
                <a:cs typeface="Carlito"/>
              </a:rPr>
              <a:t>Scenarios should </a:t>
            </a:r>
            <a:r>
              <a:rPr sz="2600" b="1" spc="-20" dirty="0">
                <a:latin typeface="Carlito"/>
                <a:cs typeface="Carlito"/>
              </a:rPr>
              <a:t>always </a:t>
            </a:r>
            <a:r>
              <a:rPr sz="2600" b="1" dirty="0">
                <a:latin typeface="Carlito"/>
                <a:cs typeface="Carlito"/>
              </a:rPr>
              <a:t>be </a:t>
            </a:r>
            <a:r>
              <a:rPr sz="2600" b="1" spc="-10" dirty="0">
                <a:latin typeface="Carlito"/>
                <a:cs typeface="Carlito"/>
              </a:rPr>
              <a:t>written from </a:t>
            </a:r>
            <a:r>
              <a:rPr sz="2600" b="1" dirty="0">
                <a:latin typeface="Carlito"/>
                <a:cs typeface="Carlito"/>
              </a:rPr>
              <a:t>the </a:t>
            </a:r>
            <a:r>
              <a:rPr sz="2600" b="1" spc="-10" dirty="0">
                <a:latin typeface="Carlito"/>
                <a:cs typeface="Carlito"/>
              </a:rPr>
              <a:t>user’s perspective</a:t>
            </a:r>
            <a:r>
              <a:rPr sz="2600" spc="-10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and</a:t>
            </a:r>
            <a:r>
              <a:rPr sz="2600" spc="-75" dirty="0">
                <a:latin typeface="Carlito"/>
                <a:cs typeface="Carlito"/>
              </a:rPr>
              <a:t> </a:t>
            </a:r>
            <a:r>
              <a:rPr sz="2600" spc="-5" dirty="0">
                <a:latin typeface="Carlito"/>
                <a:cs typeface="Carlito"/>
              </a:rPr>
              <a:t>should</a:t>
            </a:r>
            <a:endParaRPr sz="2600" dirty="0">
              <a:latin typeface="Carlito"/>
              <a:cs typeface="Carlito"/>
            </a:endParaRPr>
          </a:p>
          <a:p>
            <a:pPr marL="241300">
              <a:lnSpc>
                <a:spcPts val="2965"/>
              </a:lnSpc>
            </a:pPr>
            <a:r>
              <a:rPr sz="2600" spc="-5" dirty="0">
                <a:latin typeface="Carlito"/>
                <a:cs typeface="Carlito"/>
              </a:rPr>
              <a:t>be based on identified </a:t>
            </a:r>
            <a:r>
              <a:rPr sz="2600" spc="-10" dirty="0">
                <a:latin typeface="Carlito"/>
                <a:cs typeface="Carlito"/>
              </a:rPr>
              <a:t>personas </a:t>
            </a:r>
            <a:r>
              <a:rPr sz="2600" spc="-5" dirty="0">
                <a:latin typeface="Carlito"/>
                <a:cs typeface="Carlito"/>
              </a:rPr>
              <a:t>or </a:t>
            </a:r>
            <a:r>
              <a:rPr sz="2600" spc="-10" dirty="0">
                <a:latin typeface="Carlito"/>
                <a:cs typeface="Carlito"/>
              </a:rPr>
              <a:t>real</a:t>
            </a:r>
            <a:r>
              <a:rPr sz="2600" spc="-75" dirty="0">
                <a:latin typeface="Carlito"/>
                <a:cs typeface="Carlito"/>
              </a:rPr>
              <a:t> </a:t>
            </a:r>
            <a:r>
              <a:rPr sz="2600" spc="-15" dirty="0">
                <a:latin typeface="Carlito"/>
                <a:cs typeface="Carlito"/>
              </a:rPr>
              <a:t>users.</a:t>
            </a:r>
            <a:endParaRPr sz="2600" dirty="0">
              <a:latin typeface="Carlito"/>
              <a:cs typeface="Carlito"/>
            </a:endParaRPr>
          </a:p>
          <a:p>
            <a:pPr marL="241300" marR="132715" indent="-228600">
              <a:lnSpc>
                <a:spcPts val="2810"/>
              </a:lnSpc>
              <a:spcBef>
                <a:spcPts val="103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latin typeface="Carlito"/>
                <a:cs typeface="Carlito"/>
              </a:rPr>
              <a:t>Scenario </a:t>
            </a:r>
            <a:r>
              <a:rPr sz="2600" dirty="0">
                <a:latin typeface="Carlito"/>
                <a:cs typeface="Carlito"/>
              </a:rPr>
              <a:t>writing is </a:t>
            </a:r>
            <a:r>
              <a:rPr sz="2600" spc="-5" dirty="0">
                <a:latin typeface="Carlito"/>
                <a:cs typeface="Carlito"/>
              </a:rPr>
              <a:t>not </a:t>
            </a:r>
            <a:r>
              <a:rPr sz="2600" dirty="0">
                <a:latin typeface="Carlito"/>
                <a:cs typeface="Carlito"/>
              </a:rPr>
              <a:t>a </a:t>
            </a:r>
            <a:r>
              <a:rPr sz="2600" spc="-15" dirty="0">
                <a:latin typeface="Carlito"/>
                <a:cs typeface="Carlito"/>
              </a:rPr>
              <a:t>systematic </a:t>
            </a:r>
            <a:r>
              <a:rPr sz="2600" spc="-10" dirty="0">
                <a:latin typeface="Carlito"/>
                <a:cs typeface="Carlito"/>
              </a:rPr>
              <a:t>process </a:t>
            </a:r>
            <a:r>
              <a:rPr sz="2600" dirty="0">
                <a:latin typeface="Carlito"/>
                <a:cs typeface="Carlito"/>
              </a:rPr>
              <a:t>and </a:t>
            </a:r>
            <a:r>
              <a:rPr sz="2600" spc="-20" dirty="0">
                <a:latin typeface="Carlito"/>
                <a:cs typeface="Carlito"/>
              </a:rPr>
              <a:t>different </a:t>
            </a:r>
            <a:r>
              <a:rPr sz="2600" spc="-5" dirty="0">
                <a:latin typeface="Carlito"/>
                <a:cs typeface="Carlito"/>
              </a:rPr>
              <a:t>teams approach  </a:t>
            </a:r>
            <a:r>
              <a:rPr sz="2600" dirty="0">
                <a:latin typeface="Carlito"/>
                <a:cs typeface="Carlito"/>
              </a:rPr>
              <a:t>it in </a:t>
            </a:r>
            <a:r>
              <a:rPr sz="2600" spc="-20" dirty="0">
                <a:latin typeface="Carlito"/>
                <a:cs typeface="Carlito"/>
              </a:rPr>
              <a:t>different</a:t>
            </a:r>
            <a:r>
              <a:rPr sz="2600" spc="-50" dirty="0">
                <a:latin typeface="Carlito"/>
                <a:cs typeface="Carlito"/>
              </a:rPr>
              <a:t> </a:t>
            </a:r>
            <a:r>
              <a:rPr sz="2600" spc="-25" dirty="0">
                <a:latin typeface="Carlito"/>
                <a:cs typeface="Carlito"/>
              </a:rPr>
              <a:t>ways.</a:t>
            </a:r>
            <a:endParaRPr sz="2600" dirty="0">
              <a:latin typeface="Carlito"/>
              <a:cs typeface="Carlito"/>
            </a:endParaRPr>
          </a:p>
          <a:p>
            <a:pPr marL="241300" marR="699770" indent="-228600">
              <a:lnSpc>
                <a:spcPts val="281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latin typeface="Carlito"/>
                <a:cs typeface="Carlito"/>
              </a:rPr>
              <a:t>Writing </a:t>
            </a:r>
            <a:r>
              <a:rPr sz="2600" spc="-5" dirty="0">
                <a:latin typeface="Carlito"/>
                <a:cs typeface="Carlito"/>
              </a:rPr>
              <a:t>scenarios </a:t>
            </a:r>
            <a:r>
              <a:rPr sz="2600" spc="-20" dirty="0">
                <a:latin typeface="Carlito"/>
                <a:cs typeface="Carlito"/>
              </a:rPr>
              <a:t>always </a:t>
            </a:r>
            <a:r>
              <a:rPr sz="2600" spc="-5" dirty="0">
                <a:latin typeface="Carlito"/>
                <a:cs typeface="Carlito"/>
              </a:rPr>
              <a:t>gives </a:t>
            </a:r>
            <a:r>
              <a:rPr sz="2600" spc="-15" dirty="0">
                <a:latin typeface="Carlito"/>
                <a:cs typeface="Carlito"/>
              </a:rPr>
              <a:t>you </a:t>
            </a:r>
            <a:r>
              <a:rPr sz="2600" dirty="0">
                <a:latin typeface="Carlito"/>
                <a:cs typeface="Carlito"/>
              </a:rPr>
              <a:t>ideas </a:t>
            </a:r>
            <a:r>
              <a:rPr sz="2600" spc="-25" dirty="0">
                <a:latin typeface="Carlito"/>
                <a:cs typeface="Carlito"/>
              </a:rPr>
              <a:t>for </a:t>
            </a:r>
            <a:r>
              <a:rPr sz="2600" dirty="0">
                <a:latin typeface="Carlito"/>
                <a:cs typeface="Carlito"/>
              </a:rPr>
              <a:t>the </a:t>
            </a:r>
            <a:r>
              <a:rPr sz="2600" spc="-15" dirty="0">
                <a:latin typeface="Carlito"/>
                <a:cs typeface="Carlito"/>
              </a:rPr>
              <a:t>features </a:t>
            </a:r>
            <a:r>
              <a:rPr sz="2600" spc="-5" dirty="0">
                <a:latin typeface="Carlito"/>
                <a:cs typeface="Carlito"/>
              </a:rPr>
              <a:t>that </a:t>
            </a:r>
            <a:r>
              <a:rPr sz="2600" spc="-15" dirty="0">
                <a:latin typeface="Carlito"/>
                <a:cs typeface="Carlito"/>
              </a:rPr>
              <a:t>you </a:t>
            </a:r>
            <a:r>
              <a:rPr sz="2600" spc="-10" dirty="0">
                <a:latin typeface="Carlito"/>
                <a:cs typeface="Carlito"/>
              </a:rPr>
              <a:t>can  </a:t>
            </a:r>
            <a:r>
              <a:rPr sz="2600" dirty="0">
                <a:latin typeface="Carlito"/>
                <a:cs typeface="Carlito"/>
              </a:rPr>
              <a:t>include in the</a:t>
            </a:r>
            <a:r>
              <a:rPr sz="2600" spc="-40" dirty="0">
                <a:latin typeface="Carlito"/>
                <a:cs typeface="Carlito"/>
              </a:rPr>
              <a:t> </a:t>
            </a:r>
            <a:r>
              <a:rPr sz="2600" spc="-20" dirty="0">
                <a:latin typeface="Carlito"/>
                <a:cs typeface="Carlito"/>
              </a:rPr>
              <a:t>system.</a:t>
            </a:r>
            <a:endParaRPr sz="26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88577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704" y="281431"/>
            <a:ext cx="5986145" cy="2374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00"/>
              </a:spcBef>
              <a:tabLst>
                <a:tab pos="3611245" algn="l"/>
                <a:tab pos="4693285" algn="l"/>
                <a:tab pos="5280025" algn="l"/>
              </a:tabLst>
            </a:pPr>
            <a:r>
              <a:rPr sz="1400" spc="-5" dirty="0">
                <a:latin typeface="Times New Roman"/>
                <a:cs typeface="Times New Roman"/>
              </a:rPr>
              <a:t>MANAGEMENT OF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SOFTWARE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	</a:t>
            </a: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	</a:t>
            </a: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Times New Roman"/>
              <a:cs typeface="Times New Roman"/>
            </a:endParaRPr>
          </a:p>
          <a:p>
            <a:pPr marL="518159" indent="-229235">
              <a:lnSpc>
                <a:spcPts val="1405"/>
              </a:lnSpc>
              <a:buFont typeface="Wingdings"/>
              <a:buChar char=""/>
              <a:tabLst>
                <a:tab pos="518795" algn="l"/>
              </a:tabLst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Advantages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12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RTM:</a:t>
            </a:r>
            <a:endParaRPr sz="1200">
              <a:latin typeface="Times New Roman"/>
              <a:cs typeface="Times New Roman"/>
            </a:endParaRPr>
          </a:p>
          <a:p>
            <a:pPr marL="137160" indent="-86995">
              <a:lnSpc>
                <a:spcPts val="1405"/>
              </a:lnSpc>
              <a:buFont typeface="Times New Roman"/>
              <a:buChar char="•"/>
              <a:tabLst>
                <a:tab pos="137795" algn="l"/>
              </a:tabLst>
            </a:pP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help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RTM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document,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display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complete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test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execution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bugs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status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200" spc="-5" dirty="0">
                <a:latin typeface="Times New Roman"/>
                <a:cs typeface="Times New Roman"/>
              </a:rPr>
              <a:t>based </a:t>
            </a:r>
            <a:r>
              <a:rPr sz="1200" dirty="0">
                <a:latin typeface="Times New Roman"/>
                <a:cs typeface="Times New Roman"/>
              </a:rPr>
              <a:t>on </a:t>
            </a:r>
            <a:r>
              <a:rPr sz="1200" spc="-5" dirty="0">
                <a:latin typeface="Times New Roman"/>
                <a:cs typeface="Times New Roman"/>
              </a:rPr>
              <a:t>requirements.</a:t>
            </a:r>
            <a:endParaRPr sz="1200">
              <a:latin typeface="Times New Roman"/>
              <a:cs typeface="Times New Roman"/>
            </a:endParaRPr>
          </a:p>
          <a:p>
            <a:pPr marL="105410" indent="-93345">
              <a:lnSpc>
                <a:spcPct val="100000"/>
              </a:lnSpc>
              <a:spcBef>
                <a:spcPts val="850"/>
              </a:spcBef>
              <a:buChar char="•"/>
              <a:tabLst>
                <a:tab pos="106045" algn="l"/>
              </a:tabLst>
            </a:pPr>
            <a:r>
              <a:rPr sz="1200" spc="-15" dirty="0">
                <a:latin typeface="Times New Roman"/>
                <a:cs typeface="Times New Roman"/>
              </a:rPr>
              <a:t>It </a:t>
            </a:r>
            <a:r>
              <a:rPr sz="1200" dirty="0">
                <a:latin typeface="Times New Roman"/>
                <a:cs typeface="Times New Roman"/>
              </a:rPr>
              <a:t>is used to </a:t>
            </a:r>
            <a:r>
              <a:rPr sz="1200" spc="-5" dirty="0">
                <a:latin typeface="Times New Roman"/>
                <a:cs typeface="Times New Roman"/>
              </a:rPr>
              <a:t>show </a:t>
            </a:r>
            <a:r>
              <a:rPr sz="1200" dirty="0">
                <a:latin typeface="Times New Roman"/>
                <a:cs typeface="Times New Roman"/>
              </a:rPr>
              <a:t>the missing </a:t>
            </a:r>
            <a:r>
              <a:rPr sz="1200" spc="-5" dirty="0">
                <a:latin typeface="Times New Roman"/>
                <a:cs typeface="Times New Roman"/>
              </a:rPr>
              <a:t>requirements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conflicts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documents.</a:t>
            </a:r>
            <a:endParaRPr sz="1200">
              <a:latin typeface="Times New Roman"/>
              <a:cs typeface="Times New Roman"/>
            </a:endParaRPr>
          </a:p>
          <a:p>
            <a:pPr marL="103505" indent="-91440">
              <a:lnSpc>
                <a:spcPct val="100000"/>
              </a:lnSpc>
              <a:spcBef>
                <a:spcPts val="855"/>
              </a:spcBef>
              <a:buChar char="•"/>
              <a:tabLst>
                <a:tab pos="104139" algn="l"/>
              </a:tabLst>
            </a:pPr>
            <a:r>
              <a:rPr sz="1200" dirty="0">
                <a:latin typeface="Times New Roman"/>
                <a:cs typeface="Times New Roman"/>
              </a:rPr>
              <a:t>We </a:t>
            </a:r>
            <a:r>
              <a:rPr sz="1200" spc="-5" dirty="0">
                <a:latin typeface="Times New Roman"/>
                <a:cs typeface="Times New Roman"/>
              </a:rPr>
              <a:t>can </a:t>
            </a:r>
            <a:r>
              <a:rPr sz="1200" dirty="0">
                <a:latin typeface="Times New Roman"/>
                <a:cs typeface="Times New Roman"/>
              </a:rPr>
              <a:t>ensure the complete test </a:t>
            </a:r>
            <a:r>
              <a:rPr sz="1200" spc="-5" dirty="0">
                <a:latin typeface="Times New Roman"/>
                <a:cs typeface="Times New Roman"/>
              </a:rPr>
              <a:t>coverage, </a:t>
            </a:r>
            <a:r>
              <a:rPr sz="1200" dirty="0">
                <a:latin typeface="Times New Roman"/>
                <a:cs typeface="Times New Roman"/>
              </a:rPr>
              <a:t>which </a:t>
            </a:r>
            <a:r>
              <a:rPr sz="1200" spc="-5" dirty="0">
                <a:latin typeface="Times New Roman"/>
                <a:cs typeface="Times New Roman"/>
              </a:rPr>
              <a:t>means all </a:t>
            </a:r>
            <a:r>
              <a:rPr sz="1200" dirty="0">
                <a:latin typeface="Times New Roman"/>
                <a:cs typeface="Times New Roman"/>
              </a:rPr>
              <a:t>the modules </a:t>
            </a:r>
            <a:r>
              <a:rPr sz="1200" spc="-5" dirty="0">
                <a:latin typeface="Times New Roman"/>
                <a:cs typeface="Times New Roman"/>
              </a:rPr>
              <a:t>are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tested.</a:t>
            </a:r>
            <a:endParaRPr sz="1200">
              <a:latin typeface="Times New Roman"/>
              <a:cs typeface="Times New Roman"/>
            </a:endParaRPr>
          </a:p>
          <a:p>
            <a:pPr marL="12700" marR="7620" indent="38100">
              <a:lnSpc>
                <a:spcPct val="103299"/>
              </a:lnSpc>
              <a:spcBef>
                <a:spcPts val="805"/>
              </a:spcBef>
              <a:buChar char="•"/>
              <a:tabLst>
                <a:tab pos="148590" algn="l"/>
              </a:tabLst>
            </a:pPr>
            <a:r>
              <a:rPr sz="1200" spc="-15" dirty="0">
                <a:latin typeface="Times New Roman"/>
                <a:cs typeface="Times New Roman"/>
              </a:rPr>
              <a:t>It </a:t>
            </a:r>
            <a:r>
              <a:rPr sz="1200" spc="-5" dirty="0">
                <a:latin typeface="Times New Roman"/>
                <a:cs typeface="Times New Roman"/>
              </a:rPr>
              <a:t>will also consider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efforts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testing </a:t>
            </a:r>
            <a:r>
              <a:rPr sz="1200" dirty="0">
                <a:latin typeface="Times New Roman"/>
                <a:cs typeface="Times New Roman"/>
              </a:rPr>
              <a:t>teamwork towards </a:t>
            </a:r>
            <a:r>
              <a:rPr sz="1200" spc="-5" dirty="0">
                <a:latin typeface="Times New Roman"/>
                <a:cs typeface="Times New Roman"/>
              </a:rPr>
              <a:t>reworking </a:t>
            </a:r>
            <a:r>
              <a:rPr sz="1200" spc="5" dirty="0">
                <a:latin typeface="Times New Roman"/>
                <a:cs typeface="Times New Roman"/>
              </a:rPr>
              <a:t>or </a:t>
            </a:r>
            <a:r>
              <a:rPr sz="1200" dirty="0">
                <a:latin typeface="Times New Roman"/>
                <a:cs typeface="Times New Roman"/>
              </a:rPr>
              <a:t>reconsidering on  the </a:t>
            </a:r>
            <a:r>
              <a:rPr sz="1200" spc="-5" dirty="0">
                <a:latin typeface="Times New Roman"/>
                <a:cs typeface="Times New Roman"/>
              </a:rPr>
              <a:t>test cases.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Personas, Scenarios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Stories ,Feature</a:t>
            </a:r>
            <a:r>
              <a:rPr sz="12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Identification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704" y="4489830"/>
            <a:ext cx="5992495" cy="5796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From personas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</a:t>
            </a:r>
            <a:r>
              <a:rPr sz="12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features</a:t>
            </a:r>
            <a:endParaRPr sz="1200">
              <a:latin typeface="Times New Roman"/>
              <a:cs typeface="Times New Roman"/>
            </a:endParaRPr>
          </a:p>
          <a:p>
            <a:pPr marL="979805" marR="8255">
              <a:lnSpc>
                <a:spcPct val="102499"/>
              </a:lnSpc>
              <a:spcBef>
                <a:spcPts val="1030"/>
              </a:spcBef>
            </a:pPr>
            <a:r>
              <a:rPr sz="12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Fig: personas,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scenarios, </a:t>
            </a:r>
            <a:r>
              <a:rPr sz="12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user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stories lead to </a:t>
            </a:r>
            <a:r>
              <a:rPr sz="12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features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that might be 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implemented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 a </a:t>
            </a:r>
            <a:r>
              <a:rPr sz="12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software product.</a:t>
            </a:r>
            <a:endParaRPr sz="1200">
              <a:latin typeface="Times New Roman"/>
              <a:cs typeface="Times New Roman"/>
            </a:endParaRPr>
          </a:p>
          <a:p>
            <a:pPr marL="979805">
              <a:lnSpc>
                <a:spcPct val="100000"/>
              </a:lnSpc>
              <a:spcBef>
                <a:spcPts val="1085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PERSONAS</a:t>
            </a:r>
            <a:endParaRPr sz="1200">
              <a:latin typeface="Times New Roman"/>
              <a:cs typeface="Times New Roman"/>
            </a:endParaRPr>
          </a:p>
          <a:p>
            <a:pPr marL="469900" marR="7620" indent="-228600">
              <a:lnSpc>
                <a:spcPct val="104200"/>
              </a:lnSpc>
              <a:spcBef>
                <a:spcPts val="85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25" dirty="0">
                <a:latin typeface="Times New Roman"/>
                <a:cs typeface="Times New Roman"/>
              </a:rPr>
              <a:t>Personas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are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about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“imagined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Times New Roman"/>
                <a:cs typeface="Times New Roman"/>
              </a:rPr>
              <a:t>users,”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character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portraits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types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user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you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think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might  adopt your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product.</a:t>
            </a:r>
            <a:endParaRPr sz="1200">
              <a:latin typeface="Times New Roman"/>
              <a:cs typeface="Times New Roman"/>
            </a:endParaRPr>
          </a:p>
          <a:p>
            <a:pPr marL="469900" marR="5715" indent="-228600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Ex: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if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your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product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is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aimed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at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managing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appointments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fordentists,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you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might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create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dentist  persona,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receptionist </a:t>
            </a:r>
            <a:r>
              <a:rPr sz="1200" spc="-15" dirty="0">
                <a:latin typeface="Times New Roman"/>
                <a:cs typeface="Times New Roman"/>
              </a:rPr>
              <a:t>persona,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patient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persona.</a:t>
            </a:r>
            <a:endParaRPr sz="1200">
              <a:latin typeface="Times New Roman"/>
              <a:cs typeface="Times New Roman"/>
            </a:endParaRPr>
          </a:p>
          <a:p>
            <a:pPr marL="469900" marR="7620" indent="-228600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25" dirty="0">
                <a:latin typeface="Times New Roman"/>
                <a:cs typeface="Times New Roman"/>
              </a:rPr>
              <a:t>Personas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25" dirty="0">
                <a:latin typeface="Times New Roman"/>
                <a:cs typeface="Times New Roman"/>
              </a:rPr>
              <a:t>different </a:t>
            </a:r>
            <a:r>
              <a:rPr sz="1200" dirty="0">
                <a:latin typeface="Times New Roman"/>
                <a:cs typeface="Times New Roman"/>
              </a:rPr>
              <a:t>types of </a:t>
            </a:r>
            <a:r>
              <a:rPr sz="1200" spc="-15" dirty="0">
                <a:latin typeface="Times New Roman"/>
                <a:cs typeface="Times New Roman"/>
              </a:rPr>
              <a:t>users </a:t>
            </a:r>
            <a:r>
              <a:rPr sz="1200" spc="-5" dirty="0">
                <a:latin typeface="Times New Roman"/>
                <a:cs typeface="Times New Roman"/>
              </a:rPr>
              <a:t>help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imagine what </a:t>
            </a:r>
            <a:r>
              <a:rPr sz="1200" dirty="0">
                <a:latin typeface="Times New Roman"/>
                <a:cs typeface="Times New Roman"/>
              </a:rPr>
              <a:t>these </a:t>
            </a:r>
            <a:r>
              <a:rPr sz="1200" spc="-15" dirty="0">
                <a:latin typeface="Times New Roman"/>
                <a:cs typeface="Times New Roman"/>
              </a:rPr>
              <a:t>users may </a:t>
            </a:r>
            <a:r>
              <a:rPr sz="1200" spc="-20" dirty="0">
                <a:latin typeface="Times New Roman"/>
                <a:cs typeface="Times New Roman"/>
              </a:rPr>
              <a:t>want </a:t>
            </a:r>
            <a:r>
              <a:rPr sz="1200" spc="-5" dirty="0">
                <a:latin typeface="Times New Roman"/>
                <a:cs typeface="Times New Roman"/>
              </a:rPr>
              <a:t>to </a:t>
            </a:r>
            <a:r>
              <a:rPr sz="1200" dirty="0">
                <a:latin typeface="Times New Roman"/>
                <a:cs typeface="Times New Roman"/>
              </a:rPr>
              <a:t>do with  </a:t>
            </a:r>
            <a:r>
              <a:rPr sz="1200" spc="-20" dirty="0">
                <a:latin typeface="Times New Roman"/>
                <a:cs typeface="Times New Roman"/>
              </a:rPr>
              <a:t>your </a:t>
            </a:r>
            <a:r>
              <a:rPr sz="1200" spc="-15" dirty="0">
                <a:latin typeface="Times New Roman"/>
                <a:cs typeface="Times New Roman"/>
              </a:rPr>
              <a:t>software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how they might </a:t>
            </a:r>
            <a:r>
              <a:rPr sz="1200" spc="-5" dirty="0">
                <a:latin typeface="Times New Roman"/>
                <a:cs typeface="Times New Roman"/>
              </a:rPr>
              <a:t>use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it.</a:t>
            </a:r>
            <a:endParaRPr sz="1200">
              <a:latin typeface="Times New Roman"/>
              <a:cs typeface="Times New Roman"/>
            </a:endParaRPr>
          </a:p>
          <a:p>
            <a:pPr marL="469900" marR="7620" indent="-228600">
              <a:lnSpc>
                <a:spcPct val="104200"/>
              </a:lnSpc>
              <a:spcBef>
                <a:spcPts val="7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They </a:t>
            </a:r>
            <a:r>
              <a:rPr sz="1200" spc="-5" dirty="0">
                <a:latin typeface="Times New Roman"/>
                <a:cs typeface="Times New Roman"/>
              </a:rPr>
              <a:t>also help </a:t>
            </a:r>
            <a:r>
              <a:rPr sz="1200" spc="-25" dirty="0">
                <a:latin typeface="Times New Roman"/>
                <a:cs typeface="Times New Roman"/>
              </a:rPr>
              <a:t>you </a:t>
            </a:r>
            <a:r>
              <a:rPr sz="1200" spc="-15" dirty="0">
                <a:latin typeface="Times New Roman"/>
                <a:cs typeface="Times New Roman"/>
              </a:rPr>
              <a:t>envisage </a:t>
            </a:r>
            <a:r>
              <a:rPr sz="1200" spc="-5" dirty="0">
                <a:latin typeface="Times New Roman"/>
                <a:cs typeface="Times New Roman"/>
              </a:rPr>
              <a:t>difficulties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15" dirty="0">
                <a:latin typeface="Times New Roman"/>
                <a:cs typeface="Times New Roman"/>
              </a:rPr>
              <a:t>users </a:t>
            </a:r>
            <a:r>
              <a:rPr sz="1200" spc="-5" dirty="0">
                <a:latin typeface="Times New Roman"/>
                <a:cs typeface="Times New Roman"/>
              </a:rPr>
              <a:t>might </a:t>
            </a:r>
            <a:r>
              <a:rPr sz="1200" spc="-20" dirty="0">
                <a:latin typeface="Times New Roman"/>
                <a:cs typeface="Times New Roman"/>
              </a:rPr>
              <a:t>have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15" dirty="0">
                <a:latin typeface="Times New Roman"/>
                <a:cs typeface="Times New Roman"/>
              </a:rPr>
              <a:t>understanding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using  </a:t>
            </a:r>
            <a:r>
              <a:rPr sz="1200" spc="-15" dirty="0">
                <a:latin typeface="Times New Roman"/>
                <a:cs typeface="Times New Roman"/>
              </a:rPr>
              <a:t>product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features.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2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There is </a:t>
            </a:r>
            <a:r>
              <a:rPr sz="1200" dirty="0">
                <a:latin typeface="Times New Roman"/>
                <a:cs typeface="Times New Roman"/>
              </a:rPr>
              <a:t>no standard way to </a:t>
            </a:r>
            <a:r>
              <a:rPr sz="1200" spc="-5" dirty="0">
                <a:latin typeface="Times New Roman"/>
                <a:cs typeface="Times New Roman"/>
              </a:rPr>
              <a:t>represent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personas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200" spc="-20" dirty="0">
                <a:latin typeface="Times New Roman"/>
                <a:cs typeface="Times New Roman"/>
              </a:rPr>
              <a:t>Persona </a:t>
            </a:r>
            <a:r>
              <a:rPr sz="1200" dirty="0">
                <a:latin typeface="Times New Roman"/>
                <a:cs typeface="Times New Roman"/>
              </a:rPr>
              <a:t>should include the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following: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865"/>
              </a:spcBef>
              <a:buFont typeface="Wingdings"/>
              <a:buChar char="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Description about </a:t>
            </a:r>
            <a:r>
              <a:rPr sz="1200" dirty="0">
                <a:latin typeface="Times New Roman"/>
                <a:cs typeface="Times New Roman"/>
              </a:rPr>
              <a:t>the users’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backgrounds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45"/>
              </a:spcBef>
              <a:buFont typeface="Wingdings"/>
              <a:buChar char="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Description about </a:t>
            </a:r>
            <a:r>
              <a:rPr sz="1200" spc="-10" dirty="0">
                <a:latin typeface="Times New Roman"/>
                <a:cs typeface="Times New Roman"/>
              </a:rPr>
              <a:t>why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15" dirty="0">
                <a:latin typeface="Times New Roman"/>
                <a:cs typeface="Times New Roman"/>
              </a:rPr>
              <a:t>users </a:t>
            </a:r>
            <a:r>
              <a:rPr sz="1200" spc="-5" dirty="0">
                <a:latin typeface="Times New Roman"/>
                <a:cs typeface="Times New Roman"/>
              </a:rPr>
              <a:t>might </a:t>
            </a:r>
            <a:r>
              <a:rPr sz="1200" spc="-15" dirty="0">
                <a:latin typeface="Times New Roman"/>
                <a:cs typeface="Times New Roman"/>
              </a:rPr>
              <a:t>want </a:t>
            </a:r>
            <a:r>
              <a:rPr sz="1200" spc="-5" dirty="0">
                <a:latin typeface="Times New Roman"/>
                <a:cs typeface="Times New Roman"/>
              </a:rPr>
              <a:t>to use your</a:t>
            </a:r>
            <a:r>
              <a:rPr sz="1200" spc="-17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product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50"/>
              </a:spcBef>
              <a:buFont typeface="Wingdings"/>
              <a:buChar char="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Description about their education and technical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skills.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3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25" dirty="0">
                <a:latin typeface="Times New Roman"/>
                <a:cs typeface="Times New Roman"/>
              </a:rPr>
              <a:t>Personas </a:t>
            </a:r>
            <a:r>
              <a:rPr sz="1200" dirty="0">
                <a:latin typeface="Times New Roman"/>
                <a:cs typeface="Times New Roman"/>
              </a:rPr>
              <a:t>should be relatively short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spc="-10" dirty="0">
                <a:latin typeface="Times New Roman"/>
                <a:cs typeface="Times New Roman"/>
              </a:rPr>
              <a:t>easy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read.</a:t>
            </a:r>
            <a:endParaRPr sz="1200">
              <a:latin typeface="Times New Roman"/>
              <a:cs typeface="Times New Roman"/>
            </a:endParaRPr>
          </a:p>
          <a:p>
            <a:pPr marL="469900" marR="5080" indent="-228600" algn="just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-25" dirty="0">
                <a:latin typeface="Times New Roman"/>
                <a:cs typeface="Times New Roman"/>
              </a:rPr>
              <a:t>Personas </a:t>
            </a:r>
            <a:r>
              <a:rPr sz="1200" spc="-15" dirty="0">
                <a:latin typeface="Times New Roman"/>
                <a:cs typeface="Times New Roman"/>
              </a:rPr>
              <a:t>are </a:t>
            </a:r>
            <a:r>
              <a:rPr sz="1200" dirty="0">
                <a:latin typeface="Times New Roman"/>
                <a:cs typeface="Times New Roman"/>
              </a:rPr>
              <a:t>a tool that </a:t>
            </a:r>
            <a:r>
              <a:rPr sz="1200" spc="-5" dirty="0">
                <a:latin typeface="Times New Roman"/>
                <a:cs typeface="Times New Roman"/>
              </a:rPr>
              <a:t>allows team members to </a:t>
            </a:r>
            <a:r>
              <a:rPr sz="1200" spc="-25" dirty="0">
                <a:latin typeface="Times New Roman"/>
                <a:cs typeface="Times New Roman"/>
              </a:rPr>
              <a:t>“step </a:t>
            </a:r>
            <a:r>
              <a:rPr sz="1200" spc="-15" dirty="0">
                <a:latin typeface="Times New Roman"/>
                <a:cs typeface="Times New Roman"/>
              </a:rPr>
              <a:t>into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15" dirty="0">
                <a:latin typeface="Times New Roman"/>
                <a:cs typeface="Times New Roman"/>
              </a:rPr>
              <a:t>users’ </a:t>
            </a:r>
            <a:r>
              <a:rPr sz="1200" spc="-35" dirty="0">
                <a:latin typeface="Times New Roman"/>
                <a:cs typeface="Times New Roman"/>
              </a:rPr>
              <a:t>shoes.” </a:t>
            </a:r>
            <a:r>
              <a:rPr sz="1200" spc="-5" dirty="0">
                <a:latin typeface="Times New Roman"/>
                <a:cs typeface="Times New Roman"/>
              </a:rPr>
              <a:t>Instead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spc="3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thinking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about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what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they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would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particular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situation,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they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can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imagine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persona  </a:t>
            </a:r>
            <a:r>
              <a:rPr sz="1200" dirty="0">
                <a:latin typeface="Times New Roman"/>
                <a:cs typeface="Times New Roman"/>
              </a:rPr>
              <a:t>would </a:t>
            </a:r>
            <a:r>
              <a:rPr sz="1200" spc="-15" dirty="0">
                <a:latin typeface="Times New Roman"/>
                <a:cs typeface="Times New Roman"/>
              </a:rPr>
              <a:t>behave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react.</a:t>
            </a:r>
            <a:endParaRPr sz="1200">
              <a:latin typeface="Times New Roman"/>
              <a:cs typeface="Times New Roman"/>
            </a:endParaRPr>
          </a:p>
          <a:p>
            <a:pPr marL="469900" marR="9525" indent="-228600" algn="just">
              <a:lnSpc>
                <a:spcPct val="103299"/>
              </a:lnSpc>
              <a:spcBef>
                <a:spcPts val="9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They </a:t>
            </a:r>
            <a:r>
              <a:rPr sz="1200" spc="-5" dirty="0">
                <a:latin typeface="Times New Roman"/>
                <a:cs typeface="Times New Roman"/>
              </a:rPr>
              <a:t>can help </a:t>
            </a:r>
            <a:r>
              <a:rPr sz="1200" spc="-20" dirty="0">
                <a:latin typeface="Times New Roman"/>
                <a:cs typeface="Times New Roman"/>
              </a:rPr>
              <a:t>you </a:t>
            </a:r>
            <a:r>
              <a:rPr sz="1200" spc="-5" dirty="0">
                <a:latin typeface="Times New Roman"/>
                <a:cs typeface="Times New Roman"/>
              </a:rPr>
              <a:t>check </a:t>
            </a:r>
            <a:r>
              <a:rPr sz="1200" spc="-20" dirty="0">
                <a:latin typeface="Times New Roman"/>
                <a:cs typeface="Times New Roman"/>
              </a:rPr>
              <a:t>your </a:t>
            </a:r>
            <a:r>
              <a:rPr sz="1200" spc="-5" dirty="0">
                <a:latin typeface="Times New Roman"/>
                <a:cs typeface="Times New Roman"/>
              </a:rPr>
              <a:t>ideas to ensure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25" dirty="0">
                <a:latin typeface="Times New Roman"/>
                <a:cs typeface="Times New Roman"/>
              </a:rPr>
              <a:t>you </a:t>
            </a:r>
            <a:r>
              <a:rPr sz="1200" spc="-15" dirty="0">
                <a:latin typeface="Times New Roman"/>
                <a:cs typeface="Times New Roman"/>
              </a:rPr>
              <a:t>are </a:t>
            </a:r>
            <a:r>
              <a:rPr sz="1200" dirty="0">
                <a:latin typeface="Times New Roman"/>
                <a:cs typeface="Times New Roman"/>
              </a:rPr>
              <a:t>not including product </a:t>
            </a:r>
            <a:r>
              <a:rPr sz="1200" spc="-5" dirty="0">
                <a:latin typeface="Times New Roman"/>
                <a:cs typeface="Times New Roman"/>
              </a:rPr>
              <a:t>features 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aren’t </a:t>
            </a:r>
            <a:r>
              <a:rPr sz="1200" dirty="0">
                <a:latin typeface="Times New Roman"/>
                <a:cs typeface="Times New Roman"/>
              </a:rPr>
              <a:t>really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needed.</a:t>
            </a:r>
            <a:endParaRPr sz="1200">
              <a:latin typeface="Times New Roman"/>
              <a:cs typeface="Times New Roman"/>
            </a:endParaRPr>
          </a:p>
          <a:p>
            <a:pPr marL="469900" marR="8890" indent="-228600" algn="just">
              <a:lnSpc>
                <a:spcPct val="103299"/>
              </a:lnSpc>
              <a:spcBef>
                <a:spcPts val="9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They help </a:t>
            </a:r>
            <a:r>
              <a:rPr sz="1200" spc="-20" dirty="0">
                <a:latin typeface="Times New Roman"/>
                <a:cs typeface="Times New Roman"/>
              </a:rPr>
              <a:t>you </a:t>
            </a:r>
            <a:r>
              <a:rPr sz="1200" spc="-5" dirty="0">
                <a:latin typeface="Times New Roman"/>
                <a:cs typeface="Times New Roman"/>
              </a:rPr>
              <a:t>to </a:t>
            </a:r>
            <a:r>
              <a:rPr sz="1200" spc="-25" dirty="0">
                <a:latin typeface="Times New Roman"/>
                <a:cs typeface="Times New Roman"/>
              </a:rPr>
              <a:t>avoid </a:t>
            </a:r>
            <a:r>
              <a:rPr sz="1200" dirty="0">
                <a:latin typeface="Times New Roman"/>
                <a:cs typeface="Times New Roman"/>
              </a:rPr>
              <a:t>making </a:t>
            </a:r>
            <a:r>
              <a:rPr sz="1200" spc="-20" dirty="0">
                <a:latin typeface="Times New Roman"/>
                <a:cs typeface="Times New Roman"/>
              </a:rPr>
              <a:t>unwarranted </a:t>
            </a:r>
            <a:r>
              <a:rPr sz="1200" spc="-5" dirty="0">
                <a:latin typeface="Times New Roman"/>
                <a:cs typeface="Times New Roman"/>
              </a:rPr>
              <a:t>assumptions, based </a:t>
            </a:r>
            <a:r>
              <a:rPr sz="1200" dirty="0">
                <a:latin typeface="Times New Roman"/>
                <a:cs typeface="Times New Roman"/>
              </a:rPr>
              <a:t>on </a:t>
            </a:r>
            <a:r>
              <a:rPr sz="1200" spc="-20" dirty="0">
                <a:latin typeface="Times New Roman"/>
                <a:cs typeface="Times New Roman"/>
              </a:rPr>
              <a:t>your </a:t>
            </a:r>
            <a:r>
              <a:rPr sz="1200" dirty="0">
                <a:latin typeface="Times New Roman"/>
                <a:cs typeface="Times New Roman"/>
              </a:rPr>
              <a:t>own </a:t>
            </a:r>
            <a:r>
              <a:rPr sz="1200" spc="-5" dirty="0">
                <a:latin typeface="Times New Roman"/>
                <a:cs typeface="Times New Roman"/>
              </a:rPr>
              <a:t>knowledge,  and designing an </a:t>
            </a:r>
            <a:r>
              <a:rPr sz="1200" spc="-20" dirty="0">
                <a:latin typeface="Times New Roman"/>
                <a:cs typeface="Times New Roman"/>
              </a:rPr>
              <a:t>overcomplicated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20" dirty="0">
                <a:latin typeface="Times New Roman"/>
                <a:cs typeface="Times New Roman"/>
              </a:rPr>
              <a:t>irrelevant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product.</a:t>
            </a:r>
            <a:endParaRPr sz="1200">
              <a:latin typeface="Times New Roman"/>
              <a:cs typeface="Times New Roman"/>
            </a:endParaRPr>
          </a:p>
          <a:p>
            <a:pPr marL="469900" marR="10160" indent="-228600" algn="just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Personas, scenarios and user stories lead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features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might </a:t>
            </a:r>
            <a:r>
              <a:rPr sz="1200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implemented </a:t>
            </a:r>
            <a:r>
              <a:rPr sz="1200" dirty="0">
                <a:latin typeface="Times New Roman"/>
                <a:cs typeface="Times New Roman"/>
              </a:rPr>
              <a:t>in a  </a:t>
            </a:r>
            <a:r>
              <a:rPr sz="1200" spc="-5" dirty="0">
                <a:latin typeface="Times New Roman"/>
                <a:cs typeface="Times New Roman"/>
              </a:rPr>
              <a:t>software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product.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0100" y="2763011"/>
            <a:ext cx="4501896" cy="1630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15</a:t>
            </a:fld>
            <a:endParaRPr spc="-20"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9881" y="665882"/>
            <a:ext cx="351336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00" dirty="0"/>
              <a:t>User</a:t>
            </a:r>
            <a:r>
              <a:rPr spc="-265" dirty="0"/>
              <a:t> </a:t>
            </a:r>
            <a:r>
              <a:rPr spc="875" dirty="0"/>
              <a:t>stories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3931" y="2862619"/>
            <a:ext cx="6590752" cy="6296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1015" indent="-228600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These </a:t>
            </a:r>
            <a:r>
              <a:rPr sz="2800" spc="-15" dirty="0">
                <a:latin typeface="Carlito"/>
                <a:cs typeface="Carlito"/>
              </a:rPr>
              <a:t>are </a:t>
            </a:r>
            <a:r>
              <a:rPr sz="2800" spc="-10" dirty="0">
                <a:latin typeface="Carlito"/>
                <a:cs typeface="Carlito"/>
              </a:rPr>
              <a:t>finer-grain </a:t>
            </a:r>
            <a:r>
              <a:rPr sz="2800" spc="-20" dirty="0">
                <a:latin typeface="Carlito"/>
                <a:cs typeface="Carlito"/>
              </a:rPr>
              <a:t>narratives </a:t>
            </a:r>
            <a:r>
              <a:rPr sz="2800" spc="-10" dirty="0">
                <a:latin typeface="Carlito"/>
                <a:cs typeface="Carlito"/>
              </a:rPr>
              <a:t>that set out </a:t>
            </a:r>
            <a:r>
              <a:rPr sz="2800" spc="-5" dirty="0">
                <a:latin typeface="Carlito"/>
                <a:cs typeface="Carlito"/>
              </a:rPr>
              <a:t>in a </a:t>
            </a:r>
            <a:r>
              <a:rPr sz="2800" spc="-15" dirty="0">
                <a:latin typeface="Carlito"/>
                <a:cs typeface="Carlito"/>
              </a:rPr>
              <a:t>more detailed </a:t>
            </a:r>
            <a:r>
              <a:rPr sz="2800" spc="-5" dirty="0">
                <a:latin typeface="Carlito"/>
                <a:cs typeface="Carlito"/>
              </a:rPr>
              <a:t>and  </a:t>
            </a:r>
            <a:r>
              <a:rPr sz="2800" spc="-15" dirty="0">
                <a:latin typeface="Carlito"/>
                <a:cs typeface="Carlito"/>
              </a:rPr>
              <a:t>structured </a:t>
            </a:r>
            <a:r>
              <a:rPr sz="2800" spc="-30" dirty="0">
                <a:latin typeface="Carlito"/>
                <a:cs typeface="Carlito"/>
              </a:rPr>
              <a:t>way </a:t>
            </a:r>
            <a:r>
              <a:rPr sz="2800" spc="-5" dirty="0">
                <a:latin typeface="Carlito"/>
                <a:cs typeface="Carlito"/>
              </a:rPr>
              <a:t>a </a:t>
            </a:r>
            <a:r>
              <a:rPr sz="2800" spc="-10" dirty="0">
                <a:latin typeface="Carlito"/>
                <a:cs typeface="Carlito"/>
              </a:rPr>
              <a:t>single </a:t>
            </a:r>
            <a:r>
              <a:rPr sz="2800" spc="-5" dirty="0">
                <a:latin typeface="Carlito"/>
                <a:cs typeface="Carlito"/>
              </a:rPr>
              <a:t>thing </a:t>
            </a:r>
            <a:r>
              <a:rPr sz="2800" spc="-10" dirty="0">
                <a:latin typeface="Carlito"/>
                <a:cs typeface="Carlito"/>
              </a:rPr>
              <a:t>that </a:t>
            </a:r>
            <a:r>
              <a:rPr sz="2800" spc="-5" dirty="0">
                <a:latin typeface="Carlito"/>
                <a:cs typeface="Carlito"/>
              </a:rPr>
              <a:t>a </a:t>
            </a:r>
            <a:r>
              <a:rPr sz="2800" spc="-10" dirty="0">
                <a:latin typeface="Carlito"/>
                <a:cs typeface="Carlito"/>
              </a:rPr>
              <a:t>user </a:t>
            </a:r>
            <a:r>
              <a:rPr sz="2800" spc="-15" dirty="0">
                <a:latin typeface="Carlito"/>
                <a:cs typeface="Carlito"/>
              </a:rPr>
              <a:t>wants </a:t>
            </a:r>
            <a:r>
              <a:rPr sz="2800" spc="-20" dirty="0">
                <a:latin typeface="Carlito"/>
                <a:cs typeface="Carlito"/>
              </a:rPr>
              <a:t>from </a:t>
            </a:r>
            <a:r>
              <a:rPr sz="2800" spc="-5" dirty="0">
                <a:latin typeface="Carlito"/>
                <a:cs typeface="Carlito"/>
              </a:rPr>
              <a:t>a </a:t>
            </a:r>
            <a:r>
              <a:rPr sz="2800" spc="-15" dirty="0">
                <a:latin typeface="Carlito"/>
                <a:cs typeface="Carlito"/>
              </a:rPr>
              <a:t>software  </a:t>
            </a:r>
            <a:r>
              <a:rPr sz="2800" spc="-25" dirty="0">
                <a:latin typeface="Carlito"/>
                <a:cs typeface="Carlito"/>
              </a:rPr>
              <a:t>system.</a:t>
            </a:r>
            <a:endParaRPr sz="2800">
              <a:latin typeface="Carlito"/>
              <a:cs typeface="Carlito"/>
            </a:endParaRPr>
          </a:p>
          <a:p>
            <a:pPr marL="241300" marR="5080" indent="-228600">
              <a:lnSpc>
                <a:spcPct val="1101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User </a:t>
            </a:r>
            <a:r>
              <a:rPr sz="2800" spc="-15" dirty="0">
                <a:latin typeface="Carlito"/>
                <a:cs typeface="Carlito"/>
              </a:rPr>
              <a:t>stories are </a:t>
            </a:r>
            <a:r>
              <a:rPr sz="2800" spc="-5" dirty="0">
                <a:latin typeface="Carlito"/>
                <a:cs typeface="Carlito"/>
              </a:rPr>
              <a:t>not </a:t>
            </a:r>
            <a:r>
              <a:rPr sz="2800" spc="-15" dirty="0">
                <a:latin typeface="Carlito"/>
                <a:cs typeface="Carlito"/>
              </a:rPr>
              <a:t>intended </a:t>
            </a:r>
            <a:r>
              <a:rPr sz="2800" spc="-25" dirty="0">
                <a:latin typeface="Carlito"/>
                <a:cs typeface="Carlito"/>
              </a:rPr>
              <a:t>for </a:t>
            </a:r>
            <a:r>
              <a:rPr sz="2800" spc="-10" dirty="0">
                <a:latin typeface="Carlito"/>
                <a:cs typeface="Carlito"/>
              </a:rPr>
              <a:t>planning but </a:t>
            </a:r>
            <a:r>
              <a:rPr sz="2800" spc="-25" dirty="0">
                <a:latin typeface="Carlito"/>
                <a:cs typeface="Carlito"/>
              </a:rPr>
              <a:t>for </a:t>
            </a:r>
            <a:r>
              <a:rPr sz="2800" spc="-10" dirty="0">
                <a:latin typeface="Carlito"/>
                <a:cs typeface="Carlito"/>
              </a:rPr>
              <a:t>helping </a:t>
            </a:r>
            <a:r>
              <a:rPr sz="2800" spc="-5" dirty="0">
                <a:latin typeface="Carlito"/>
                <a:cs typeface="Carlito"/>
              </a:rPr>
              <a:t>with </a:t>
            </a:r>
            <a:r>
              <a:rPr sz="2800" spc="-25" dirty="0">
                <a:latin typeface="Carlito"/>
                <a:cs typeface="Carlito"/>
              </a:rPr>
              <a:t>feature  </a:t>
            </a:r>
            <a:r>
              <a:rPr sz="2800" spc="-10" dirty="0">
                <a:latin typeface="Carlito"/>
                <a:cs typeface="Carlito"/>
              </a:rPr>
              <a:t>identification.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3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Aim </a:t>
            </a:r>
            <a:r>
              <a:rPr sz="2800" spc="-15" dirty="0">
                <a:latin typeface="Carlito"/>
                <a:cs typeface="Carlito"/>
              </a:rPr>
              <a:t>to </a:t>
            </a:r>
            <a:r>
              <a:rPr sz="2800" spc="-10" dirty="0">
                <a:latin typeface="Carlito"/>
                <a:cs typeface="Carlito"/>
              </a:rPr>
              <a:t>develop </a:t>
            </a:r>
            <a:r>
              <a:rPr sz="2800" spc="-20" dirty="0">
                <a:latin typeface="Carlito"/>
                <a:cs typeface="Carlito"/>
              </a:rPr>
              <a:t>stories </a:t>
            </a:r>
            <a:r>
              <a:rPr sz="2800" spc="-10" dirty="0">
                <a:latin typeface="Carlito"/>
                <a:cs typeface="Carlito"/>
              </a:rPr>
              <a:t>that </a:t>
            </a:r>
            <a:r>
              <a:rPr sz="2800" spc="-15" dirty="0">
                <a:latin typeface="Carlito"/>
                <a:cs typeface="Carlito"/>
              </a:rPr>
              <a:t>are helpful </a:t>
            </a:r>
            <a:r>
              <a:rPr sz="2800" spc="-5" dirty="0">
                <a:latin typeface="Carlito"/>
                <a:cs typeface="Carlito"/>
              </a:rPr>
              <a:t>in </a:t>
            </a:r>
            <a:r>
              <a:rPr sz="2800" spc="-10" dirty="0">
                <a:latin typeface="Carlito"/>
                <a:cs typeface="Carlito"/>
              </a:rPr>
              <a:t>one </a:t>
            </a:r>
            <a:r>
              <a:rPr sz="2800" spc="-5" dirty="0">
                <a:latin typeface="Carlito"/>
                <a:cs typeface="Carlito"/>
              </a:rPr>
              <a:t>of 2</a:t>
            </a:r>
            <a:r>
              <a:rPr sz="2800" spc="160" dirty="0">
                <a:latin typeface="Carlito"/>
                <a:cs typeface="Carlito"/>
              </a:rPr>
              <a:t> </a:t>
            </a:r>
            <a:r>
              <a:rPr sz="2800" spc="-30" dirty="0">
                <a:latin typeface="Carlito"/>
                <a:cs typeface="Carlito"/>
              </a:rPr>
              <a:t>ways:</a:t>
            </a:r>
            <a:endParaRPr sz="28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830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rlito"/>
                <a:cs typeface="Carlito"/>
              </a:rPr>
              <a:t>as a </a:t>
            </a:r>
            <a:r>
              <a:rPr sz="2400" spc="-30" dirty="0">
                <a:latin typeface="Carlito"/>
                <a:cs typeface="Carlito"/>
              </a:rPr>
              <a:t>way </a:t>
            </a:r>
            <a:r>
              <a:rPr sz="2400" spc="-5" dirty="0">
                <a:latin typeface="Carlito"/>
                <a:cs typeface="Carlito"/>
              </a:rPr>
              <a:t>of extending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5" dirty="0">
                <a:latin typeface="Carlito"/>
                <a:cs typeface="Carlito"/>
              </a:rPr>
              <a:t>adding </a:t>
            </a:r>
            <a:r>
              <a:rPr sz="2400" spc="-10" dirty="0">
                <a:latin typeface="Carlito"/>
                <a:cs typeface="Carlito"/>
              </a:rPr>
              <a:t>detail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scenario;</a:t>
            </a:r>
            <a:endParaRPr sz="2400"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699135" algn="l"/>
              </a:tabLst>
            </a:pPr>
            <a:r>
              <a:rPr sz="2400" dirty="0">
                <a:latin typeface="Carlito"/>
                <a:cs typeface="Carlito"/>
              </a:rPr>
              <a:t>as </a:t>
            </a:r>
            <a:r>
              <a:rPr sz="2400" spc="-5" dirty="0">
                <a:latin typeface="Carlito"/>
                <a:cs typeface="Carlito"/>
              </a:rPr>
              <a:t>part of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description of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25" dirty="0">
                <a:latin typeface="Carlito"/>
                <a:cs typeface="Carlito"/>
              </a:rPr>
              <a:t>system </a:t>
            </a:r>
            <a:r>
              <a:rPr sz="2400" spc="-20" dirty="0">
                <a:latin typeface="Carlito"/>
                <a:cs typeface="Carlito"/>
              </a:rPr>
              <a:t>feature </a:t>
            </a:r>
            <a:r>
              <a:rPr sz="2400" spc="-10" dirty="0">
                <a:latin typeface="Carlito"/>
                <a:cs typeface="Carlito"/>
              </a:rPr>
              <a:t>that you </a:t>
            </a:r>
            <a:r>
              <a:rPr sz="2400" spc="-20" dirty="0">
                <a:latin typeface="Carlito"/>
                <a:cs typeface="Carlito"/>
              </a:rPr>
              <a:t>have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identified.</a:t>
            </a:r>
            <a:endParaRPr sz="2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25005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903" y="599185"/>
            <a:ext cx="7220560" cy="9301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72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548" y="1173803"/>
            <a:ext cx="6590348" cy="77219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When </a:t>
            </a:r>
            <a:r>
              <a:rPr sz="2800" spc="-20" dirty="0">
                <a:latin typeface="Carlito"/>
                <a:cs typeface="Carlito"/>
              </a:rPr>
              <a:t>you </a:t>
            </a:r>
            <a:r>
              <a:rPr sz="2800" spc="-10" dirty="0">
                <a:latin typeface="Carlito"/>
                <a:cs typeface="Carlito"/>
              </a:rPr>
              <a:t>define user </a:t>
            </a:r>
            <a:r>
              <a:rPr sz="2800" spc="-15" dirty="0">
                <a:latin typeface="Carlito"/>
                <a:cs typeface="Carlito"/>
              </a:rPr>
              <a:t>stories </a:t>
            </a:r>
            <a:r>
              <a:rPr sz="2800" spc="-20" dirty="0">
                <a:latin typeface="Carlito"/>
                <a:cs typeface="Carlito"/>
              </a:rPr>
              <a:t>from </a:t>
            </a:r>
            <a:r>
              <a:rPr sz="2800" spc="-5" dirty="0">
                <a:latin typeface="Carlito"/>
                <a:cs typeface="Carlito"/>
              </a:rPr>
              <a:t>a </a:t>
            </a:r>
            <a:r>
              <a:rPr sz="2800" spc="-10" dirty="0">
                <a:latin typeface="Carlito"/>
                <a:cs typeface="Carlito"/>
              </a:rPr>
              <a:t>scenario, </a:t>
            </a:r>
            <a:r>
              <a:rPr sz="2800" spc="-20" dirty="0">
                <a:latin typeface="Carlito"/>
                <a:cs typeface="Carlito"/>
              </a:rPr>
              <a:t>you </a:t>
            </a:r>
            <a:r>
              <a:rPr sz="2800" spc="-15" dirty="0">
                <a:latin typeface="Carlito"/>
                <a:cs typeface="Carlito"/>
              </a:rPr>
              <a:t>provide</a:t>
            </a:r>
            <a:r>
              <a:rPr sz="2800" spc="30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more</a:t>
            </a:r>
            <a:endParaRPr sz="2800">
              <a:latin typeface="Carlito"/>
              <a:cs typeface="Carlito"/>
            </a:endParaRPr>
          </a:p>
          <a:p>
            <a:pPr marL="241300">
              <a:lnSpc>
                <a:spcPct val="100000"/>
              </a:lnSpc>
            </a:pPr>
            <a:r>
              <a:rPr sz="2800" spc="-15" dirty="0">
                <a:latin typeface="Carlito"/>
                <a:cs typeface="Carlito"/>
              </a:rPr>
              <a:t>information to developers to </a:t>
            </a:r>
            <a:r>
              <a:rPr sz="2800" spc="-10" dirty="0">
                <a:latin typeface="Carlito"/>
                <a:cs typeface="Carlito"/>
              </a:rPr>
              <a:t>help </a:t>
            </a:r>
            <a:r>
              <a:rPr sz="2800" spc="-5" dirty="0">
                <a:latin typeface="Carlito"/>
                <a:cs typeface="Carlito"/>
              </a:rPr>
              <a:t>them </a:t>
            </a:r>
            <a:r>
              <a:rPr sz="2800" spc="-10" dirty="0">
                <a:latin typeface="Carlito"/>
                <a:cs typeface="Carlito"/>
              </a:rPr>
              <a:t>design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20" dirty="0">
                <a:latin typeface="Carlito"/>
                <a:cs typeface="Carlito"/>
              </a:rPr>
              <a:t>product’s</a:t>
            </a:r>
            <a:r>
              <a:rPr sz="2800" spc="34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features.</a:t>
            </a:r>
            <a:endParaRPr sz="2800">
              <a:latin typeface="Carlito"/>
              <a:cs typeface="Carlito"/>
            </a:endParaRPr>
          </a:p>
          <a:p>
            <a:pPr marL="241300" marR="295275" indent="-22860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If </a:t>
            </a:r>
            <a:r>
              <a:rPr sz="2800" spc="-20" dirty="0">
                <a:latin typeface="Carlito"/>
                <a:cs typeface="Carlito"/>
              </a:rPr>
              <a:t>you </a:t>
            </a:r>
            <a:r>
              <a:rPr sz="2800" spc="-15" dirty="0">
                <a:latin typeface="Carlito"/>
                <a:cs typeface="Carlito"/>
              </a:rPr>
              <a:t>are </a:t>
            </a:r>
            <a:r>
              <a:rPr sz="2800" spc="-5" dirty="0">
                <a:latin typeface="Carlito"/>
                <a:cs typeface="Carlito"/>
              </a:rPr>
              <a:t>writing </a:t>
            </a:r>
            <a:r>
              <a:rPr sz="2800" spc="-15" dirty="0">
                <a:latin typeface="Carlito"/>
                <a:cs typeface="Carlito"/>
              </a:rPr>
              <a:t>stories to </a:t>
            </a:r>
            <a:r>
              <a:rPr sz="2800" spc="-5" dirty="0">
                <a:latin typeface="Carlito"/>
                <a:cs typeface="Carlito"/>
              </a:rPr>
              <a:t>be </a:t>
            </a:r>
            <a:r>
              <a:rPr sz="2800" spc="-10" dirty="0">
                <a:latin typeface="Carlito"/>
                <a:cs typeface="Carlito"/>
              </a:rPr>
              <a:t>part </a:t>
            </a:r>
            <a:r>
              <a:rPr sz="2800" spc="-5" dirty="0">
                <a:latin typeface="Carlito"/>
                <a:cs typeface="Carlito"/>
              </a:rPr>
              <a:t>of a </a:t>
            </a:r>
            <a:r>
              <a:rPr sz="2800" spc="-15" dirty="0">
                <a:latin typeface="Carlito"/>
                <a:cs typeface="Carlito"/>
              </a:rPr>
              <a:t>product </a:t>
            </a:r>
            <a:r>
              <a:rPr sz="2800" dirty="0">
                <a:latin typeface="Carlito"/>
                <a:cs typeface="Carlito"/>
              </a:rPr>
              <a:t>backlog, </a:t>
            </a:r>
            <a:r>
              <a:rPr sz="2800" spc="-20" dirty="0">
                <a:latin typeface="Carlito"/>
                <a:cs typeface="Carlito"/>
              </a:rPr>
              <a:t>you </a:t>
            </a:r>
            <a:r>
              <a:rPr sz="2800" spc="-10" dirty="0">
                <a:latin typeface="Carlito"/>
                <a:cs typeface="Carlito"/>
              </a:rPr>
              <a:t>should  </a:t>
            </a:r>
            <a:r>
              <a:rPr sz="2800" spc="-20" dirty="0">
                <a:latin typeface="Carlito"/>
                <a:cs typeface="Carlito"/>
              </a:rPr>
              <a:t>avoid </a:t>
            </a:r>
            <a:r>
              <a:rPr sz="2800" spc="-15" dirty="0">
                <a:latin typeface="Carlito"/>
                <a:cs typeface="Carlito"/>
              </a:rPr>
              <a:t>negative</a:t>
            </a:r>
            <a:r>
              <a:rPr sz="2800" spc="2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stories.</a:t>
            </a:r>
            <a:endParaRPr sz="2800">
              <a:latin typeface="Carlito"/>
              <a:cs typeface="Carlito"/>
            </a:endParaRPr>
          </a:p>
          <a:p>
            <a:pPr marL="241300" marR="840740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Scenarios and </a:t>
            </a:r>
            <a:r>
              <a:rPr sz="2800" spc="-15" dirty="0">
                <a:latin typeface="Carlito"/>
                <a:cs typeface="Carlito"/>
              </a:rPr>
              <a:t>stories are </a:t>
            </a:r>
            <a:r>
              <a:rPr sz="2800" spc="-10" dirty="0">
                <a:latin typeface="Carlito"/>
                <a:cs typeface="Carlito"/>
              </a:rPr>
              <a:t>helpful </a:t>
            </a:r>
            <a:r>
              <a:rPr sz="2800" spc="-5" dirty="0">
                <a:latin typeface="Carlito"/>
                <a:cs typeface="Carlito"/>
              </a:rPr>
              <a:t>in both choosing and </a:t>
            </a:r>
            <a:r>
              <a:rPr sz="2800" spc="-10" dirty="0">
                <a:latin typeface="Carlito"/>
                <a:cs typeface="Carlito"/>
              </a:rPr>
              <a:t>designing  </a:t>
            </a:r>
            <a:r>
              <a:rPr sz="2800" spc="-30" dirty="0">
                <a:latin typeface="Carlito"/>
                <a:cs typeface="Carlito"/>
              </a:rPr>
              <a:t>system</a:t>
            </a:r>
            <a:r>
              <a:rPr sz="2800" spc="1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features.</a:t>
            </a:r>
            <a:endParaRPr sz="2800">
              <a:latin typeface="Carlito"/>
              <a:cs typeface="Carlito"/>
            </a:endParaRPr>
          </a:p>
          <a:p>
            <a:pPr marL="241300" marR="71755" indent="-2286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Scenarios and </a:t>
            </a:r>
            <a:r>
              <a:rPr sz="2800" spc="-10" dirty="0">
                <a:latin typeface="Carlito"/>
                <a:cs typeface="Carlito"/>
              </a:rPr>
              <a:t>user </a:t>
            </a:r>
            <a:r>
              <a:rPr sz="2800" spc="-15" dirty="0">
                <a:latin typeface="Carlito"/>
                <a:cs typeface="Carlito"/>
              </a:rPr>
              <a:t>stories </a:t>
            </a:r>
            <a:r>
              <a:rPr sz="2800" spc="-10" dirty="0">
                <a:latin typeface="Carlito"/>
                <a:cs typeface="Carlito"/>
              </a:rPr>
              <a:t>can </a:t>
            </a:r>
            <a:r>
              <a:rPr sz="2800" spc="-5" dirty="0">
                <a:latin typeface="Carlito"/>
                <a:cs typeface="Carlito"/>
              </a:rPr>
              <a:t>be </a:t>
            </a:r>
            <a:r>
              <a:rPr sz="2800" spc="-10" dirty="0">
                <a:latin typeface="Carlito"/>
                <a:cs typeface="Carlito"/>
              </a:rPr>
              <a:t>thought </a:t>
            </a:r>
            <a:r>
              <a:rPr sz="2800" spc="-5" dirty="0">
                <a:latin typeface="Carlito"/>
                <a:cs typeface="Carlito"/>
              </a:rPr>
              <a:t>of as </a:t>
            </a:r>
            <a:r>
              <a:rPr sz="2800" spc="-10" dirty="0">
                <a:latin typeface="Carlito"/>
                <a:cs typeface="Carlito"/>
              </a:rPr>
              <a:t>“tools </a:t>
            </a:r>
            <a:r>
              <a:rPr sz="2800" spc="-25" dirty="0">
                <a:latin typeface="Carlito"/>
                <a:cs typeface="Carlito"/>
              </a:rPr>
              <a:t>for </a:t>
            </a:r>
            <a:r>
              <a:rPr sz="2800" spc="5" dirty="0">
                <a:latin typeface="Carlito"/>
                <a:cs typeface="Carlito"/>
              </a:rPr>
              <a:t>thinking”  </a:t>
            </a:r>
            <a:r>
              <a:rPr sz="2800" spc="-5" dirty="0">
                <a:latin typeface="Carlito"/>
                <a:cs typeface="Carlito"/>
              </a:rPr>
              <a:t>about a </a:t>
            </a:r>
            <a:r>
              <a:rPr sz="2800" spc="-25" dirty="0">
                <a:latin typeface="Carlito"/>
                <a:cs typeface="Carlito"/>
              </a:rPr>
              <a:t>system </a:t>
            </a:r>
            <a:r>
              <a:rPr sz="2800" spc="-15" dirty="0">
                <a:latin typeface="Carlito"/>
                <a:cs typeface="Carlito"/>
              </a:rPr>
              <a:t>rather </a:t>
            </a:r>
            <a:r>
              <a:rPr sz="2800" spc="-5" dirty="0">
                <a:latin typeface="Carlito"/>
                <a:cs typeface="Carlito"/>
              </a:rPr>
              <a:t>than a </a:t>
            </a:r>
            <a:r>
              <a:rPr sz="2800" spc="-25" dirty="0">
                <a:latin typeface="Carlito"/>
                <a:cs typeface="Carlito"/>
              </a:rPr>
              <a:t>system </a:t>
            </a:r>
            <a:r>
              <a:rPr sz="2800" spc="-10" dirty="0">
                <a:latin typeface="Carlito"/>
                <a:cs typeface="Carlito"/>
              </a:rPr>
              <a:t>specification. </a:t>
            </a:r>
            <a:r>
              <a:rPr sz="2800" spc="-5" dirty="0">
                <a:latin typeface="Carlito"/>
                <a:cs typeface="Carlito"/>
              </a:rPr>
              <a:t>They don’t </a:t>
            </a:r>
            <a:r>
              <a:rPr sz="2800" spc="-25" dirty="0">
                <a:latin typeface="Carlito"/>
                <a:cs typeface="Carlito"/>
              </a:rPr>
              <a:t>have </a:t>
            </a:r>
            <a:r>
              <a:rPr sz="2800" spc="-15" dirty="0">
                <a:latin typeface="Carlito"/>
                <a:cs typeface="Carlito"/>
              </a:rPr>
              <a:t>to  </a:t>
            </a:r>
            <a:r>
              <a:rPr sz="2800" spc="-5" dirty="0">
                <a:latin typeface="Carlito"/>
                <a:cs typeface="Carlito"/>
              </a:rPr>
              <a:t>be </a:t>
            </a:r>
            <a:r>
              <a:rPr sz="2800" spc="-15" dirty="0">
                <a:latin typeface="Carlito"/>
                <a:cs typeface="Carlito"/>
              </a:rPr>
              <a:t>complete </a:t>
            </a:r>
            <a:r>
              <a:rPr sz="2800" spc="-5" dirty="0">
                <a:latin typeface="Carlito"/>
                <a:cs typeface="Carlito"/>
              </a:rPr>
              <a:t>or </a:t>
            </a:r>
            <a:r>
              <a:rPr sz="2800" spc="-15" dirty="0">
                <a:latin typeface="Carlito"/>
                <a:cs typeface="Carlito"/>
              </a:rPr>
              <a:t>consistent, </a:t>
            </a:r>
            <a:r>
              <a:rPr sz="2800" spc="-5" dirty="0">
                <a:latin typeface="Carlito"/>
                <a:cs typeface="Carlito"/>
              </a:rPr>
              <a:t>and </a:t>
            </a:r>
            <a:r>
              <a:rPr sz="2800" spc="-10" dirty="0">
                <a:latin typeface="Carlito"/>
                <a:cs typeface="Carlito"/>
              </a:rPr>
              <a:t>there </a:t>
            </a:r>
            <a:r>
              <a:rPr sz="2800" spc="-15" dirty="0">
                <a:latin typeface="Carlito"/>
                <a:cs typeface="Carlito"/>
              </a:rPr>
              <a:t>are </a:t>
            </a:r>
            <a:r>
              <a:rPr sz="2800" spc="-5" dirty="0">
                <a:latin typeface="Carlito"/>
                <a:cs typeface="Carlito"/>
              </a:rPr>
              <a:t>no rules about </a:t>
            </a:r>
            <a:r>
              <a:rPr sz="2800" spc="-10" dirty="0">
                <a:latin typeface="Carlito"/>
                <a:cs typeface="Carlito"/>
              </a:rPr>
              <a:t>how </a:t>
            </a:r>
            <a:r>
              <a:rPr sz="2800" spc="-15" dirty="0">
                <a:latin typeface="Carlito"/>
                <a:cs typeface="Carlito"/>
              </a:rPr>
              <a:t>many </a:t>
            </a:r>
            <a:r>
              <a:rPr sz="2800" spc="-10" dirty="0">
                <a:latin typeface="Carlito"/>
                <a:cs typeface="Carlito"/>
              </a:rPr>
              <a:t>of  </a:t>
            </a:r>
            <a:r>
              <a:rPr sz="2800" spc="-5" dirty="0">
                <a:latin typeface="Carlito"/>
                <a:cs typeface="Carlito"/>
              </a:rPr>
              <a:t>each </a:t>
            </a:r>
            <a:r>
              <a:rPr sz="2800" spc="-20" dirty="0">
                <a:latin typeface="Carlito"/>
                <a:cs typeface="Carlito"/>
              </a:rPr>
              <a:t>you</a:t>
            </a:r>
            <a:r>
              <a:rPr sz="2800" spc="2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need.</a:t>
            </a:r>
            <a:endParaRPr sz="28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04888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460" y="427990"/>
            <a:ext cx="681228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65" dirty="0"/>
              <a:t>Feature</a:t>
            </a:r>
            <a:r>
              <a:rPr spc="-235" dirty="0"/>
              <a:t> </a:t>
            </a:r>
            <a:r>
              <a:rPr spc="825" dirty="0"/>
              <a:t>identification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155" y="1783292"/>
            <a:ext cx="6821544" cy="67691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7366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rlito"/>
                <a:cs typeface="Carlito"/>
              </a:rPr>
              <a:t>A </a:t>
            </a:r>
            <a:r>
              <a:rPr sz="2600" spc="-20" dirty="0">
                <a:latin typeface="Carlito"/>
                <a:cs typeface="Carlito"/>
              </a:rPr>
              <a:t>feature </a:t>
            </a:r>
            <a:r>
              <a:rPr sz="2600" dirty="0">
                <a:latin typeface="Carlito"/>
                <a:cs typeface="Carlito"/>
              </a:rPr>
              <a:t>is a </a:t>
            </a:r>
            <a:r>
              <a:rPr sz="2600" spc="-25" dirty="0">
                <a:latin typeface="Carlito"/>
                <a:cs typeface="Carlito"/>
              </a:rPr>
              <a:t>way </a:t>
            </a:r>
            <a:r>
              <a:rPr sz="2600" spc="-5" dirty="0">
                <a:latin typeface="Carlito"/>
                <a:cs typeface="Carlito"/>
              </a:rPr>
              <a:t>of allowing </a:t>
            </a:r>
            <a:r>
              <a:rPr sz="2600" spc="-15" dirty="0">
                <a:latin typeface="Carlito"/>
                <a:cs typeface="Carlito"/>
              </a:rPr>
              <a:t>users to </a:t>
            </a:r>
            <a:r>
              <a:rPr sz="2600" dirty="0">
                <a:latin typeface="Carlito"/>
                <a:cs typeface="Carlito"/>
              </a:rPr>
              <a:t>access and </a:t>
            </a:r>
            <a:r>
              <a:rPr sz="2600" spc="-5" dirty="0">
                <a:latin typeface="Carlito"/>
                <a:cs typeface="Carlito"/>
              </a:rPr>
              <a:t>use </a:t>
            </a:r>
            <a:r>
              <a:rPr sz="2600" spc="-15" dirty="0">
                <a:latin typeface="Carlito"/>
                <a:cs typeface="Carlito"/>
              </a:rPr>
              <a:t>your product’s  </a:t>
            </a:r>
            <a:r>
              <a:rPr sz="2600" spc="-5" dirty="0">
                <a:latin typeface="Carlito"/>
                <a:cs typeface="Carlito"/>
              </a:rPr>
              <a:t>functionality </a:t>
            </a:r>
            <a:r>
              <a:rPr sz="2600" dirty="0">
                <a:latin typeface="Carlito"/>
                <a:cs typeface="Carlito"/>
              </a:rPr>
              <a:t>so </a:t>
            </a:r>
            <a:r>
              <a:rPr sz="2600" spc="-5" dirty="0">
                <a:latin typeface="Carlito"/>
                <a:cs typeface="Carlito"/>
              </a:rPr>
              <a:t>that </a:t>
            </a:r>
            <a:r>
              <a:rPr sz="2600" dirty="0">
                <a:latin typeface="Carlito"/>
                <a:cs typeface="Carlito"/>
              </a:rPr>
              <a:t>the </a:t>
            </a:r>
            <a:r>
              <a:rPr sz="2600" spc="-20" dirty="0">
                <a:latin typeface="Carlito"/>
                <a:cs typeface="Carlito"/>
              </a:rPr>
              <a:t>feature </a:t>
            </a:r>
            <a:r>
              <a:rPr sz="2600" spc="-5" dirty="0">
                <a:latin typeface="Carlito"/>
                <a:cs typeface="Carlito"/>
              </a:rPr>
              <a:t>list </a:t>
            </a:r>
            <a:r>
              <a:rPr sz="2600" spc="-10" dirty="0">
                <a:latin typeface="Carlito"/>
                <a:cs typeface="Carlito"/>
              </a:rPr>
              <a:t>defines </a:t>
            </a:r>
            <a:r>
              <a:rPr sz="2600" dirty="0">
                <a:latin typeface="Carlito"/>
                <a:cs typeface="Carlito"/>
              </a:rPr>
              <a:t>the </a:t>
            </a:r>
            <a:r>
              <a:rPr sz="2600" spc="-15" dirty="0">
                <a:latin typeface="Carlito"/>
                <a:cs typeface="Carlito"/>
              </a:rPr>
              <a:t>overall </a:t>
            </a:r>
            <a:r>
              <a:rPr sz="2600" spc="-5" dirty="0">
                <a:latin typeface="Carlito"/>
                <a:cs typeface="Carlito"/>
              </a:rPr>
              <a:t>functionality </a:t>
            </a:r>
            <a:r>
              <a:rPr sz="2600" dirty="0">
                <a:latin typeface="Carlito"/>
                <a:cs typeface="Carlito"/>
              </a:rPr>
              <a:t>of the  </a:t>
            </a:r>
            <a:r>
              <a:rPr sz="2600" spc="-20" dirty="0">
                <a:latin typeface="Carlito"/>
                <a:cs typeface="Carlito"/>
              </a:rPr>
              <a:t>system.</a:t>
            </a:r>
            <a:endParaRPr sz="26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rlito"/>
                <a:cs typeface="Carlito"/>
              </a:rPr>
              <a:t>Identify the </a:t>
            </a:r>
            <a:r>
              <a:rPr sz="2600" spc="-10" dirty="0">
                <a:latin typeface="Carlito"/>
                <a:cs typeface="Carlito"/>
              </a:rPr>
              <a:t>product </a:t>
            </a:r>
            <a:r>
              <a:rPr sz="2600" spc="-15" dirty="0">
                <a:latin typeface="Carlito"/>
                <a:cs typeface="Carlito"/>
              </a:rPr>
              <a:t>features </a:t>
            </a:r>
            <a:r>
              <a:rPr sz="2600" spc="-5" dirty="0">
                <a:latin typeface="Carlito"/>
                <a:cs typeface="Carlito"/>
              </a:rPr>
              <a:t>that </a:t>
            </a:r>
            <a:r>
              <a:rPr sz="2600" spc="-10" dirty="0">
                <a:latin typeface="Carlito"/>
                <a:cs typeface="Carlito"/>
              </a:rPr>
              <a:t>are </a:t>
            </a:r>
            <a:r>
              <a:rPr sz="2600" spc="-5" dirty="0">
                <a:latin typeface="Carlito"/>
                <a:cs typeface="Carlito"/>
              </a:rPr>
              <a:t>independent, </a:t>
            </a:r>
            <a:r>
              <a:rPr sz="2600" spc="-15" dirty="0">
                <a:latin typeface="Carlito"/>
                <a:cs typeface="Carlito"/>
              </a:rPr>
              <a:t>coherent </a:t>
            </a:r>
            <a:r>
              <a:rPr sz="2600" dirty="0">
                <a:latin typeface="Carlito"/>
                <a:cs typeface="Carlito"/>
              </a:rPr>
              <a:t>and</a:t>
            </a:r>
            <a:r>
              <a:rPr sz="2600" spc="-70" dirty="0">
                <a:latin typeface="Carlito"/>
                <a:cs typeface="Carlito"/>
              </a:rPr>
              <a:t> </a:t>
            </a:r>
            <a:r>
              <a:rPr sz="2600" spc="-15" dirty="0">
                <a:latin typeface="Carlito"/>
                <a:cs typeface="Carlito"/>
              </a:rPr>
              <a:t>relevant:</a:t>
            </a:r>
            <a:endParaRPr sz="2600">
              <a:latin typeface="Carlito"/>
              <a:cs typeface="Carlito"/>
            </a:endParaRPr>
          </a:p>
          <a:p>
            <a:pPr marL="984885" marR="66040" lvl="1" indent="-515620">
              <a:lnSpc>
                <a:spcPct val="100000"/>
              </a:lnSpc>
              <a:spcBef>
                <a:spcPts val="545"/>
              </a:spcBef>
              <a:buAutoNum type="arabicPeriod"/>
              <a:tabLst>
                <a:tab pos="984885" algn="l"/>
                <a:tab pos="985519" algn="l"/>
              </a:tabLst>
            </a:pPr>
            <a:r>
              <a:rPr sz="2200" b="1" spc="-10" dirty="0">
                <a:latin typeface="Carlito"/>
                <a:cs typeface="Carlito"/>
              </a:rPr>
              <a:t>Independence </a:t>
            </a:r>
            <a:r>
              <a:rPr sz="2200" spc="3695" dirty="0">
                <a:latin typeface="Wingdings"/>
                <a:cs typeface="Wingdings"/>
              </a:rPr>
              <a:t>→</a:t>
            </a:r>
            <a:r>
              <a:rPr sz="2200" spc="1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Carlito"/>
                <a:cs typeface="Carlito"/>
              </a:rPr>
              <a:t>A </a:t>
            </a:r>
            <a:r>
              <a:rPr sz="2200" spc="-20" dirty="0">
                <a:latin typeface="Carlito"/>
                <a:cs typeface="Carlito"/>
              </a:rPr>
              <a:t>feature </a:t>
            </a:r>
            <a:r>
              <a:rPr sz="2200" spc="-5" dirty="0">
                <a:latin typeface="Carlito"/>
                <a:cs typeface="Carlito"/>
              </a:rPr>
              <a:t>should not depend on </a:t>
            </a:r>
            <a:r>
              <a:rPr sz="2200" spc="-10" dirty="0">
                <a:latin typeface="Carlito"/>
                <a:cs typeface="Carlito"/>
              </a:rPr>
              <a:t>how </a:t>
            </a:r>
            <a:r>
              <a:rPr sz="2200" spc="-5" dirty="0">
                <a:latin typeface="Carlito"/>
                <a:cs typeface="Carlito"/>
              </a:rPr>
              <a:t>other </a:t>
            </a:r>
            <a:r>
              <a:rPr sz="2200" spc="-20" dirty="0">
                <a:latin typeface="Carlito"/>
                <a:cs typeface="Carlito"/>
              </a:rPr>
              <a:t>system </a:t>
            </a:r>
            <a:r>
              <a:rPr sz="2200" spc="-50" dirty="0">
                <a:latin typeface="Carlito"/>
                <a:cs typeface="Carlito"/>
              </a:rPr>
              <a:t>features  </a:t>
            </a:r>
            <a:r>
              <a:rPr sz="2200" spc="-10" dirty="0">
                <a:latin typeface="Carlito"/>
                <a:cs typeface="Carlito"/>
              </a:rPr>
              <a:t>are implemented </a:t>
            </a:r>
            <a:r>
              <a:rPr sz="2200" spc="-5" dirty="0">
                <a:latin typeface="Carlito"/>
                <a:cs typeface="Carlito"/>
              </a:rPr>
              <a:t>and should </a:t>
            </a:r>
            <a:r>
              <a:rPr sz="2200" spc="-10" dirty="0">
                <a:latin typeface="Carlito"/>
                <a:cs typeface="Carlito"/>
              </a:rPr>
              <a:t>not </a:t>
            </a:r>
            <a:r>
              <a:rPr sz="2200" spc="-5" dirty="0">
                <a:latin typeface="Carlito"/>
                <a:cs typeface="Carlito"/>
              </a:rPr>
              <a:t>be </a:t>
            </a:r>
            <a:r>
              <a:rPr sz="2200" spc="-20" dirty="0">
                <a:latin typeface="Carlito"/>
                <a:cs typeface="Carlito"/>
              </a:rPr>
              <a:t>affected </a:t>
            </a:r>
            <a:r>
              <a:rPr sz="2200" spc="-10" dirty="0">
                <a:latin typeface="Carlito"/>
                <a:cs typeface="Carlito"/>
              </a:rPr>
              <a:t>by </a:t>
            </a:r>
            <a:r>
              <a:rPr sz="2200" spc="-5" dirty="0">
                <a:latin typeface="Carlito"/>
                <a:cs typeface="Carlito"/>
              </a:rPr>
              <a:t>the </a:t>
            </a:r>
            <a:r>
              <a:rPr sz="2200" spc="-10" dirty="0">
                <a:latin typeface="Carlito"/>
                <a:cs typeface="Carlito"/>
              </a:rPr>
              <a:t>order </a:t>
            </a:r>
            <a:r>
              <a:rPr sz="2200" spc="-5" dirty="0">
                <a:latin typeface="Carlito"/>
                <a:cs typeface="Carlito"/>
              </a:rPr>
              <a:t>of </a:t>
            </a:r>
            <a:r>
              <a:rPr sz="2200" spc="-10" dirty="0">
                <a:latin typeface="Carlito"/>
                <a:cs typeface="Carlito"/>
              </a:rPr>
              <a:t>activation </a:t>
            </a:r>
            <a:r>
              <a:rPr sz="2200" spc="-5" dirty="0">
                <a:latin typeface="Carlito"/>
                <a:cs typeface="Carlito"/>
              </a:rPr>
              <a:t>of other  </a:t>
            </a:r>
            <a:r>
              <a:rPr sz="2200" spc="-15" dirty="0">
                <a:latin typeface="Carlito"/>
                <a:cs typeface="Carlito"/>
              </a:rPr>
              <a:t>features.</a:t>
            </a:r>
            <a:endParaRPr sz="2200">
              <a:latin typeface="Carlito"/>
              <a:cs typeface="Carlito"/>
            </a:endParaRPr>
          </a:p>
          <a:p>
            <a:pPr marL="984885" lvl="1" indent="-515620">
              <a:lnSpc>
                <a:spcPts val="2630"/>
              </a:lnSpc>
              <a:spcBef>
                <a:spcPts val="505"/>
              </a:spcBef>
              <a:buAutoNum type="arabicPeriod"/>
              <a:tabLst>
                <a:tab pos="984885" algn="l"/>
                <a:tab pos="985519" algn="l"/>
              </a:tabLst>
            </a:pPr>
            <a:r>
              <a:rPr sz="2200" b="1" spc="-10" dirty="0">
                <a:latin typeface="Carlito"/>
                <a:cs typeface="Carlito"/>
              </a:rPr>
              <a:t>Coherence </a:t>
            </a:r>
            <a:r>
              <a:rPr sz="2200" b="1" spc="-20" dirty="0">
                <a:latin typeface="Carlito"/>
                <a:cs typeface="Carlito"/>
              </a:rPr>
              <a:t>Features </a:t>
            </a:r>
            <a:r>
              <a:rPr sz="2200" spc="3685" dirty="0">
                <a:latin typeface="Wingdings"/>
                <a:cs typeface="Wingdings"/>
              </a:rPr>
              <a:t>→</a:t>
            </a:r>
            <a:r>
              <a:rPr sz="2200" spc="15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Carlito"/>
                <a:cs typeface="Carlito"/>
              </a:rPr>
              <a:t>should be </a:t>
            </a:r>
            <a:r>
              <a:rPr sz="2200" spc="-15" dirty="0">
                <a:latin typeface="Carlito"/>
                <a:cs typeface="Carlito"/>
              </a:rPr>
              <a:t>linked to </a:t>
            </a:r>
            <a:r>
              <a:rPr sz="2200" spc="-5" dirty="0">
                <a:latin typeface="Carlito"/>
                <a:cs typeface="Carlito"/>
              </a:rPr>
              <a:t>a </a:t>
            </a:r>
            <a:r>
              <a:rPr sz="2200" spc="-10" dirty="0">
                <a:latin typeface="Carlito"/>
                <a:cs typeface="Carlito"/>
              </a:rPr>
              <a:t>single </a:t>
            </a:r>
            <a:r>
              <a:rPr sz="2200" spc="-15" dirty="0">
                <a:latin typeface="Carlito"/>
                <a:cs typeface="Carlito"/>
              </a:rPr>
              <a:t>item </a:t>
            </a:r>
            <a:r>
              <a:rPr sz="2200" spc="-5" dirty="0">
                <a:latin typeface="Carlito"/>
                <a:cs typeface="Carlito"/>
              </a:rPr>
              <a:t>of </a:t>
            </a:r>
            <a:r>
              <a:rPr sz="2200" spc="-15" dirty="0">
                <a:latin typeface="Carlito"/>
                <a:cs typeface="Carlito"/>
              </a:rPr>
              <a:t>functionality. </a:t>
            </a:r>
            <a:r>
              <a:rPr sz="2200" spc="-10" dirty="0">
                <a:latin typeface="Carlito"/>
                <a:cs typeface="Carlito"/>
              </a:rPr>
              <a:t>They</a:t>
            </a:r>
            <a:endParaRPr sz="2200">
              <a:latin typeface="Carlito"/>
              <a:cs typeface="Carlito"/>
            </a:endParaRPr>
          </a:p>
          <a:p>
            <a:pPr marL="984885">
              <a:lnSpc>
                <a:spcPts val="2630"/>
              </a:lnSpc>
            </a:pPr>
            <a:r>
              <a:rPr sz="2200" spc="-5" dirty="0">
                <a:latin typeface="Carlito"/>
                <a:cs typeface="Carlito"/>
              </a:rPr>
              <a:t>should not </a:t>
            </a:r>
            <a:r>
              <a:rPr sz="2200" spc="-10" dirty="0">
                <a:latin typeface="Carlito"/>
                <a:cs typeface="Carlito"/>
              </a:rPr>
              <a:t>do more </a:t>
            </a:r>
            <a:r>
              <a:rPr sz="2200" spc="-5" dirty="0">
                <a:latin typeface="Carlito"/>
                <a:cs typeface="Carlito"/>
              </a:rPr>
              <a:t>than one thing, and </a:t>
            </a:r>
            <a:r>
              <a:rPr sz="2200" spc="-15" dirty="0">
                <a:latin typeface="Carlito"/>
                <a:cs typeface="Carlito"/>
              </a:rPr>
              <a:t>they </a:t>
            </a:r>
            <a:r>
              <a:rPr sz="2200" spc="-5" dirty="0">
                <a:latin typeface="Carlito"/>
                <a:cs typeface="Carlito"/>
              </a:rPr>
              <a:t>should </a:t>
            </a:r>
            <a:r>
              <a:rPr sz="2200" spc="-15" dirty="0">
                <a:latin typeface="Carlito"/>
                <a:cs typeface="Carlito"/>
              </a:rPr>
              <a:t>never </a:t>
            </a:r>
            <a:r>
              <a:rPr sz="2200" spc="-20" dirty="0">
                <a:latin typeface="Carlito"/>
                <a:cs typeface="Carlito"/>
              </a:rPr>
              <a:t>have </a:t>
            </a:r>
            <a:r>
              <a:rPr sz="2200" spc="-5" dirty="0">
                <a:latin typeface="Carlito"/>
                <a:cs typeface="Carlito"/>
              </a:rPr>
              <a:t>side</a:t>
            </a:r>
            <a:r>
              <a:rPr sz="2200" spc="100" dirty="0">
                <a:latin typeface="Carlito"/>
                <a:cs typeface="Carlito"/>
              </a:rPr>
              <a:t> </a:t>
            </a:r>
            <a:r>
              <a:rPr sz="2200" spc="-20" dirty="0">
                <a:latin typeface="Carlito"/>
                <a:cs typeface="Carlito"/>
              </a:rPr>
              <a:t>effects.</a:t>
            </a:r>
            <a:endParaRPr sz="2200">
              <a:latin typeface="Carlito"/>
              <a:cs typeface="Carlito"/>
            </a:endParaRPr>
          </a:p>
          <a:p>
            <a:pPr marL="984885" marR="434975" lvl="1" indent="-515620">
              <a:lnSpc>
                <a:spcPts val="2630"/>
              </a:lnSpc>
              <a:spcBef>
                <a:spcPts val="615"/>
              </a:spcBef>
              <a:buAutoNum type="arabicPeriod" startAt="3"/>
              <a:tabLst>
                <a:tab pos="984885" algn="l"/>
                <a:tab pos="985519" algn="l"/>
              </a:tabLst>
            </a:pPr>
            <a:r>
              <a:rPr sz="2200" b="1" spc="-15" dirty="0">
                <a:latin typeface="Carlito"/>
                <a:cs typeface="Carlito"/>
              </a:rPr>
              <a:t>Relevance </a:t>
            </a:r>
            <a:r>
              <a:rPr sz="2200" b="1" spc="-20" dirty="0">
                <a:latin typeface="Carlito"/>
                <a:cs typeface="Carlito"/>
              </a:rPr>
              <a:t>System features </a:t>
            </a:r>
            <a:r>
              <a:rPr sz="2200" spc="3685" dirty="0">
                <a:latin typeface="Wingdings"/>
                <a:cs typeface="Wingdings"/>
              </a:rPr>
              <a:t>→</a:t>
            </a:r>
            <a:r>
              <a:rPr sz="2200" spc="2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Carlito"/>
                <a:cs typeface="Carlito"/>
              </a:rPr>
              <a:t>should </a:t>
            </a:r>
            <a:r>
              <a:rPr sz="2200" spc="-15" dirty="0">
                <a:latin typeface="Carlito"/>
                <a:cs typeface="Carlito"/>
              </a:rPr>
              <a:t>reflect </a:t>
            </a:r>
            <a:r>
              <a:rPr sz="2200" spc="-5" dirty="0">
                <a:latin typeface="Carlito"/>
                <a:cs typeface="Carlito"/>
              </a:rPr>
              <a:t>the </a:t>
            </a:r>
            <a:r>
              <a:rPr sz="2200" spc="-25" dirty="0">
                <a:latin typeface="Carlito"/>
                <a:cs typeface="Carlito"/>
              </a:rPr>
              <a:t>way </a:t>
            </a:r>
            <a:r>
              <a:rPr sz="2200" spc="-15" dirty="0">
                <a:latin typeface="Carlito"/>
                <a:cs typeface="Carlito"/>
              </a:rPr>
              <a:t>users </a:t>
            </a:r>
            <a:r>
              <a:rPr sz="2200" spc="-5" dirty="0">
                <a:latin typeface="Carlito"/>
                <a:cs typeface="Carlito"/>
              </a:rPr>
              <a:t>normally </a:t>
            </a:r>
            <a:r>
              <a:rPr sz="2200" spc="-30" dirty="0">
                <a:latin typeface="Carlito"/>
                <a:cs typeface="Carlito"/>
              </a:rPr>
              <a:t>carry  </a:t>
            </a:r>
            <a:r>
              <a:rPr sz="2200" spc="-10" dirty="0">
                <a:latin typeface="Carlito"/>
                <a:cs typeface="Carlito"/>
              </a:rPr>
              <a:t>out </a:t>
            </a:r>
            <a:r>
              <a:rPr sz="2200" spc="-5" dirty="0">
                <a:latin typeface="Carlito"/>
                <a:cs typeface="Carlito"/>
              </a:rPr>
              <a:t>some </a:t>
            </a:r>
            <a:r>
              <a:rPr sz="2200" spc="-10" dirty="0">
                <a:latin typeface="Carlito"/>
                <a:cs typeface="Carlito"/>
              </a:rPr>
              <a:t>task. They </a:t>
            </a:r>
            <a:r>
              <a:rPr sz="2200" spc="-5" dirty="0">
                <a:latin typeface="Carlito"/>
                <a:cs typeface="Carlito"/>
              </a:rPr>
              <a:t>should </a:t>
            </a:r>
            <a:r>
              <a:rPr sz="2200" spc="-10" dirty="0">
                <a:latin typeface="Carlito"/>
                <a:cs typeface="Carlito"/>
              </a:rPr>
              <a:t>not </a:t>
            </a:r>
            <a:r>
              <a:rPr sz="2200" spc="-20" dirty="0">
                <a:latin typeface="Carlito"/>
                <a:cs typeface="Carlito"/>
              </a:rPr>
              <a:t>offer </a:t>
            </a:r>
            <a:r>
              <a:rPr sz="2200" spc="-10" dirty="0">
                <a:latin typeface="Carlito"/>
                <a:cs typeface="Carlito"/>
              </a:rPr>
              <a:t>obscure </a:t>
            </a:r>
            <a:r>
              <a:rPr sz="2200" spc="-5" dirty="0">
                <a:latin typeface="Carlito"/>
                <a:cs typeface="Carlito"/>
              </a:rPr>
              <a:t>functionality </a:t>
            </a:r>
            <a:r>
              <a:rPr sz="2200" spc="-15" dirty="0">
                <a:latin typeface="Carlito"/>
                <a:cs typeface="Carlito"/>
              </a:rPr>
              <a:t>that </a:t>
            </a:r>
            <a:r>
              <a:rPr sz="2200" spc="-5" dirty="0">
                <a:latin typeface="Carlito"/>
                <a:cs typeface="Carlito"/>
              </a:rPr>
              <a:t>is </a:t>
            </a:r>
            <a:r>
              <a:rPr sz="2200" spc="-15" dirty="0">
                <a:latin typeface="Carlito"/>
                <a:cs typeface="Carlito"/>
              </a:rPr>
              <a:t>rarely  </a:t>
            </a:r>
            <a:r>
              <a:rPr sz="2200" spc="-10" dirty="0">
                <a:latin typeface="Carlito"/>
                <a:cs typeface="Carlito"/>
              </a:rPr>
              <a:t>required.</a:t>
            </a:r>
            <a:endParaRPr sz="22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37735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9045" y="714506"/>
            <a:ext cx="5726073" cy="9079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536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4360" y="381647"/>
            <a:ext cx="6989007" cy="9827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40074" y="10086931"/>
            <a:ext cx="51573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5" dirty="0">
                <a:solidFill>
                  <a:srgbClr val="888888"/>
                </a:solidFill>
                <a:latin typeface="Carlito"/>
                <a:cs typeface="Carlito"/>
              </a:rPr>
              <a:t>Lakshmi </a:t>
            </a: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M</a:t>
            </a:r>
            <a:r>
              <a:rPr sz="1200" spc="-80" dirty="0">
                <a:solidFill>
                  <a:srgbClr val="888888"/>
                </a:solidFill>
                <a:latin typeface="Carlito"/>
                <a:cs typeface="Carlito"/>
              </a:rPr>
              <a:t> </a:t>
            </a:r>
            <a:r>
              <a:rPr sz="1200" dirty="0">
                <a:solidFill>
                  <a:srgbClr val="888888"/>
                </a:solidFill>
                <a:latin typeface="Carlito"/>
                <a:cs typeface="Carlito"/>
              </a:rPr>
              <a:t>B</a:t>
            </a:r>
            <a:endParaRPr sz="12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61291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2448" y="1374904"/>
            <a:ext cx="5751065" cy="77864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369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549" y="1178558"/>
            <a:ext cx="6505742" cy="8888331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27685" marR="379730" indent="-515620">
              <a:lnSpc>
                <a:spcPct val="99600"/>
              </a:lnSpc>
              <a:spcBef>
                <a:spcPts val="11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b="1" spc="-5" dirty="0">
                <a:latin typeface="Carlito"/>
                <a:cs typeface="Carlito"/>
              </a:rPr>
              <a:t>Simplicity and functionality </a:t>
            </a:r>
            <a:r>
              <a:rPr sz="2800" spc="4695" dirty="0">
                <a:latin typeface="Wingdings"/>
                <a:cs typeface="Wingdings"/>
              </a:rPr>
              <a:t>→</a:t>
            </a:r>
            <a:r>
              <a:rPr sz="2800" spc="1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Carlito"/>
                <a:cs typeface="Carlito"/>
              </a:rPr>
              <a:t>a </a:t>
            </a:r>
            <a:r>
              <a:rPr sz="2800" spc="-10" dirty="0">
                <a:latin typeface="Carlito"/>
                <a:cs typeface="Carlito"/>
              </a:rPr>
              <a:t>simple, </a:t>
            </a:r>
            <a:r>
              <a:rPr sz="2800" spc="-15" dirty="0">
                <a:latin typeface="Carlito"/>
                <a:cs typeface="Carlito"/>
              </a:rPr>
              <a:t>easy-to-use </a:t>
            </a:r>
            <a:r>
              <a:rPr sz="2800" spc="-30" dirty="0">
                <a:latin typeface="Carlito"/>
                <a:cs typeface="Carlito"/>
              </a:rPr>
              <a:t>system  </a:t>
            </a:r>
            <a:r>
              <a:rPr sz="2800" spc="-1175" dirty="0">
                <a:latin typeface="Carlito"/>
                <a:cs typeface="Carlito"/>
              </a:rPr>
              <a:t>and</a:t>
            </a:r>
            <a:r>
              <a:rPr sz="2800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including enough functionality </a:t>
            </a:r>
            <a:r>
              <a:rPr sz="2800" spc="-20" dirty="0">
                <a:latin typeface="Carlito"/>
                <a:cs typeface="Carlito"/>
              </a:rPr>
              <a:t>to attract users </a:t>
            </a:r>
            <a:r>
              <a:rPr sz="2800" spc="-5" dirty="0">
                <a:latin typeface="Carlito"/>
                <a:cs typeface="Carlito"/>
              </a:rPr>
              <a:t>with a </a:t>
            </a:r>
            <a:r>
              <a:rPr sz="2800" spc="-15" dirty="0">
                <a:latin typeface="Carlito"/>
                <a:cs typeface="Carlito"/>
              </a:rPr>
              <a:t>variety </a:t>
            </a:r>
            <a:r>
              <a:rPr sz="2800" spc="-10" dirty="0">
                <a:latin typeface="Carlito"/>
                <a:cs typeface="Carlito"/>
              </a:rPr>
              <a:t>of  needs.</a:t>
            </a:r>
            <a:endParaRPr sz="2800">
              <a:latin typeface="Carlito"/>
              <a:cs typeface="Carlito"/>
            </a:endParaRPr>
          </a:p>
          <a:p>
            <a:pPr marL="527685" marR="146685" indent="-515620">
              <a:lnSpc>
                <a:spcPct val="99800"/>
              </a:lnSpc>
              <a:spcBef>
                <a:spcPts val="104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b="1" spc="-10" dirty="0">
                <a:latin typeface="Carlito"/>
                <a:cs typeface="Carlito"/>
              </a:rPr>
              <a:t>Familiarity </a:t>
            </a:r>
            <a:r>
              <a:rPr sz="2800" b="1" spc="-5" dirty="0">
                <a:latin typeface="Carlito"/>
                <a:cs typeface="Carlito"/>
              </a:rPr>
              <a:t>and </a:t>
            </a:r>
            <a:r>
              <a:rPr sz="2800" b="1" spc="-15" dirty="0">
                <a:latin typeface="Carlito"/>
                <a:cs typeface="Carlito"/>
              </a:rPr>
              <a:t>novelty </a:t>
            </a:r>
            <a:r>
              <a:rPr sz="2800" spc="4695" dirty="0">
                <a:latin typeface="Wingdings"/>
                <a:cs typeface="Wingdings"/>
              </a:rPr>
              <a:t>→</a:t>
            </a:r>
            <a:r>
              <a:rPr sz="2800" spc="17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Carlito"/>
                <a:cs typeface="Carlito"/>
              </a:rPr>
              <a:t>Users </a:t>
            </a:r>
            <a:r>
              <a:rPr sz="2800" spc="-30" dirty="0">
                <a:latin typeface="Carlito"/>
                <a:cs typeface="Carlito"/>
              </a:rPr>
              <a:t>prefer </a:t>
            </a:r>
            <a:r>
              <a:rPr sz="2800" spc="-10" dirty="0">
                <a:latin typeface="Carlito"/>
                <a:cs typeface="Carlito"/>
              </a:rPr>
              <a:t>that </a:t>
            </a:r>
            <a:r>
              <a:rPr sz="2800" spc="-15" dirty="0">
                <a:latin typeface="Carlito"/>
                <a:cs typeface="Carlito"/>
              </a:rPr>
              <a:t>new software </a:t>
            </a:r>
            <a:r>
              <a:rPr sz="2800" spc="-655" dirty="0">
                <a:latin typeface="Carlito"/>
                <a:cs typeface="Carlito"/>
              </a:rPr>
              <a:t>should </a:t>
            </a:r>
            <a:r>
              <a:rPr sz="2800" spc="-62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support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5" dirty="0">
                <a:latin typeface="Carlito"/>
                <a:cs typeface="Carlito"/>
              </a:rPr>
              <a:t>familiar </a:t>
            </a:r>
            <a:r>
              <a:rPr sz="2800" spc="-20" dirty="0">
                <a:latin typeface="Carlito"/>
                <a:cs typeface="Carlito"/>
              </a:rPr>
              <a:t>everyday </a:t>
            </a:r>
            <a:r>
              <a:rPr sz="2800" spc="-15" dirty="0">
                <a:latin typeface="Carlito"/>
                <a:cs typeface="Carlito"/>
              </a:rPr>
              <a:t>tasks </a:t>
            </a:r>
            <a:r>
              <a:rPr sz="2800" spc="-10" dirty="0">
                <a:latin typeface="Carlito"/>
                <a:cs typeface="Carlito"/>
              </a:rPr>
              <a:t>that </a:t>
            </a:r>
            <a:r>
              <a:rPr sz="2800" spc="-15" dirty="0">
                <a:latin typeface="Carlito"/>
                <a:cs typeface="Carlito"/>
              </a:rPr>
              <a:t>are </a:t>
            </a:r>
            <a:r>
              <a:rPr sz="2800" spc="-10" dirty="0">
                <a:latin typeface="Carlito"/>
                <a:cs typeface="Carlito"/>
              </a:rPr>
              <a:t>part </a:t>
            </a:r>
            <a:r>
              <a:rPr sz="2800" spc="-5" dirty="0">
                <a:latin typeface="Carlito"/>
                <a:cs typeface="Carlito"/>
              </a:rPr>
              <a:t>of their </a:t>
            </a:r>
            <a:r>
              <a:rPr sz="2800" spc="-10" dirty="0">
                <a:latin typeface="Carlito"/>
                <a:cs typeface="Carlito"/>
              </a:rPr>
              <a:t>work or  </a:t>
            </a:r>
            <a:r>
              <a:rPr sz="2800" spc="-20" dirty="0">
                <a:latin typeface="Carlito"/>
                <a:cs typeface="Carlito"/>
              </a:rPr>
              <a:t>life. </a:t>
            </a:r>
            <a:r>
              <a:rPr sz="2800" spc="-125" dirty="0">
                <a:latin typeface="Carlito"/>
                <a:cs typeface="Carlito"/>
              </a:rPr>
              <a:t>To </a:t>
            </a:r>
            <a:r>
              <a:rPr sz="2800" spc="-20" dirty="0">
                <a:latin typeface="Carlito"/>
                <a:cs typeface="Carlito"/>
              </a:rPr>
              <a:t>encourage users to </a:t>
            </a:r>
            <a:r>
              <a:rPr sz="2800" spc="-10" dirty="0">
                <a:latin typeface="Carlito"/>
                <a:cs typeface="Carlito"/>
              </a:rPr>
              <a:t>adopt </a:t>
            </a:r>
            <a:r>
              <a:rPr sz="2800" spc="-20" dirty="0">
                <a:latin typeface="Carlito"/>
                <a:cs typeface="Carlito"/>
              </a:rPr>
              <a:t>your </a:t>
            </a:r>
            <a:r>
              <a:rPr sz="2800" spc="-25" dirty="0">
                <a:latin typeface="Carlito"/>
                <a:cs typeface="Carlito"/>
              </a:rPr>
              <a:t>system, </a:t>
            </a:r>
            <a:r>
              <a:rPr sz="2800" spc="-20" dirty="0">
                <a:latin typeface="Carlito"/>
                <a:cs typeface="Carlito"/>
              </a:rPr>
              <a:t>you </a:t>
            </a:r>
            <a:r>
              <a:rPr sz="2800" spc="-10" dirty="0">
                <a:latin typeface="Carlito"/>
                <a:cs typeface="Carlito"/>
              </a:rPr>
              <a:t>need </a:t>
            </a:r>
            <a:r>
              <a:rPr sz="2800" spc="-20" dirty="0">
                <a:latin typeface="Carlito"/>
                <a:cs typeface="Carlito"/>
              </a:rPr>
              <a:t>to </a:t>
            </a:r>
            <a:r>
              <a:rPr sz="2800" spc="-5" dirty="0">
                <a:latin typeface="Carlito"/>
                <a:cs typeface="Carlito"/>
              </a:rPr>
              <a:t>include  </a:t>
            </a:r>
            <a:r>
              <a:rPr sz="2800" spc="-15" dirty="0">
                <a:latin typeface="Carlito"/>
                <a:cs typeface="Carlito"/>
              </a:rPr>
              <a:t>new </a:t>
            </a:r>
            <a:r>
              <a:rPr sz="2800" spc="-20" dirty="0">
                <a:latin typeface="Carlito"/>
                <a:cs typeface="Carlito"/>
              </a:rPr>
              <a:t>features </a:t>
            </a:r>
            <a:r>
              <a:rPr sz="2800" spc="-10" dirty="0">
                <a:latin typeface="Carlito"/>
                <a:cs typeface="Carlito"/>
              </a:rPr>
              <a:t>that </a:t>
            </a:r>
            <a:r>
              <a:rPr sz="2800" spc="-5" dirty="0">
                <a:latin typeface="Carlito"/>
                <a:cs typeface="Carlito"/>
              </a:rPr>
              <a:t>will </a:t>
            </a:r>
            <a:r>
              <a:rPr sz="2800" spc="-15" dirty="0">
                <a:latin typeface="Carlito"/>
                <a:cs typeface="Carlito"/>
              </a:rPr>
              <a:t>convince </a:t>
            </a:r>
            <a:r>
              <a:rPr sz="2800" spc="-20" dirty="0">
                <a:latin typeface="Carlito"/>
                <a:cs typeface="Carlito"/>
              </a:rPr>
              <a:t>users </a:t>
            </a:r>
            <a:r>
              <a:rPr sz="2800" spc="-10" dirty="0">
                <a:latin typeface="Carlito"/>
                <a:cs typeface="Carlito"/>
              </a:rPr>
              <a:t>that </a:t>
            </a:r>
            <a:r>
              <a:rPr sz="2800" spc="-15" dirty="0">
                <a:latin typeface="Carlito"/>
                <a:cs typeface="Carlito"/>
              </a:rPr>
              <a:t>your product </a:t>
            </a:r>
            <a:r>
              <a:rPr sz="2800" spc="-10" dirty="0">
                <a:latin typeface="Carlito"/>
                <a:cs typeface="Carlito"/>
              </a:rPr>
              <a:t>can do  </a:t>
            </a:r>
            <a:r>
              <a:rPr sz="2800" spc="-15" dirty="0">
                <a:latin typeface="Carlito"/>
                <a:cs typeface="Carlito"/>
              </a:rPr>
              <a:t>more </a:t>
            </a:r>
            <a:r>
              <a:rPr sz="2800" spc="-5" dirty="0">
                <a:latin typeface="Carlito"/>
                <a:cs typeface="Carlito"/>
              </a:rPr>
              <a:t>than its</a:t>
            </a:r>
            <a:r>
              <a:rPr sz="2800" spc="4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competitors.</a:t>
            </a:r>
            <a:endParaRPr sz="2800">
              <a:latin typeface="Carlito"/>
              <a:cs typeface="Carlito"/>
            </a:endParaRPr>
          </a:p>
          <a:p>
            <a:pPr marL="527685" marR="5080" indent="-515620">
              <a:lnSpc>
                <a:spcPct val="99600"/>
              </a:lnSpc>
              <a:spcBef>
                <a:spcPts val="103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b="1" spc="-10" dirty="0">
                <a:latin typeface="Carlito"/>
                <a:cs typeface="Carlito"/>
              </a:rPr>
              <a:t>Automation </a:t>
            </a:r>
            <a:r>
              <a:rPr sz="2800" b="1" spc="-5" dirty="0">
                <a:latin typeface="Carlito"/>
                <a:cs typeface="Carlito"/>
              </a:rPr>
              <a:t>and </a:t>
            </a:r>
            <a:r>
              <a:rPr sz="2800" b="1" spc="-15" dirty="0">
                <a:latin typeface="Carlito"/>
                <a:cs typeface="Carlito"/>
              </a:rPr>
              <a:t>control </a:t>
            </a:r>
            <a:r>
              <a:rPr sz="2800" spc="4695" dirty="0">
                <a:latin typeface="Wingdings"/>
                <a:cs typeface="Wingdings"/>
              </a:rPr>
              <a:t>→</a:t>
            </a:r>
            <a:r>
              <a:rPr sz="2800" spc="7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Carlito"/>
                <a:cs typeface="Carlito"/>
              </a:rPr>
              <a:t>think </a:t>
            </a:r>
            <a:r>
              <a:rPr sz="2800" spc="-15" dirty="0">
                <a:latin typeface="Carlito"/>
                <a:cs typeface="Carlito"/>
              </a:rPr>
              <a:t>carefully </a:t>
            </a:r>
            <a:r>
              <a:rPr sz="2800" spc="-5" dirty="0">
                <a:latin typeface="Carlito"/>
                <a:cs typeface="Carlito"/>
              </a:rPr>
              <a:t>about </a:t>
            </a:r>
            <a:r>
              <a:rPr sz="2800" spc="-10" dirty="0">
                <a:latin typeface="Carlito"/>
                <a:cs typeface="Carlito"/>
              </a:rPr>
              <a:t>what can be  </a:t>
            </a:r>
            <a:r>
              <a:rPr sz="2800" spc="-15" dirty="0">
                <a:latin typeface="Carlito"/>
                <a:cs typeface="Carlito"/>
              </a:rPr>
              <a:t>automated, how </a:t>
            </a:r>
            <a:r>
              <a:rPr sz="2800" spc="-5" dirty="0">
                <a:latin typeface="Carlito"/>
                <a:cs typeface="Carlito"/>
              </a:rPr>
              <a:t>it is </a:t>
            </a:r>
            <a:r>
              <a:rPr sz="2800" spc="-15" dirty="0">
                <a:latin typeface="Carlito"/>
                <a:cs typeface="Carlito"/>
              </a:rPr>
              <a:t>automated, </a:t>
            </a:r>
            <a:r>
              <a:rPr sz="2800" spc="-5" dirty="0">
                <a:latin typeface="Carlito"/>
                <a:cs typeface="Carlito"/>
              </a:rPr>
              <a:t>and </a:t>
            </a:r>
            <a:r>
              <a:rPr sz="2800" spc="-15" dirty="0">
                <a:latin typeface="Carlito"/>
                <a:cs typeface="Carlito"/>
              </a:rPr>
              <a:t>how </a:t>
            </a:r>
            <a:r>
              <a:rPr sz="2800" spc="-20" dirty="0">
                <a:latin typeface="Carlito"/>
                <a:cs typeface="Carlito"/>
              </a:rPr>
              <a:t>users </a:t>
            </a:r>
            <a:r>
              <a:rPr sz="2800" spc="-10" dirty="0">
                <a:latin typeface="Carlito"/>
                <a:cs typeface="Carlito"/>
              </a:rPr>
              <a:t>can </a:t>
            </a:r>
            <a:r>
              <a:rPr sz="2800" spc="-15" dirty="0">
                <a:latin typeface="Carlito"/>
                <a:cs typeface="Carlito"/>
              </a:rPr>
              <a:t>configure </a:t>
            </a:r>
            <a:r>
              <a:rPr sz="2800" spc="-5" dirty="0">
                <a:latin typeface="Carlito"/>
                <a:cs typeface="Carlito"/>
              </a:rPr>
              <a:t>the  </a:t>
            </a:r>
            <a:r>
              <a:rPr sz="2800" spc="-10" dirty="0">
                <a:latin typeface="Carlito"/>
                <a:cs typeface="Carlito"/>
              </a:rPr>
              <a:t>automation </a:t>
            </a:r>
            <a:r>
              <a:rPr sz="2800" spc="-5" dirty="0">
                <a:latin typeface="Carlito"/>
                <a:cs typeface="Carlito"/>
              </a:rPr>
              <a:t>so </a:t>
            </a:r>
            <a:r>
              <a:rPr sz="2800" spc="-10" dirty="0">
                <a:latin typeface="Carlito"/>
                <a:cs typeface="Carlito"/>
              </a:rPr>
              <a:t>that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30" dirty="0">
                <a:latin typeface="Carlito"/>
                <a:cs typeface="Carlito"/>
              </a:rPr>
              <a:t>system </a:t>
            </a:r>
            <a:r>
              <a:rPr sz="2800" spc="-10" dirty="0">
                <a:latin typeface="Carlito"/>
                <a:cs typeface="Carlito"/>
              </a:rPr>
              <a:t>can </a:t>
            </a:r>
            <a:r>
              <a:rPr sz="2800" spc="-5" dirty="0">
                <a:latin typeface="Carlito"/>
                <a:cs typeface="Carlito"/>
              </a:rPr>
              <a:t>be </a:t>
            </a:r>
            <a:r>
              <a:rPr sz="2800" spc="-15" dirty="0">
                <a:latin typeface="Carlito"/>
                <a:cs typeface="Carlito"/>
              </a:rPr>
              <a:t>tailored </a:t>
            </a:r>
            <a:r>
              <a:rPr sz="2800" spc="-20" dirty="0">
                <a:latin typeface="Carlito"/>
                <a:cs typeface="Carlito"/>
              </a:rPr>
              <a:t>to </a:t>
            </a:r>
            <a:r>
              <a:rPr sz="2800" spc="-5" dirty="0">
                <a:latin typeface="Carlito"/>
                <a:cs typeface="Carlito"/>
              </a:rPr>
              <a:t>their</a:t>
            </a:r>
            <a:r>
              <a:rPr sz="2800" spc="15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preferences.</a:t>
            </a:r>
            <a:endParaRPr sz="28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30412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548" y="1173803"/>
            <a:ext cx="6516672" cy="598048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One </a:t>
            </a:r>
            <a:r>
              <a:rPr sz="2800" spc="-15" dirty="0">
                <a:latin typeface="Carlito"/>
                <a:cs typeface="Carlito"/>
              </a:rPr>
              <a:t>problem </a:t>
            </a:r>
            <a:r>
              <a:rPr sz="2800" spc="-10" dirty="0">
                <a:latin typeface="Carlito"/>
                <a:cs typeface="Carlito"/>
              </a:rPr>
              <a:t>that </a:t>
            </a:r>
            <a:r>
              <a:rPr sz="2800" spc="-15" dirty="0">
                <a:latin typeface="Carlito"/>
                <a:cs typeface="Carlito"/>
              </a:rPr>
              <a:t>product developers </a:t>
            </a:r>
            <a:r>
              <a:rPr sz="2800" spc="-10" dirty="0">
                <a:latin typeface="Carlito"/>
                <a:cs typeface="Carlito"/>
              </a:rPr>
              <a:t>should </a:t>
            </a:r>
            <a:r>
              <a:rPr sz="2800" spc="-5" dirty="0">
                <a:latin typeface="Carlito"/>
                <a:cs typeface="Carlito"/>
              </a:rPr>
              <a:t>be </a:t>
            </a:r>
            <a:r>
              <a:rPr sz="2800" spc="-20" dirty="0">
                <a:latin typeface="Carlito"/>
                <a:cs typeface="Carlito"/>
              </a:rPr>
              <a:t>aware </a:t>
            </a:r>
            <a:r>
              <a:rPr sz="2800" spc="-5" dirty="0">
                <a:latin typeface="Carlito"/>
                <a:cs typeface="Carlito"/>
              </a:rPr>
              <a:t>of and </a:t>
            </a:r>
            <a:r>
              <a:rPr sz="2800" dirty="0">
                <a:latin typeface="Carlito"/>
                <a:cs typeface="Carlito"/>
              </a:rPr>
              <a:t>try</a:t>
            </a:r>
            <a:r>
              <a:rPr sz="2800" spc="33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to</a:t>
            </a:r>
            <a:endParaRPr sz="2800" dirty="0">
              <a:latin typeface="Carlito"/>
              <a:cs typeface="Carlito"/>
            </a:endParaRPr>
          </a:p>
          <a:p>
            <a:pPr marL="241300">
              <a:lnSpc>
                <a:spcPct val="100000"/>
              </a:lnSpc>
            </a:pPr>
            <a:r>
              <a:rPr sz="2800" spc="-20" dirty="0">
                <a:latin typeface="Carlito"/>
                <a:cs typeface="Carlito"/>
              </a:rPr>
              <a:t>avoid </a:t>
            </a:r>
            <a:r>
              <a:rPr sz="2800" spc="-5" dirty="0">
                <a:latin typeface="Carlito"/>
                <a:cs typeface="Carlito"/>
              </a:rPr>
              <a:t>is </a:t>
            </a:r>
            <a:r>
              <a:rPr sz="2800" spc="-20" dirty="0">
                <a:latin typeface="Carlito"/>
                <a:cs typeface="Carlito"/>
              </a:rPr>
              <a:t>“feature</a:t>
            </a:r>
            <a:r>
              <a:rPr sz="2800" spc="40" dirty="0">
                <a:latin typeface="Carlito"/>
                <a:cs typeface="Carlito"/>
              </a:rPr>
              <a:t> </a:t>
            </a:r>
            <a:r>
              <a:rPr sz="2800" spc="-40" dirty="0">
                <a:latin typeface="Carlito"/>
                <a:cs typeface="Carlito"/>
              </a:rPr>
              <a:t>creep.”</a:t>
            </a:r>
            <a:endParaRPr sz="2800" dirty="0">
              <a:latin typeface="Carlito"/>
              <a:cs typeface="Carlito"/>
            </a:endParaRPr>
          </a:p>
          <a:p>
            <a:pPr marL="241300" marR="394335" indent="-228600">
              <a:lnSpc>
                <a:spcPts val="3340"/>
              </a:lnSpc>
              <a:spcBef>
                <a:spcPts val="11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15" dirty="0">
                <a:latin typeface="Carlito"/>
                <a:cs typeface="Carlito"/>
              </a:rPr>
              <a:t>Feature creep </a:t>
            </a:r>
            <a:r>
              <a:rPr sz="2800" spc="4695" dirty="0">
                <a:latin typeface="Wingdings"/>
                <a:cs typeface="Wingdings"/>
              </a:rPr>
              <a:t>→</a:t>
            </a:r>
            <a:r>
              <a:rPr sz="2800" spc="16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0" dirty="0">
                <a:latin typeface="Carlito"/>
                <a:cs typeface="Carlito"/>
              </a:rPr>
              <a:t>number </a:t>
            </a:r>
            <a:r>
              <a:rPr sz="2800" spc="-5" dirty="0">
                <a:latin typeface="Carlito"/>
                <a:cs typeface="Carlito"/>
              </a:rPr>
              <a:t>of </a:t>
            </a:r>
            <a:r>
              <a:rPr sz="2800" spc="-20" dirty="0">
                <a:latin typeface="Carlito"/>
                <a:cs typeface="Carlito"/>
              </a:rPr>
              <a:t>features </a:t>
            </a:r>
            <a:r>
              <a:rPr sz="2800" spc="-5" dirty="0">
                <a:latin typeface="Carlito"/>
                <a:cs typeface="Carlito"/>
              </a:rPr>
              <a:t>in a </a:t>
            </a:r>
            <a:r>
              <a:rPr sz="2800" spc="-15" dirty="0">
                <a:latin typeface="Carlito"/>
                <a:cs typeface="Carlito"/>
              </a:rPr>
              <a:t>product creeps </a:t>
            </a:r>
            <a:r>
              <a:rPr lang="en-US" sz="2800" spc="-15" dirty="0">
                <a:latin typeface="Carlito"/>
                <a:cs typeface="Carlito"/>
              </a:rPr>
              <a:t>a</a:t>
            </a:r>
            <a:r>
              <a:rPr lang="en-US" sz="2800" spc="-15" dirty="0" smtClean="0">
                <a:latin typeface="Carlito"/>
                <a:cs typeface="Carlito"/>
              </a:rPr>
              <a:t>s </a:t>
            </a:r>
            <a:r>
              <a:rPr sz="2800" spc="-10" dirty="0" smtClean="0">
                <a:latin typeface="Carlito"/>
                <a:cs typeface="Carlito"/>
              </a:rPr>
              <a:t>new </a:t>
            </a:r>
            <a:r>
              <a:rPr sz="2800" spc="-10" dirty="0">
                <a:latin typeface="Carlito"/>
                <a:cs typeface="Carlito"/>
              </a:rPr>
              <a:t>potential uses </a:t>
            </a:r>
            <a:r>
              <a:rPr sz="2800" spc="-5" dirty="0">
                <a:latin typeface="Carlito"/>
                <a:cs typeface="Carlito"/>
              </a:rPr>
              <a:t>of the </a:t>
            </a:r>
            <a:r>
              <a:rPr sz="2800" spc="-15" dirty="0">
                <a:latin typeface="Carlito"/>
                <a:cs typeface="Carlito"/>
              </a:rPr>
              <a:t>product are</a:t>
            </a:r>
            <a:r>
              <a:rPr sz="2800" spc="16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envisaged.</a:t>
            </a:r>
            <a:endParaRPr sz="2800" dirty="0">
              <a:latin typeface="Carlito"/>
              <a:cs typeface="Carlito"/>
            </a:endParaRPr>
          </a:p>
          <a:p>
            <a:pPr marL="241300" marR="5080" indent="-228600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It adds </a:t>
            </a:r>
            <a:r>
              <a:rPr sz="2800" spc="-15" dirty="0">
                <a:latin typeface="Carlito"/>
                <a:cs typeface="Carlito"/>
              </a:rPr>
              <a:t>to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5" dirty="0">
                <a:latin typeface="Carlito"/>
                <a:cs typeface="Carlito"/>
              </a:rPr>
              <a:t>complexity </a:t>
            </a:r>
            <a:r>
              <a:rPr sz="2800" spc="-5" dirty="0">
                <a:latin typeface="Carlito"/>
                <a:cs typeface="Carlito"/>
              </a:rPr>
              <a:t>of a </a:t>
            </a:r>
            <a:r>
              <a:rPr sz="2800" spc="-15" dirty="0">
                <a:latin typeface="Carlito"/>
                <a:cs typeface="Carlito"/>
              </a:rPr>
              <a:t>product, </a:t>
            </a:r>
            <a:r>
              <a:rPr sz="2800" spc="-5" dirty="0">
                <a:latin typeface="Carlito"/>
                <a:cs typeface="Carlito"/>
              </a:rPr>
              <a:t>which means </a:t>
            </a:r>
            <a:r>
              <a:rPr sz="2800" spc="-10" dirty="0">
                <a:latin typeface="Carlito"/>
                <a:cs typeface="Carlito"/>
              </a:rPr>
              <a:t>that </a:t>
            </a:r>
            <a:r>
              <a:rPr sz="2800" spc="-15" dirty="0">
                <a:latin typeface="Carlito"/>
                <a:cs typeface="Carlito"/>
              </a:rPr>
              <a:t>you are  </a:t>
            </a:r>
            <a:r>
              <a:rPr sz="2800" spc="-20" dirty="0">
                <a:latin typeface="Carlito"/>
                <a:cs typeface="Carlito"/>
              </a:rPr>
              <a:t>likely </a:t>
            </a:r>
            <a:r>
              <a:rPr sz="2800" spc="-15" dirty="0">
                <a:latin typeface="Carlito"/>
                <a:cs typeface="Carlito"/>
              </a:rPr>
              <a:t>to introduce </a:t>
            </a:r>
            <a:r>
              <a:rPr sz="2800" spc="-10" dirty="0">
                <a:latin typeface="Carlito"/>
                <a:cs typeface="Carlito"/>
              </a:rPr>
              <a:t>bugs </a:t>
            </a:r>
            <a:r>
              <a:rPr sz="2800" spc="-5" dirty="0">
                <a:latin typeface="Carlito"/>
                <a:cs typeface="Carlito"/>
              </a:rPr>
              <a:t>and security </a:t>
            </a:r>
            <a:r>
              <a:rPr sz="2800" spc="-10" dirty="0">
                <a:latin typeface="Carlito"/>
                <a:cs typeface="Carlito"/>
              </a:rPr>
              <a:t>vulnerabilities </a:t>
            </a:r>
            <a:r>
              <a:rPr sz="2800" spc="-20" dirty="0">
                <a:latin typeface="Carlito"/>
                <a:cs typeface="Carlito"/>
              </a:rPr>
              <a:t>into </a:t>
            </a:r>
            <a:r>
              <a:rPr sz="2800" spc="-5" dirty="0">
                <a:latin typeface="Carlito"/>
                <a:cs typeface="Carlito"/>
              </a:rPr>
              <a:t>the</a:t>
            </a:r>
            <a:r>
              <a:rPr sz="2800" spc="32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software.</a:t>
            </a:r>
            <a:endParaRPr sz="2800" dirty="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It also usually </a:t>
            </a:r>
            <a:r>
              <a:rPr sz="2800" spc="-20" dirty="0">
                <a:latin typeface="Carlito"/>
                <a:cs typeface="Carlito"/>
              </a:rPr>
              <a:t>makes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0" dirty="0">
                <a:latin typeface="Carlito"/>
                <a:cs typeface="Carlito"/>
              </a:rPr>
              <a:t>user </a:t>
            </a:r>
            <a:r>
              <a:rPr sz="2800" spc="-15" dirty="0">
                <a:latin typeface="Carlito"/>
                <a:cs typeface="Carlito"/>
              </a:rPr>
              <a:t>interface more</a:t>
            </a:r>
            <a:r>
              <a:rPr sz="2800" spc="14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complex.</a:t>
            </a:r>
            <a:endParaRPr sz="2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64241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549" y="1050812"/>
            <a:ext cx="6517076" cy="9578904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rlito"/>
                <a:cs typeface="Carlito"/>
              </a:rPr>
              <a:t>Feature </a:t>
            </a:r>
            <a:r>
              <a:rPr sz="2800" spc="-10" dirty="0">
                <a:latin typeface="Carlito"/>
                <a:cs typeface="Carlito"/>
              </a:rPr>
              <a:t>creep happens </a:t>
            </a:r>
            <a:r>
              <a:rPr sz="2800" spc="-25" dirty="0">
                <a:latin typeface="Carlito"/>
                <a:cs typeface="Carlito"/>
              </a:rPr>
              <a:t>for </a:t>
            </a:r>
            <a:r>
              <a:rPr sz="2800" spc="-5" dirty="0">
                <a:latin typeface="Carlito"/>
                <a:cs typeface="Carlito"/>
              </a:rPr>
              <a:t>3</a:t>
            </a:r>
            <a:r>
              <a:rPr sz="2800" spc="1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reasons:</a:t>
            </a:r>
            <a:endParaRPr sz="2800">
              <a:latin typeface="Carlito"/>
              <a:cs typeface="Carlito"/>
            </a:endParaRPr>
          </a:p>
          <a:p>
            <a:pPr marL="984885" marR="100330" lvl="1" indent="-515620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984885" algn="l"/>
                <a:tab pos="985519" algn="l"/>
              </a:tabLst>
            </a:pPr>
            <a:r>
              <a:rPr sz="2400" spc="-10" dirty="0">
                <a:latin typeface="Carlito"/>
                <a:cs typeface="Carlito"/>
              </a:rPr>
              <a:t>Product managers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0" dirty="0">
                <a:latin typeface="Carlito"/>
                <a:cs typeface="Carlito"/>
              </a:rPr>
              <a:t>marketing </a:t>
            </a:r>
            <a:r>
              <a:rPr sz="2400" spc="-15" dirty="0">
                <a:latin typeface="Carlito"/>
                <a:cs typeface="Carlito"/>
              </a:rPr>
              <a:t>executives </a:t>
            </a:r>
            <a:r>
              <a:rPr sz="2400" spc="-5" dirty="0">
                <a:latin typeface="Carlito"/>
                <a:cs typeface="Carlito"/>
              </a:rPr>
              <a:t>discuss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functionality they  need </a:t>
            </a:r>
            <a:r>
              <a:rPr sz="2400" dirty="0">
                <a:latin typeface="Carlito"/>
                <a:cs typeface="Carlito"/>
              </a:rPr>
              <a:t>with a </a:t>
            </a:r>
            <a:r>
              <a:rPr sz="2400" spc="-15" dirty="0">
                <a:latin typeface="Carlito"/>
                <a:cs typeface="Carlito"/>
              </a:rPr>
              <a:t>range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20" dirty="0">
                <a:latin typeface="Carlito"/>
                <a:cs typeface="Carlito"/>
              </a:rPr>
              <a:t>different </a:t>
            </a:r>
            <a:r>
              <a:rPr sz="2400" spc="-10" dirty="0">
                <a:latin typeface="Carlito"/>
                <a:cs typeface="Carlito"/>
              </a:rPr>
              <a:t>product users. </a:t>
            </a:r>
            <a:r>
              <a:rPr sz="2400" spc="-20" dirty="0">
                <a:latin typeface="Carlito"/>
                <a:cs typeface="Carlito"/>
              </a:rPr>
              <a:t>Different </a:t>
            </a:r>
            <a:r>
              <a:rPr sz="2400" spc="-10" dirty="0">
                <a:latin typeface="Carlito"/>
                <a:cs typeface="Carlito"/>
              </a:rPr>
              <a:t>users </a:t>
            </a:r>
            <a:r>
              <a:rPr sz="2400" spc="-20" dirty="0">
                <a:latin typeface="Carlito"/>
                <a:cs typeface="Carlito"/>
              </a:rPr>
              <a:t>have </a:t>
            </a:r>
            <a:r>
              <a:rPr sz="2400" spc="-10" dirty="0">
                <a:latin typeface="Carlito"/>
                <a:cs typeface="Carlito"/>
              </a:rPr>
              <a:t>slightly  </a:t>
            </a:r>
            <a:r>
              <a:rPr sz="2400" spc="-20" dirty="0">
                <a:latin typeface="Carlito"/>
                <a:cs typeface="Carlito"/>
              </a:rPr>
              <a:t>different </a:t>
            </a:r>
            <a:r>
              <a:rPr sz="2400" spc="-5" dirty="0">
                <a:latin typeface="Carlito"/>
                <a:cs typeface="Carlito"/>
              </a:rPr>
              <a:t>needs </a:t>
            </a:r>
            <a:r>
              <a:rPr sz="2400" spc="-10" dirty="0">
                <a:latin typeface="Carlito"/>
                <a:cs typeface="Carlito"/>
              </a:rPr>
              <a:t>or </a:t>
            </a:r>
            <a:r>
              <a:rPr sz="2400" spc="-15" dirty="0">
                <a:latin typeface="Carlito"/>
                <a:cs typeface="Carlito"/>
              </a:rPr>
              <a:t>may </a:t>
            </a:r>
            <a:r>
              <a:rPr sz="2400" spc="-5" dirty="0">
                <a:latin typeface="Carlito"/>
                <a:cs typeface="Carlito"/>
              </a:rPr>
              <a:t>do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same </a:t>
            </a:r>
            <a:r>
              <a:rPr sz="2400" dirty="0">
                <a:latin typeface="Carlito"/>
                <a:cs typeface="Carlito"/>
              </a:rPr>
              <a:t>thing </a:t>
            </a:r>
            <a:r>
              <a:rPr sz="2400" spc="-5" dirty="0">
                <a:latin typeface="Carlito"/>
                <a:cs typeface="Carlito"/>
              </a:rPr>
              <a:t>but </a:t>
            </a:r>
            <a:r>
              <a:rPr sz="2400" dirty="0">
                <a:latin typeface="Carlito"/>
                <a:cs typeface="Carlito"/>
              </a:rPr>
              <a:t>in </a:t>
            </a:r>
            <a:r>
              <a:rPr sz="2400" spc="-5" dirty="0">
                <a:latin typeface="Carlito"/>
                <a:cs typeface="Carlito"/>
              </a:rPr>
              <a:t>slightly </a:t>
            </a:r>
            <a:r>
              <a:rPr sz="2400" spc="-20" dirty="0">
                <a:latin typeface="Carlito"/>
                <a:cs typeface="Carlito"/>
              </a:rPr>
              <a:t>different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ways.</a:t>
            </a:r>
            <a:endParaRPr sz="2400">
              <a:latin typeface="Carlito"/>
              <a:cs typeface="Carlito"/>
            </a:endParaRPr>
          </a:p>
          <a:p>
            <a:pPr marL="984885" marR="5080" lvl="1" indent="-515620">
              <a:lnSpc>
                <a:spcPct val="100000"/>
              </a:lnSpc>
              <a:spcBef>
                <a:spcPts val="509"/>
              </a:spcBef>
              <a:buAutoNum type="arabicPeriod"/>
              <a:tabLst>
                <a:tab pos="984885" algn="l"/>
                <a:tab pos="985519" algn="l"/>
              </a:tabLst>
            </a:pPr>
            <a:r>
              <a:rPr sz="2400" spc="-10" dirty="0">
                <a:latin typeface="Carlito"/>
                <a:cs typeface="Carlito"/>
              </a:rPr>
              <a:t>Competitive products </a:t>
            </a:r>
            <a:r>
              <a:rPr sz="2400" spc="-15" dirty="0">
                <a:latin typeface="Carlito"/>
                <a:cs typeface="Carlito"/>
              </a:rPr>
              <a:t>are </a:t>
            </a:r>
            <a:r>
              <a:rPr sz="2400" spc="-10" dirty="0">
                <a:latin typeface="Carlito"/>
                <a:cs typeface="Carlito"/>
              </a:rPr>
              <a:t>introduced </a:t>
            </a:r>
            <a:r>
              <a:rPr sz="2400" dirty="0">
                <a:latin typeface="Carlito"/>
                <a:cs typeface="Carlito"/>
              </a:rPr>
              <a:t>with </a:t>
            </a:r>
            <a:r>
              <a:rPr sz="2400" spc="-10" dirty="0">
                <a:latin typeface="Carlito"/>
                <a:cs typeface="Carlito"/>
              </a:rPr>
              <a:t>slightly </a:t>
            </a:r>
            <a:r>
              <a:rPr sz="2400" spc="-20" dirty="0">
                <a:latin typeface="Carlito"/>
                <a:cs typeface="Carlito"/>
              </a:rPr>
              <a:t>different </a:t>
            </a:r>
            <a:r>
              <a:rPr sz="2400" spc="-5" dirty="0">
                <a:latin typeface="Carlito"/>
                <a:cs typeface="Carlito"/>
              </a:rPr>
              <a:t>functionality </a:t>
            </a:r>
            <a:r>
              <a:rPr sz="2400" spc="-15" dirty="0">
                <a:latin typeface="Carlito"/>
                <a:cs typeface="Carlito"/>
              </a:rPr>
              <a:t>to  </a:t>
            </a:r>
            <a:r>
              <a:rPr sz="2400" spc="-10" dirty="0">
                <a:latin typeface="Carlito"/>
                <a:cs typeface="Carlito"/>
              </a:rPr>
              <a:t>your product. </a:t>
            </a:r>
            <a:r>
              <a:rPr sz="2400" spc="-15" dirty="0">
                <a:latin typeface="Carlito"/>
                <a:cs typeface="Carlito"/>
              </a:rPr>
              <a:t>There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10" dirty="0">
                <a:latin typeface="Carlito"/>
                <a:cs typeface="Carlito"/>
              </a:rPr>
              <a:t>marketing pressure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dirty="0">
                <a:latin typeface="Carlito"/>
                <a:cs typeface="Carlito"/>
              </a:rPr>
              <a:t>include </a:t>
            </a:r>
            <a:r>
              <a:rPr sz="2400" spc="-10" dirty="0">
                <a:latin typeface="Carlito"/>
                <a:cs typeface="Carlito"/>
              </a:rPr>
              <a:t>comparable  </a:t>
            </a:r>
            <a:r>
              <a:rPr sz="2400" spc="-5" dirty="0">
                <a:latin typeface="Carlito"/>
                <a:cs typeface="Carlito"/>
              </a:rPr>
              <a:t>functionality so </a:t>
            </a:r>
            <a:r>
              <a:rPr sz="2400" spc="-10" dirty="0">
                <a:latin typeface="Carlito"/>
                <a:cs typeface="Carlito"/>
              </a:rPr>
              <a:t>that </a:t>
            </a:r>
            <a:r>
              <a:rPr sz="2400" spc="-15" dirty="0">
                <a:latin typeface="Carlito"/>
                <a:cs typeface="Carlito"/>
              </a:rPr>
              <a:t>market </a:t>
            </a:r>
            <a:r>
              <a:rPr sz="2400" spc="-10" dirty="0">
                <a:latin typeface="Carlito"/>
                <a:cs typeface="Carlito"/>
              </a:rPr>
              <a:t>share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5" dirty="0">
                <a:latin typeface="Carlito"/>
                <a:cs typeface="Carlito"/>
              </a:rPr>
              <a:t>not </a:t>
            </a:r>
            <a:r>
              <a:rPr sz="2400" spc="-10" dirty="0">
                <a:latin typeface="Carlito"/>
                <a:cs typeface="Carlito"/>
              </a:rPr>
              <a:t>lost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dirty="0">
                <a:latin typeface="Carlito"/>
                <a:cs typeface="Carlito"/>
              </a:rPr>
              <a:t>these </a:t>
            </a:r>
            <a:r>
              <a:rPr sz="2400" spc="-15" dirty="0">
                <a:latin typeface="Carlito"/>
                <a:cs typeface="Carlito"/>
              </a:rPr>
              <a:t>competitors. </a:t>
            </a:r>
            <a:r>
              <a:rPr sz="2400" spc="-5" dirty="0">
                <a:latin typeface="Carlito"/>
                <a:cs typeface="Carlito"/>
              </a:rPr>
              <a:t>This </a:t>
            </a:r>
            <a:r>
              <a:rPr sz="2400" spc="-10" dirty="0">
                <a:latin typeface="Carlito"/>
                <a:cs typeface="Carlito"/>
              </a:rPr>
              <a:t>can  </a:t>
            </a:r>
            <a:r>
              <a:rPr sz="2400" dirty="0">
                <a:latin typeface="Carlito"/>
                <a:cs typeface="Carlito"/>
              </a:rPr>
              <a:t>lead </a:t>
            </a:r>
            <a:r>
              <a:rPr sz="2400" spc="-15" dirty="0">
                <a:latin typeface="Carlito"/>
                <a:cs typeface="Carlito"/>
              </a:rPr>
              <a:t>to “feature </a:t>
            </a:r>
            <a:r>
              <a:rPr sz="2400" spc="-40" dirty="0">
                <a:latin typeface="Carlito"/>
                <a:cs typeface="Carlito"/>
              </a:rPr>
              <a:t>wars,” </a:t>
            </a:r>
            <a:r>
              <a:rPr sz="2400" spc="-10" dirty="0">
                <a:latin typeface="Carlito"/>
                <a:cs typeface="Carlito"/>
              </a:rPr>
              <a:t>where competing products become more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0" dirty="0">
                <a:latin typeface="Carlito"/>
                <a:cs typeface="Carlito"/>
              </a:rPr>
              <a:t>more  bloated </a:t>
            </a:r>
            <a:r>
              <a:rPr sz="2400" dirty="0">
                <a:latin typeface="Carlito"/>
                <a:cs typeface="Carlito"/>
              </a:rPr>
              <a:t>as </a:t>
            </a:r>
            <a:r>
              <a:rPr sz="2400" spc="-5" dirty="0">
                <a:latin typeface="Carlito"/>
                <a:cs typeface="Carlito"/>
              </a:rPr>
              <a:t>they </a:t>
            </a:r>
            <a:r>
              <a:rPr sz="2400" spc="-15" dirty="0">
                <a:latin typeface="Carlito"/>
                <a:cs typeface="Carlito"/>
              </a:rPr>
              <a:t>replicate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features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their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competitors.</a:t>
            </a:r>
            <a:endParaRPr sz="2400">
              <a:latin typeface="Carlito"/>
              <a:cs typeface="Carlito"/>
            </a:endParaRPr>
          </a:p>
          <a:p>
            <a:pPr marL="984885" marR="221615" lvl="1" indent="-515620">
              <a:lnSpc>
                <a:spcPct val="100000"/>
              </a:lnSpc>
              <a:spcBef>
                <a:spcPts val="495"/>
              </a:spcBef>
              <a:buAutoNum type="arabicPeriod"/>
              <a:tabLst>
                <a:tab pos="984885" algn="l"/>
                <a:tab pos="985519" algn="l"/>
              </a:tabLst>
            </a:pP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product </a:t>
            </a:r>
            <a:r>
              <a:rPr sz="2400" dirty="0">
                <a:latin typeface="Carlito"/>
                <a:cs typeface="Carlito"/>
              </a:rPr>
              <a:t>tries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5" dirty="0">
                <a:latin typeface="Carlito"/>
                <a:cs typeface="Carlito"/>
              </a:rPr>
              <a:t>support both experienced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5" dirty="0">
                <a:latin typeface="Carlito"/>
                <a:cs typeface="Carlito"/>
              </a:rPr>
              <a:t>inexperienced </a:t>
            </a:r>
            <a:r>
              <a:rPr sz="2400" spc="-10" dirty="0">
                <a:latin typeface="Carlito"/>
                <a:cs typeface="Carlito"/>
              </a:rPr>
              <a:t>users.  </a:t>
            </a:r>
            <a:r>
              <a:rPr sz="2400" spc="-25" dirty="0">
                <a:latin typeface="Carlito"/>
                <a:cs typeface="Carlito"/>
              </a:rPr>
              <a:t>Easy ways </a:t>
            </a:r>
            <a:r>
              <a:rPr sz="2400" spc="-10" dirty="0">
                <a:latin typeface="Carlito"/>
                <a:cs typeface="Carlito"/>
              </a:rPr>
              <a:t>of </a:t>
            </a:r>
            <a:r>
              <a:rPr sz="2400" spc="-5" dirty="0">
                <a:latin typeface="Carlito"/>
                <a:cs typeface="Carlito"/>
              </a:rPr>
              <a:t>implementing </a:t>
            </a:r>
            <a:r>
              <a:rPr sz="2400" spc="-10" dirty="0">
                <a:latin typeface="Carlito"/>
                <a:cs typeface="Carlito"/>
              </a:rPr>
              <a:t>common </a:t>
            </a:r>
            <a:r>
              <a:rPr sz="2400" dirty="0">
                <a:latin typeface="Carlito"/>
                <a:cs typeface="Carlito"/>
              </a:rPr>
              <a:t>actions </a:t>
            </a:r>
            <a:r>
              <a:rPr sz="2400" spc="-15" dirty="0">
                <a:latin typeface="Carlito"/>
                <a:cs typeface="Carlito"/>
              </a:rPr>
              <a:t>are </a:t>
            </a:r>
            <a:r>
              <a:rPr sz="2400" dirty="0">
                <a:latin typeface="Carlito"/>
                <a:cs typeface="Carlito"/>
              </a:rPr>
              <a:t>added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5" dirty="0">
                <a:latin typeface="Carlito"/>
                <a:cs typeface="Carlito"/>
              </a:rPr>
              <a:t>inexperienced  </a:t>
            </a:r>
            <a:r>
              <a:rPr sz="2400" spc="-10" dirty="0">
                <a:latin typeface="Carlito"/>
                <a:cs typeface="Carlito"/>
              </a:rPr>
              <a:t>users </a:t>
            </a:r>
            <a:r>
              <a:rPr sz="2400" dirty="0">
                <a:latin typeface="Carlito"/>
                <a:cs typeface="Carlito"/>
              </a:rPr>
              <a:t>and the </a:t>
            </a:r>
            <a:r>
              <a:rPr sz="2400" spc="-10" dirty="0">
                <a:latin typeface="Carlito"/>
                <a:cs typeface="Carlito"/>
              </a:rPr>
              <a:t>more </a:t>
            </a:r>
            <a:r>
              <a:rPr sz="2400" spc="-15" dirty="0">
                <a:latin typeface="Carlito"/>
                <a:cs typeface="Carlito"/>
              </a:rPr>
              <a:t>complex features to </a:t>
            </a:r>
            <a:r>
              <a:rPr sz="2400" spc="-5" dirty="0">
                <a:latin typeface="Carlito"/>
                <a:cs typeface="Carlito"/>
              </a:rPr>
              <a:t>accomplish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same </a:t>
            </a:r>
            <a:r>
              <a:rPr sz="2400" dirty="0">
                <a:latin typeface="Carlito"/>
                <a:cs typeface="Carlito"/>
              </a:rPr>
              <a:t>thing </a:t>
            </a:r>
            <a:r>
              <a:rPr sz="2400" spc="-15" dirty="0">
                <a:latin typeface="Carlito"/>
                <a:cs typeface="Carlito"/>
              </a:rPr>
              <a:t>are  </a:t>
            </a:r>
            <a:r>
              <a:rPr sz="2400" spc="-10" dirty="0">
                <a:latin typeface="Carlito"/>
                <a:cs typeface="Carlito"/>
              </a:rPr>
              <a:t>retained </a:t>
            </a:r>
            <a:r>
              <a:rPr sz="2400" spc="-5" dirty="0">
                <a:latin typeface="Carlito"/>
                <a:cs typeface="Carlito"/>
              </a:rPr>
              <a:t>because experienced </a:t>
            </a:r>
            <a:r>
              <a:rPr sz="2400" spc="-10" dirty="0">
                <a:latin typeface="Carlito"/>
                <a:cs typeface="Carlito"/>
              </a:rPr>
              <a:t>users </a:t>
            </a:r>
            <a:r>
              <a:rPr sz="2400" spc="-25" dirty="0">
                <a:latin typeface="Carlito"/>
                <a:cs typeface="Carlito"/>
              </a:rPr>
              <a:t>prefer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10" dirty="0">
                <a:latin typeface="Carlito"/>
                <a:cs typeface="Carlito"/>
              </a:rPr>
              <a:t>work that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spc="-60" dirty="0">
                <a:latin typeface="Carlito"/>
                <a:cs typeface="Carlito"/>
              </a:rPr>
              <a:t>way.</a:t>
            </a:r>
            <a:endParaRPr sz="2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74365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992" y="281431"/>
            <a:ext cx="3428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6453" y="281431"/>
            <a:ext cx="6648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8873" y="281431"/>
            <a:ext cx="12909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4466970"/>
            <a:ext cx="5991860" cy="2453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SCENARIOS</a:t>
            </a:r>
            <a:endParaRPr sz="1200">
              <a:latin typeface="Times New Roman"/>
              <a:cs typeface="Times New Roman"/>
            </a:endParaRPr>
          </a:p>
          <a:p>
            <a:pPr marL="469900" marR="8890" indent="-228600">
              <a:lnSpc>
                <a:spcPct val="103299"/>
              </a:lnSpc>
              <a:spcBef>
                <a:spcPts val="87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scenario is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15" dirty="0">
                <a:latin typeface="Times New Roman"/>
                <a:cs typeface="Times New Roman"/>
              </a:rPr>
              <a:t>narration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describes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situation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which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user is </a:t>
            </a:r>
            <a:r>
              <a:rPr sz="1200" dirty="0">
                <a:latin typeface="Times New Roman"/>
                <a:cs typeface="Times New Roman"/>
              </a:rPr>
              <a:t>using </a:t>
            </a:r>
            <a:r>
              <a:rPr sz="1200" spc="-5" dirty="0">
                <a:latin typeface="Times New Roman"/>
                <a:cs typeface="Times New Roman"/>
              </a:rPr>
              <a:t>your </a:t>
            </a:r>
            <a:r>
              <a:rPr sz="1200" dirty="0">
                <a:latin typeface="Times New Roman"/>
                <a:cs typeface="Times New Roman"/>
              </a:rPr>
              <a:t>product’s  </a:t>
            </a:r>
            <a:r>
              <a:rPr sz="1200" spc="-5" dirty="0">
                <a:latin typeface="Times New Roman"/>
                <a:cs typeface="Times New Roman"/>
              </a:rPr>
              <a:t>features </a:t>
            </a:r>
            <a:r>
              <a:rPr sz="1200" dirty="0">
                <a:latin typeface="Times New Roman"/>
                <a:cs typeface="Times New Roman"/>
              </a:rPr>
              <a:t>to do </a:t>
            </a:r>
            <a:r>
              <a:rPr sz="1200" spc="-5" dirty="0">
                <a:latin typeface="Times New Roman"/>
                <a:cs typeface="Times New Roman"/>
              </a:rPr>
              <a:t>something </a:t>
            </a:r>
            <a:r>
              <a:rPr sz="1200" dirty="0">
                <a:latin typeface="Times New Roman"/>
                <a:cs typeface="Times New Roman"/>
              </a:rPr>
              <a:t>that they want 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do.</a:t>
            </a:r>
            <a:endParaRPr sz="1200">
              <a:latin typeface="Times New Roman"/>
              <a:cs typeface="Times New Roman"/>
            </a:endParaRPr>
          </a:p>
          <a:p>
            <a:pPr marL="469900" marR="8255" indent="-228600">
              <a:lnSpc>
                <a:spcPct val="103499"/>
              </a:lnSpc>
              <a:spcBef>
                <a:spcPts val="9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Scenarios </a:t>
            </a:r>
            <a:r>
              <a:rPr sz="1200" spc="-15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used </a:t>
            </a:r>
            <a:r>
              <a:rPr sz="1200" dirty="0">
                <a:latin typeface="Times New Roman"/>
                <a:cs typeface="Times New Roman"/>
              </a:rPr>
              <a:t>in the </a:t>
            </a:r>
            <a:r>
              <a:rPr sz="1200" spc="-5" dirty="0">
                <a:latin typeface="Times New Roman"/>
                <a:cs typeface="Times New Roman"/>
              </a:rPr>
              <a:t>design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requirements and </a:t>
            </a:r>
            <a:r>
              <a:rPr sz="1200" spc="-30" dirty="0">
                <a:latin typeface="Times New Roman"/>
                <a:cs typeface="Times New Roman"/>
              </a:rPr>
              <a:t>system </a:t>
            </a:r>
            <a:r>
              <a:rPr sz="1200" spc="-20" dirty="0">
                <a:latin typeface="Times New Roman"/>
                <a:cs typeface="Times New Roman"/>
              </a:rPr>
              <a:t>features,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30" dirty="0">
                <a:latin typeface="Times New Roman"/>
                <a:cs typeface="Times New Roman"/>
              </a:rPr>
              <a:t>system </a:t>
            </a:r>
            <a:r>
              <a:rPr sz="1200" spc="-5" dirty="0">
                <a:latin typeface="Times New Roman"/>
                <a:cs typeface="Times New Roman"/>
              </a:rPr>
              <a:t>testing, and  </a:t>
            </a:r>
            <a:r>
              <a:rPr sz="1200" dirty="0">
                <a:latin typeface="Times New Roman"/>
                <a:cs typeface="Times New Roman"/>
              </a:rPr>
              <a:t>in user </a:t>
            </a:r>
            <a:r>
              <a:rPr sz="1200" spc="-15" dirty="0">
                <a:latin typeface="Times New Roman"/>
                <a:cs typeface="Times New Roman"/>
              </a:rPr>
              <a:t>interface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</a:t>
            </a:r>
            <a:endParaRPr sz="1200">
              <a:latin typeface="Times New Roman"/>
              <a:cs typeface="Times New Roman"/>
            </a:endParaRPr>
          </a:p>
          <a:p>
            <a:pPr marL="469900" marR="8890" indent="-228600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10" dirty="0">
                <a:latin typeface="Times New Roman"/>
                <a:cs typeface="Times New Roman"/>
              </a:rPr>
              <a:t>It </a:t>
            </a:r>
            <a:r>
              <a:rPr sz="1200" spc="-5" dirty="0">
                <a:latin typeface="Times New Roman"/>
                <a:cs typeface="Times New Roman"/>
              </a:rPr>
              <a:t>should briefly </a:t>
            </a:r>
            <a:r>
              <a:rPr sz="1200" dirty="0">
                <a:latin typeface="Times New Roman"/>
                <a:cs typeface="Times New Roman"/>
              </a:rPr>
              <a:t>explain the </a:t>
            </a:r>
            <a:r>
              <a:rPr sz="1200" spc="-5" dirty="0">
                <a:latin typeface="Times New Roman"/>
                <a:cs typeface="Times New Roman"/>
              </a:rPr>
              <a:t>user’s problem and present an imagined </a:t>
            </a:r>
            <a:r>
              <a:rPr sz="1200" spc="-15" dirty="0">
                <a:latin typeface="Times New Roman"/>
                <a:cs typeface="Times New Roman"/>
              </a:rPr>
              <a:t>way </a:t>
            </a:r>
            <a:r>
              <a:rPr sz="1200" spc="15" dirty="0">
                <a:latin typeface="Times New Roman"/>
                <a:cs typeface="Times New Roman"/>
              </a:rPr>
              <a:t>thatthe </a:t>
            </a:r>
            <a:r>
              <a:rPr sz="1200" spc="-5" dirty="0">
                <a:latin typeface="Times New Roman"/>
                <a:cs typeface="Times New Roman"/>
              </a:rPr>
              <a:t>problem  might </a:t>
            </a:r>
            <a:r>
              <a:rPr sz="1200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solved.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3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Scenarios </a:t>
            </a:r>
            <a:r>
              <a:rPr sz="1200" spc="-15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high-level </a:t>
            </a:r>
            <a:r>
              <a:rPr sz="1200" spc="-15" dirty="0">
                <a:latin typeface="Times New Roman"/>
                <a:cs typeface="Times New Roman"/>
              </a:rPr>
              <a:t>stories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30" dirty="0">
                <a:latin typeface="Times New Roman"/>
                <a:cs typeface="Times New Roman"/>
              </a:rPr>
              <a:t>system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use.</a:t>
            </a:r>
            <a:endParaRPr sz="1200">
              <a:latin typeface="Times New Roman"/>
              <a:cs typeface="Times New Roman"/>
            </a:endParaRPr>
          </a:p>
          <a:p>
            <a:pPr marL="469900" marR="5080" indent="-228600">
              <a:lnSpc>
                <a:spcPct val="103299"/>
              </a:lnSpc>
              <a:spcBef>
                <a:spcPts val="9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They should describe a </a:t>
            </a:r>
            <a:r>
              <a:rPr sz="1200" spc="-5" dirty="0">
                <a:latin typeface="Times New Roman"/>
                <a:cs typeface="Times New Roman"/>
              </a:rPr>
              <a:t>sequence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interactions </a:t>
            </a:r>
            <a:r>
              <a:rPr sz="1200" dirty="0">
                <a:latin typeface="Times New Roman"/>
                <a:cs typeface="Times New Roman"/>
              </a:rPr>
              <a:t>with the </a:t>
            </a:r>
            <a:r>
              <a:rPr sz="1200" spc="-30" dirty="0">
                <a:latin typeface="Times New Roman"/>
                <a:cs typeface="Times New Roman"/>
              </a:rPr>
              <a:t>system </a:t>
            </a:r>
            <a:r>
              <a:rPr sz="1200" dirty="0">
                <a:latin typeface="Times New Roman"/>
                <a:cs typeface="Times New Roman"/>
              </a:rPr>
              <a:t>but shouldnot include  </a:t>
            </a:r>
            <a:r>
              <a:rPr sz="1200" spc="-5" dirty="0">
                <a:latin typeface="Times New Roman"/>
                <a:cs typeface="Times New Roman"/>
              </a:rPr>
              <a:t>details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these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interactions.</a:t>
            </a:r>
            <a:endParaRPr sz="1200">
              <a:latin typeface="Times New Roman"/>
              <a:cs typeface="Times New Roman"/>
            </a:endParaRPr>
          </a:p>
          <a:p>
            <a:pPr marL="469900" marR="6350" indent="-228600">
              <a:lnSpc>
                <a:spcPct val="102499"/>
              </a:lnSpc>
              <a:spcBef>
                <a:spcPts val="10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They are the </a:t>
            </a:r>
            <a:r>
              <a:rPr sz="1200" spc="-5" dirty="0">
                <a:latin typeface="Times New Roman"/>
                <a:cs typeface="Times New Roman"/>
              </a:rPr>
              <a:t>basis </a:t>
            </a:r>
            <a:r>
              <a:rPr sz="1200" spc="-15" dirty="0">
                <a:latin typeface="Times New Roman"/>
                <a:cs typeface="Times New Roman"/>
              </a:rPr>
              <a:t>for </a:t>
            </a:r>
            <a:r>
              <a:rPr sz="1200" dirty="0">
                <a:latin typeface="Times New Roman"/>
                <a:cs typeface="Times New Roman"/>
              </a:rPr>
              <a:t>both </a:t>
            </a:r>
            <a:r>
              <a:rPr sz="1200" spc="-5" dirty="0">
                <a:latin typeface="Times New Roman"/>
                <a:cs typeface="Times New Roman"/>
              </a:rPr>
              <a:t>use cases, which </a:t>
            </a:r>
            <a:r>
              <a:rPr sz="1200" spc="-15" dirty="0">
                <a:latin typeface="Times New Roman"/>
                <a:cs typeface="Times New Roman"/>
              </a:rPr>
              <a:t>are </a:t>
            </a:r>
            <a:r>
              <a:rPr sz="1200" dirty="0">
                <a:latin typeface="Times New Roman"/>
                <a:cs typeface="Times New Roman"/>
              </a:rPr>
              <a:t>extensively </a:t>
            </a:r>
            <a:r>
              <a:rPr sz="1200" spc="-5" dirty="0">
                <a:latin typeface="Times New Roman"/>
                <a:cs typeface="Times New Roman"/>
              </a:rPr>
              <a:t>used </a:t>
            </a:r>
            <a:r>
              <a:rPr sz="1200" dirty="0">
                <a:latin typeface="Times New Roman"/>
                <a:cs typeface="Times New Roman"/>
              </a:rPr>
              <a:t>in object- </a:t>
            </a:r>
            <a:r>
              <a:rPr sz="1200" spc="-5" dirty="0">
                <a:latin typeface="Times New Roman"/>
                <a:cs typeface="Times New Roman"/>
              </a:rPr>
              <a:t>oriented  </a:t>
            </a:r>
            <a:r>
              <a:rPr sz="1200" dirty="0">
                <a:latin typeface="Times New Roman"/>
                <a:cs typeface="Times New Roman"/>
              </a:rPr>
              <a:t>methods, </a:t>
            </a:r>
            <a:r>
              <a:rPr sz="1200" spc="-5" dirty="0">
                <a:latin typeface="Times New Roman"/>
                <a:cs typeface="Times New Roman"/>
              </a:rPr>
              <a:t>and user </a:t>
            </a:r>
            <a:r>
              <a:rPr sz="1200" dirty="0">
                <a:latin typeface="Times New Roman"/>
                <a:cs typeface="Times New Roman"/>
              </a:rPr>
              <a:t>stories, </a:t>
            </a:r>
            <a:r>
              <a:rPr sz="1200" spc="-5" dirty="0">
                <a:latin typeface="Times New Roman"/>
                <a:cs typeface="Times New Roman"/>
              </a:rPr>
              <a:t>which </a:t>
            </a:r>
            <a:r>
              <a:rPr sz="1200" spc="-15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used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agile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methods.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304" y="9339782"/>
            <a:ext cx="5762625" cy="78676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41300" marR="8255" indent="-228600">
              <a:lnSpc>
                <a:spcPct val="103499"/>
              </a:lnSpc>
              <a:spcBef>
                <a:spcPts val="50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sz="1200" spc="-15" dirty="0">
                <a:latin typeface="Times New Roman"/>
                <a:cs typeface="Times New Roman"/>
              </a:rPr>
              <a:t>Narrative, </a:t>
            </a:r>
            <a:r>
              <a:rPr sz="1200" spc="-20" dirty="0">
                <a:latin typeface="Times New Roman"/>
                <a:cs typeface="Times New Roman"/>
              </a:rPr>
              <a:t>high-level </a:t>
            </a:r>
            <a:r>
              <a:rPr sz="1200" spc="-5" dirty="0">
                <a:latin typeface="Times New Roman"/>
                <a:cs typeface="Times New Roman"/>
              </a:rPr>
              <a:t>scenarios, </a:t>
            </a:r>
            <a:r>
              <a:rPr sz="1200" spc="-15" dirty="0">
                <a:latin typeface="Times New Roman"/>
                <a:cs typeface="Times New Roman"/>
              </a:rPr>
              <a:t>are </a:t>
            </a:r>
            <a:r>
              <a:rPr sz="1200" dirty="0">
                <a:latin typeface="Times New Roman"/>
                <a:cs typeface="Times New Roman"/>
              </a:rPr>
              <a:t>primarily a </a:t>
            </a:r>
            <a:r>
              <a:rPr sz="1200" spc="-5" dirty="0">
                <a:latin typeface="Times New Roman"/>
                <a:cs typeface="Times New Roman"/>
              </a:rPr>
              <a:t>means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15" dirty="0">
                <a:latin typeface="Times New Roman"/>
                <a:cs typeface="Times New Roman"/>
              </a:rPr>
              <a:t>facilitating </a:t>
            </a:r>
            <a:r>
              <a:rPr sz="1200" spc="-5" dirty="0">
                <a:latin typeface="Times New Roman"/>
                <a:cs typeface="Times New Roman"/>
              </a:rPr>
              <a:t>communication and  stimulating design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imes New Roman"/>
                <a:cs typeface="Times New Roman"/>
              </a:rPr>
              <a:t>creativity.</a:t>
            </a:r>
            <a:endParaRPr sz="12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They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are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effective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because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they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are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understandable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accessible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to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users  </a:t>
            </a:r>
            <a:r>
              <a:rPr sz="1200" spc="-5" dirty="0">
                <a:latin typeface="Times New Roman"/>
                <a:cs typeface="Times New Roman"/>
              </a:rPr>
              <a:t>and to people responsible </a:t>
            </a:r>
            <a:r>
              <a:rPr sz="1200" spc="-20" dirty="0">
                <a:latin typeface="Times New Roman"/>
                <a:cs typeface="Times New Roman"/>
              </a:rPr>
              <a:t>for </a:t>
            </a:r>
            <a:r>
              <a:rPr sz="1200" dirty="0">
                <a:latin typeface="Times New Roman"/>
                <a:cs typeface="Times New Roman"/>
              </a:rPr>
              <a:t>funding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buying the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system.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00100" y="1271015"/>
            <a:ext cx="5888990" cy="7967980"/>
            <a:chOff x="800100" y="1271015"/>
            <a:chExt cx="5888990" cy="7967980"/>
          </a:xfrm>
        </p:grpSpPr>
        <p:sp>
          <p:nvSpPr>
            <p:cNvPr id="10" name="object 10"/>
            <p:cNvSpPr/>
            <p:nvPr/>
          </p:nvSpPr>
          <p:spPr>
            <a:xfrm>
              <a:off x="800100" y="7219187"/>
              <a:ext cx="5276088" cy="20193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0100" y="1271015"/>
              <a:ext cx="5888736" cy="31927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16</a:t>
            </a:fld>
            <a:endParaRPr spc="-20" dirty="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549" y="1097714"/>
            <a:ext cx="6552295" cy="25975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5" dirty="0">
                <a:latin typeface="Carlito"/>
                <a:cs typeface="Carlito"/>
              </a:rPr>
              <a:t>To </a:t>
            </a:r>
            <a:r>
              <a:rPr sz="2800" spc="-20" dirty="0">
                <a:latin typeface="Carlito"/>
                <a:cs typeface="Carlito"/>
              </a:rPr>
              <a:t>avoid </a:t>
            </a:r>
            <a:r>
              <a:rPr sz="2800" spc="-25" dirty="0">
                <a:latin typeface="Carlito"/>
                <a:cs typeface="Carlito"/>
              </a:rPr>
              <a:t>feature </a:t>
            </a:r>
            <a:r>
              <a:rPr sz="2800" spc="-10" dirty="0">
                <a:latin typeface="Carlito"/>
                <a:cs typeface="Carlito"/>
              </a:rPr>
              <a:t>creep,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5" dirty="0">
                <a:latin typeface="Carlito"/>
                <a:cs typeface="Carlito"/>
              </a:rPr>
              <a:t>product </a:t>
            </a:r>
            <a:r>
              <a:rPr sz="2800" spc="-5" dirty="0">
                <a:latin typeface="Carlito"/>
                <a:cs typeface="Carlito"/>
              </a:rPr>
              <a:t>manager and the </a:t>
            </a:r>
            <a:r>
              <a:rPr sz="2800" spc="-10" dirty="0">
                <a:latin typeface="Carlito"/>
                <a:cs typeface="Carlito"/>
              </a:rPr>
              <a:t>development  team </a:t>
            </a:r>
            <a:r>
              <a:rPr sz="2800" spc="-5" dirty="0">
                <a:latin typeface="Carlito"/>
                <a:cs typeface="Carlito"/>
              </a:rPr>
              <a:t>should </a:t>
            </a:r>
            <a:r>
              <a:rPr sz="2800" spc="-15" dirty="0">
                <a:latin typeface="Carlito"/>
                <a:cs typeface="Carlito"/>
              </a:rPr>
              <a:t>review </a:t>
            </a:r>
            <a:r>
              <a:rPr sz="2800" spc="-5" dirty="0">
                <a:latin typeface="Carlito"/>
                <a:cs typeface="Carlito"/>
              </a:rPr>
              <a:t>all </a:t>
            </a:r>
            <a:r>
              <a:rPr sz="2800" spc="-20" dirty="0">
                <a:latin typeface="Carlito"/>
                <a:cs typeface="Carlito"/>
              </a:rPr>
              <a:t>feature </a:t>
            </a:r>
            <a:r>
              <a:rPr sz="2800" spc="-10" dirty="0">
                <a:latin typeface="Carlito"/>
                <a:cs typeface="Carlito"/>
              </a:rPr>
              <a:t>proposals </a:t>
            </a:r>
            <a:r>
              <a:rPr sz="2800" spc="-5" dirty="0">
                <a:latin typeface="Carlito"/>
                <a:cs typeface="Carlito"/>
              </a:rPr>
              <a:t>and </a:t>
            </a:r>
            <a:r>
              <a:rPr sz="2800" spc="-15" dirty="0">
                <a:latin typeface="Carlito"/>
                <a:cs typeface="Carlito"/>
              </a:rPr>
              <a:t>compare </a:t>
            </a:r>
            <a:r>
              <a:rPr sz="2800" spc="-5" dirty="0">
                <a:latin typeface="Carlito"/>
                <a:cs typeface="Carlito"/>
              </a:rPr>
              <a:t>new </a:t>
            </a:r>
            <a:r>
              <a:rPr sz="2800" spc="-10" dirty="0">
                <a:latin typeface="Carlito"/>
                <a:cs typeface="Carlito"/>
              </a:rPr>
              <a:t>proposals  </a:t>
            </a:r>
            <a:r>
              <a:rPr sz="2800" spc="-15" dirty="0">
                <a:latin typeface="Carlito"/>
                <a:cs typeface="Carlito"/>
              </a:rPr>
              <a:t>to </a:t>
            </a:r>
            <a:r>
              <a:rPr sz="2800" spc="-20" dirty="0">
                <a:latin typeface="Carlito"/>
                <a:cs typeface="Carlito"/>
              </a:rPr>
              <a:t>features </a:t>
            </a:r>
            <a:r>
              <a:rPr sz="2800" spc="-10" dirty="0">
                <a:latin typeface="Carlito"/>
                <a:cs typeface="Carlito"/>
              </a:rPr>
              <a:t>that </a:t>
            </a:r>
            <a:r>
              <a:rPr sz="2800" spc="-25" dirty="0">
                <a:latin typeface="Carlito"/>
                <a:cs typeface="Carlito"/>
              </a:rPr>
              <a:t>have </a:t>
            </a:r>
            <a:r>
              <a:rPr sz="2800" spc="-10" dirty="0">
                <a:latin typeface="Carlito"/>
                <a:cs typeface="Carlito"/>
              </a:rPr>
              <a:t>already been accepted </a:t>
            </a:r>
            <a:r>
              <a:rPr sz="2800" spc="-25" dirty="0">
                <a:latin typeface="Carlito"/>
                <a:cs typeface="Carlito"/>
              </a:rPr>
              <a:t>for</a:t>
            </a:r>
            <a:r>
              <a:rPr sz="2800" spc="18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implementation.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8593" y="3683678"/>
            <a:ext cx="4952298" cy="6573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51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548" y="894143"/>
            <a:ext cx="2861215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305" dirty="0">
                <a:latin typeface="Trebuchet MS"/>
                <a:cs typeface="Trebuchet MS"/>
              </a:rPr>
              <a:t>Feature</a:t>
            </a:r>
            <a:r>
              <a:rPr sz="4800" spc="-515" dirty="0">
                <a:latin typeface="Trebuchet MS"/>
                <a:cs typeface="Trebuchet MS"/>
              </a:rPr>
              <a:t> </a:t>
            </a:r>
            <a:r>
              <a:rPr sz="4800" spc="-260" dirty="0">
                <a:latin typeface="Trebuchet MS"/>
                <a:cs typeface="Trebuchet MS"/>
              </a:rPr>
              <a:t>Derivation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4549" y="2373454"/>
            <a:ext cx="6563630" cy="6626814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55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rlito"/>
                <a:cs typeface="Carlito"/>
              </a:rPr>
              <a:t>Include:</a:t>
            </a:r>
            <a:endParaRPr sz="2600">
              <a:latin typeface="Carlito"/>
              <a:cs typeface="Carlito"/>
            </a:endParaRPr>
          </a:p>
          <a:p>
            <a:pPr marL="1155700" lvl="1" indent="-229235">
              <a:lnSpc>
                <a:spcPct val="100000"/>
              </a:lnSpc>
              <a:spcBef>
                <a:spcPts val="54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900" spc="-5" dirty="0">
                <a:latin typeface="Carlito"/>
                <a:cs typeface="Carlito"/>
              </a:rPr>
              <a:t>a </a:t>
            </a:r>
            <a:r>
              <a:rPr sz="1900" spc="-15" dirty="0">
                <a:latin typeface="Carlito"/>
                <a:cs typeface="Carlito"/>
              </a:rPr>
              <a:t>feature </a:t>
            </a:r>
            <a:r>
              <a:rPr sz="1900" spc="-5" dirty="0">
                <a:latin typeface="Carlito"/>
                <a:cs typeface="Carlito"/>
              </a:rPr>
              <a:t>that </a:t>
            </a:r>
            <a:r>
              <a:rPr sz="1900" spc="-10" dirty="0">
                <a:latin typeface="Carlito"/>
                <a:cs typeface="Carlito"/>
              </a:rPr>
              <a:t>allows </a:t>
            </a:r>
            <a:r>
              <a:rPr sz="1900" spc="-15" dirty="0">
                <a:latin typeface="Carlito"/>
                <a:cs typeface="Carlito"/>
              </a:rPr>
              <a:t>users to </a:t>
            </a:r>
            <a:r>
              <a:rPr sz="1900" spc="-5" dirty="0">
                <a:latin typeface="Carlito"/>
                <a:cs typeface="Carlito"/>
              </a:rPr>
              <a:t>access and </a:t>
            </a:r>
            <a:r>
              <a:rPr sz="1900" spc="-10" dirty="0">
                <a:latin typeface="Carlito"/>
                <a:cs typeface="Carlito"/>
              </a:rPr>
              <a:t>use existing </a:t>
            </a:r>
            <a:r>
              <a:rPr sz="1900" spc="-5" dirty="0">
                <a:latin typeface="Carlito"/>
                <a:cs typeface="Carlito"/>
              </a:rPr>
              <a:t>web-based</a:t>
            </a:r>
            <a:r>
              <a:rPr sz="1900" spc="100" dirty="0">
                <a:latin typeface="Carlito"/>
                <a:cs typeface="Carlito"/>
              </a:rPr>
              <a:t> </a:t>
            </a:r>
            <a:r>
              <a:rPr sz="1900" spc="-10" dirty="0">
                <a:latin typeface="Carlito"/>
                <a:cs typeface="Carlito"/>
              </a:rPr>
              <a:t>resources;</a:t>
            </a:r>
            <a:endParaRPr sz="1900">
              <a:latin typeface="Carlito"/>
              <a:cs typeface="Carlito"/>
            </a:endParaRPr>
          </a:p>
          <a:p>
            <a:pPr marL="1155700" lvl="1" indent="-229235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900" spc="-5" dirty="0">
                <a:latin typeface="Carlito"/>
                <a:cs typeface="Carlito"/>
              </a:rPr>
              <a:t>a </a:t>
            </a:r>
            <a:r>
              <a:rPr sz="1900" spc="-15" dirty="0">
                <a:latin typeface="Carlito"/>
                <a:cs typeface="Carlito"/>
              </a:rPr>
              <a:t>feature </a:t>
            </a:r>
            <a:r>
              <a:rPr sz="1900" spc="-5" dirty="0">
                <a:latin typeface="Carlito"/>
                <a:cs typeface="Carlito"/>
              </a:rPr>
              <a:t>that </a:t>
            </a:r>
            <a:r>
              <a:rPr sz="1900" spc="-10" dirty="0">
                <a:latin typeface="Carlito"/>
                <a:cs typeface="Carlito"/>
              </a:rPr>
              <a:t>allows </a:t>
            </a:r>
            <a:r>
              <a:rPr sz="1900" spc="-5" dirty="0">
                <a:latin typeface="Carlito"/>
                <a:cs typeface="Carlito"/>
              </a:rPr>
              <a:t>the </a:t>
            </a:r>
            <a:r>
              <a:rPr sz="1900" spc="-20" dirty="0">
                <a:latin typeface="Carlito"/>
                <a:cs typeface="Carlito"/>
              </a:rPr>
              <a:t>system </a:t>
            </a:r>
            <a:r>
              <a:rPr sz="1900" spc="-15" dirty="0">
                <a:latin typeface="Carlito"/>
                <a:cs typeface="Carlito"/>
              </a:rPr>
              <a:t>to exist </a:t>
            </a:r>
            <a:r>
              <a:rPr sz="1900" spc="-5" dirty="0">
                <a:latin typeface="Carlito"/>
                <a:cs typeface="Carlito"/>
              </a:rPr>
              <a:t>in multiple </a:t>
            </a:r>
            <a:r>
              <a:rPr sz="1900" spc="-20" dirty="0">
                <a:latin typeface="Carlito"/>
                <a:cs typeface="Carlito"/>
              </a:rPr>
              <a:t>different</a:t>
            </a:r>
            <a:r>
              <a:rPr sz="1900" spc="150" dirty="0">
                <a:latin typeface="Carlito"/>
                <a:cs typeface="Carlito"/>
              </a:rPr>
              <a:t> </a:t>
            </a:r>
            <a:r>
              <a:rPr sz="1900" spc="-15" dirty="0">
                <a:latin typeface="Carlito"/>
                <a:cs typeface="Carlito"/>
              </a:rPr>
              <a:t>configurations;</a:t>
            </a:r>
            <a:endParaRPr sz="1900">
              <a:latin typeface="Carlito"/>
              <a:cs typeface="Carlito"/>
            </a:endParaRPr>
          </a:p>
          <a:p>
            <a:pPr marL="1155700" lvl="1" indent="-229235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900" spc="-5" dirty="0">
                <a:latin typeface="Carlito"/>
                <a:cs typeface="Carlito"/>
              </a:rPr>
              <a:t>a </a:t>
            </a:r>
            <a:r>
              <a:rPr sz="1900" spc="-15" dirty="0">
                <a:latin typeface="Carlito"/>
                <a:cs typeface="Carlito"/>
              </a:rPr>
              <a:t>feature </a:t>
            </a:r>
            <a:r>
              <a:rPr sz="1900" spc="-5" dirty="0">
                <a:latin typeface="Carlito"/>
                <a:cs typeface="Carlito"/>
              </a:rPr>
              <a:t>that </a:t>
            </a:r>
            <a:r>
              <a:rPr sz="1900" spc="-10" dirty="0">
                <a:latin typeface="Carlito"/>
                <a:cs typeface="Carlito"/>
              </a:rPr>
              <a:t>allows </a:t>
            </a:r>
            <a:r>
              <a:rPr sz="1900" spc="-5" dirty="0">
                <a:latin typeface="Carlito"/>
                <a:cs typeface="Carlito"/>
              </a:rPr>
              <a:t>user </a:t>
            </a:r>
            <a:r>
              <a:rPr sz="1900" spc="-15" dirty="0">
                <a:latin typeface="Carlito"/>
                <a:cs typeface="Carlito"/>
              </a:rPr>
              <a:t>configuration </a:t>
            </a:r>
            <a:r>
              <a:rPr sz="1900" spc="-5" dirty="0">
                <a:latin typeface="Carlito"/>
                <a:cs typeface="Carlito"/>
              </a:rPr>
              <a:t>of the </a:t>
            </a:r>
            <a:r>
              <a:rPr sz="1900" spc="-20" dirty="0">
                <a:latin typeface="Carlito"/>
                <a:cs typeface="Carlito"/>
              </a:rPr>
              <a:t>system </a:t>
            </a:r>
            <a:r>
              <a:rPr sz="1900" spc="-15" dirty="0">
                <a:latin typeface="Carlito"/>
                <a:cs typeface="Carlito"/>
              </a:rPr>
              <a:t>to create </a:t>
            </a:r>
            <a:r>
              <a:rPr sz="1900" spc="-5" dirty="0">
                <a:latin typeface="Carlito"/>
                <a:cs typeface="Carlito"/>
              </a:rPr>
              <a:t>a </a:t>
            </a:r>
            <a:r>
              <a:rPr sz="1900" spc="-10" dirty="0">
                <a:latin typeface="Carlito"/>
                <a:cs typeface="Carlito"/>
              </a:rPr>
              <a:t>specific</a:t>
            </a:r>
            <a:r>
              <a:rPr sz="1900" spc="160" dirty="0">
                <a:latin typeface="Carlito"/>
                <a:cs typeface="Carlito"/>
              </a:rPr>
              <a:t> </a:t>
            </a:r>
            <a:r>
              <a:rPr sz="1900" spc="-15" dirty="0">
                <a:latin typeface="Carlito"/>
                <a:cs typeface="Carlito"/>
              </a:rPr>
              <a:t>environment.</a:t>
            </a:r>
            <a:endParaRPr sz="1900">
              <a:latin typeface="Carlito"/>
              <a:cs typeface="Carlito"/>
            </a:endParaRPr>
          </a:p>
          <a:p>
            <a:pPr marL="241300" marR="5080" indent="-228600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Carlito"/>
                <a:cs typeface="Carlito"/>
              </a:rPr>
              <a:t>The </a:t>
            </a:r>
            <a:r>
              <a:rPr sz="2600" spc="-5" dirty="0">
                <a:latin typeface="Carlito"/>
                <a:cs typeface="Carlito"/>
              </a:rPr>
              <a:t>approach of highlighting phrases </a:t>
            </a:r>
            <a:r>
              <a:rPr sz="2600" dirty="0">
                <a:latin typeface="Carlito"/>
                <a:cs typeface="Carlito"/>
              </a:rPr>
              <a:t>in a </a:t>
            </a:r>
            <a:r>
              <a:rPr sz="2600" spc="-10" dirty="0">
                <a:latin typeface="Carlito"/>
                <a:cs typeface="Carlito"/>
              </a:rPr>
              <a:t>narrative </a:t>
            </a:r>
            <a:r>
              <a:rPr sz="2600" dirty="0">
                <a:latin typeface="Carlito"/>
                <a:cs typeface="Carlito"/>
              </a:rPr>
              <a:t>description </a:t>
            </a:r>
            <a:r>
              <a:rPr sz="2600" spc="-5" dirty="0">
                <a:latin typeface="Carlito"/>
                <a:cs typeface="Carlito"/>
              </a:rPr>
              <a:t>can be </a:t>
            </a:r>
            <a:r>
              <a:rPr sz="2600" dirty="0">
                <a:latin typeface="Carlito"/>
                <a:cs typeface="Carlito"/>
              </a:rPr>
              <a:t>used  when </a:t>
            </a:r>
            <a:r>
              <a:rPr sz="2600" spc="-5" dirty="0">
                <a:latin typeface="Carlito"/>
                <a:cs typeface="Carlito"/>
              </a:rPr>
              <a:t>analyzing </a:t>
            </a:r>
            <a:r>
              <a:rPr sz="2600" dirty="0">
                <a:latin typeface="Carlito"/>
                <a:cs typeface="Carlito"/>
              </a:rPr>
              <a:t>scenarios </a:t>
            </a:r>
            <a:r>
              <a:rPr sz="2600" spc="-10" dirty="0">
                <a:latin typeface="Carlito"/>
                <a:cs typeface="Carlito"/>
              </a:rPr>
              <a:t>to </a:t>
            </a:r>
            <a:r>
              <a:rPr sz="2600" spc="-5" dirty="0">
                <a:latin typeface="Carlito"/>
                <a:cs typeface="Carlito"/>
              </a:rPr>
              <a:t>find </a:t>
            </a:r>
            <a:r>
              <a:rPr sz="2600" spc="-20" dirty="0">
                <a:latin typeface="Carlito"/>
                <a:cs typeface="Carlito"/>
              </a:rPr>
              <a:t>system</a:t>
            </a:r>
            <a:r>
              <a:rPr sz="2600" spc="-70" dirty="0">
                <a:latin typeface="Carlito"/>
                <a:cs typeface="Carlito"/>
              </a:rPr>
              <a:t> </a:t>
            </a:r>
            <a:r>
              <a:rPr sz="2600" spc="-15" dirty="0">
                <a:latin typeface="Carlito"/>
                <a:cs typeface="Carlito"/>
              </a:rPr>
              <a:t>features.</a:t>
            </a:r>
            <a:endParaRPr sz="2600">
              <a:latin typeface="Carlito"/>
              <a:cs typeface="Carlito"/>
            </a:endParaRPr>
          </a:p>
          <a:p>
            <a:pPr marL="241300" marR="79375" indent="-228600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latin typeface="Carlito"/>
                <a:cs typeface="Carlito"/>
              </a:rPr>
              <a:t>Feature </a:t>
            </a:r>
            <a:r>
              <a:rPr sz="2600" spc="-5" dirty="0">
                <a:latin typeface="Carlito"/>
                <a:cs typeface="Carlito"/>
              </a:rPr>
              <a:t>identification should </a:t>
            </a:r>
            <a:r>
              <a:rPr sz="2600" dirty="0">
                <a:latin typeface="Carlito"/>
                <a:cs typeface="Carlito"/>
              </a:rPr>
              <a:t>be a </a:t>
            </a:r>
            <a:r>
              <a:rPr sz="2600" spc="-5" dirty="0">
                <a:latin typeface="Carlito"/>
                <a:cs typeface="Carlito"/>
              </a:rPr>
              <a:t>team </a:t>
            </a:r>
            <a:r>
              <a:rPr sz="2600" spc="-20" dirty="0">
                <a:latin typeface="Carlito"/>
                <a:cs typeface="Carlito"/>
              </a:rPr>
              <a:t>activity, </a:t>
            </a:r>
            <a:r>
              <a:rPr sz="2600" dirty="0">
                <a:latin typeface="Carlito"/>
                <a:cs typeface="Carlito"/>
              </a:rPr>
              <a:t>and as </a:t>
            </a:r>
            <a:r>
              <a:rPr sz="2600" spc="-15" dirty="0">
                <a:latin typeface="Carlito"/>
                <a:cs typeface="Carlito"/>
              </a:rPr>
              <a:t>features </a:t>
            </a:r>
            <a:r>
              <a:rPr sz="2600" spc="-10" dirty="0">
                <a:latin typeface="Carlito"/>
                <a:cs typeface="Carlito"/>
              </a:rPr>
              <a:t>are  </a:t>
            </a:r>
            <a:r>
              <a:rPr sz="2600" dirty="0">
                <a:latin typeface="Carlito"/>
                <a:cs typeface="Carlito"/>
              </a:rPr>
              <a:t>identified, the </a:t>
            </a:r>
            <a:r>
              <a:rPr sz="2600" spc="-5" dirty="0">
                <a:latin typeface="Carlito"/>
                <a:cs typeface="Carlito"/>
              </a:rPr>
              <a:t>team should </a:t>
            </a:r>
            <a:r>
              <a:rPr sz="2600" dirty="0">
                <a:latin typeface="Carlito"/>
                <a:cs typeface="Carlito"/>
              </a:rPr>
              <a:t>discuss them and </a:t>
            </a:r>
            <a:r>
              <a:rPr sz="2600" spc="-15" dirty="0">
                <a:latin typeface="Carlito"/>
                <a:cs typeface="Carlito"/>
              </a:rPr>
              <a:t>generate </a:t>
            </a:r>
            <a:r>
              <a:rPr sz="2600" dirty="0">
                <a:latin typeface="Carlito"/>
                <a:cs typeface="Carlito"/>
              </a:rPr>
              <a:t>ideas about </a:t>
            </a:r>
            <a:r>
              <a:rPr sz="2600" spc="-10" dirty="0">
                <a:latin typeface="Carlito"/>
                <a:cs typeface="Carlito"/>
              </a:rPr>
              <a:t>related  </a:t>
            </a:r>
            <a:r>
              <a:rPr sz="2600" spc="-15" dirty="0">
                <a:latin typeface="Carlito"/>
                <a:cs typeface="Carlito"/>
              </a:rPr>
              <a:t>features.</a:t>
            </a:r>
            <a:endParaRPr sz="2600">
              <a:latin typeface="Carlito"/>
              <a:cs typeface="Carlito"/>
            </a:endParaRPr>
          </a:p>
          <a:p>
            <a:pPr marL="1155700" lvl="1" indent="-229235">
              <a:lnSpc>
                <a:spcPct val="100000"/>
              </a:lnSpc>
              <a:spcBef>
                <a:spcPts val="54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900" spc="-10" dirty="0">
                <a:latin typeface="Carlito"/>
                <a:cs typeface="Carlito"/>
              </a:rPr>
              <a:t>Collaborative</a:t>
            </a:r>
            <a:r>
              <a:rPr sz="1900" spc="-35" dirty="0">
                <a:latin typeface="Carlito"/>
                <a:cs typeface="Carlito"/>
              </a:rPr>
              <a:t> </a:t>
            </a:r>
            <a:r>
              <a:rPr sz="1900" spc="-5" dirty="0">
                <a:latin typeface="Carlito"/>
                <a:cs typeface="Carlito"/>
              </a:rPr>
              <a:t>writing</a:t>
            </a:r>
            <a:endParaRPr sz="1900">
              <a:latin typeface="Carlito"/>
              <a:cs typeface="Carlito"/>
            </a:endParaRPr>
          </a:p>
          <a:p>
            <a:pPr marL="1155700" lvl="1" indent="-229235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1900" spc="-5" dirty="0">
                <a:latin typeface="Carlito"/>
                <a:cs typeface="Carlito"/>
              </a:rPr>
              <a:t>Blogs and </a:t>
            </a:r>
            <a:r>
              <a:rPr sz="1900" spc="-10" dirty="0">
                <a:latin typeface="Carlito"/>
                <a:cs typeface="Carlito"/>
              </a:rPr>
              <a:t>web</a:t>
            </a:r>
            <a:r>
              <a:rPr sz="1900" spc="-40" dirty="0">
                <a:latin typeface="Carlito"/>
                <a:cs typeface="Carlito"/>
              </a:rPr>
              <a:t> </a:t>
            </a:r>
            <a:r>
              <a:rPr sz="1900" spc="-10" dirty="0">
                <a:latin typeface="Carlito"/>
                <a:cs typeface="Carlito"/>
              </a:rPr>
              <a:t>pages</a:t>
            </a:r>
            <a:endParaRPr sz="19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36372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548" y="894143"/>
            <a:ext cx="2449116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305" dirty="0">
                <a:latin typeface="Trebuchet MS"/>
                <a:cs typeface="Trebuchet MS"/>
              </a:rPr>
              <a:t>The Feature</a:t>
            </a:r>
            <a:r>
              <a:rPr sz="4800" spc="-700" dirty="0">
                <a:latin typeface="Trebuchet MS"/>
                <a:cs typeface="Trebuchet MS"/>
              </a:rPr>
              <a:t> </a:t>
            </a:r>
            <a:r>
              <a:rPr sz="4800" spc="-315" dirty="0">
                <a:latin typeface="Trebuchet MS"/>
                <a:cs typeface="Trebuchet MS"/>
              </a:rPr>
              <a:t>List</a:t>
            </a:r>
            <a:endParaRPr sz="4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4549" y="2483373"/>
            <a:ext cx="6387536" cy="55286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The output of the </a:t>
            </a:r>
            <a:r>
              <a:rPr sz="2800" spc="-25" dirty="0">
                <a:latin typeface="Carlito"/>
                <a:cs typeface="Carlito"/>
              </a:rPr>
              <a:t>feature </a:t>
            </a:r>
            <a:r>
              <a:rPr sz="2800" spc="-10" dirty="0">
                <a:latin typeface="Carlito"/>
                <a:cs typeface="Carlito"/>
              </a:rPr>
              <a:t>identification process should </a:t>
            </a:r>
            <a:r>
              <a:rPr sz="2800" spc="-5" dirty="0">
                <a:latin typeface="Carlito"/>
                <a:cs typeface="Carlito"/>
              </a:rPr>
              <a:t>be a </a:t>
            </a:r>
            <a:r>
              <a:rPr sz="2800" spc="-15" dirty="0">
                <a:latin typeface="Carlito"/>
                <a:cs typeface="Carlito"/>
              </a:rPr>
              <a:t>list </a:t>
            </a:r>
            <a:r>
              <a:rPr sz="2800" spc="-10" dirty="0">
                <a:latin typeface="Carlito"/>
                <a:cs typeface="Carlito"/>
              </a:rPr>
              <a:t>of  </a:t>
            </a:r>
            <a:r>
              <a:rPr sz="2800" spc="-20" dirty="0">
                <a:latin typeface="Carlito"/>
                <a:cs typeface="Carlito"/>
              </a:rPr>
              <a:t>features </a:t>
            </a:r>
            <a:r>
              <a:rPr sz="2800" spc="-10" dirty="0">
                <a:latin typeface="Carlito"/>
                <a:cs typeface="Carlito"/>
              </a:rPr>
              <a:t>that </a:t>
            </a:r>
            <a:r>
              <a:rPr sz="2800" spc="-15" dirty="0">
                <a:latin typeface="Carlito"/>
                <a:cs typeface="Carlito"/>
              </a:rPr>
              <a:t>you </a:t>
            </a:r>
            <a:r>
              <a:rPr sz="2800" spc="-10" dirty="0">
                <a:latin typeface="Carlito"/>
                <a:cs typeface="Carlito"/>
              </a:rPr>
              <a:t>use </a:t>
            </a:r>
            <a:r>
              <a:rPr sz="2800" spc="-25" dirty="0">
                <a:latin typeface="Carlito"/>
                <a:cs typeface="Carlito"/>
              </a:rPr>
              <a:t>for </a:t>
            </a:r>
            <a:r>
              <a:rPr sz="2800" spc="-10" dirty="0">
                <a:latin typeface="Carlito"/>
                <a:cs typeface="Carlito"/>
              </a:rPr>
              <a:t>designing </a:t>
            </a:r>
            <a:r>
              <a:rPr sz="2800" spc="-5" dirty="0">
                <a:latin typeface="Carlito"/>
                <a:cs typeface="Carlito"/>
              </a:rPr>
              <a:t>and implementing </a:t>
            </a:r>
            <a:r>
              <a:rPr sz="2800" spc="-15" dirty="0">
                <a:latin typeface="Carlito"/>
                <a:cs typeface="Carlito"/>
              </a:rPr>
              <a:t>your</a:t>
            </a:r>
            <a:r>
              <a:rPr sz="2800" spc="280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product.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3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Add </a:t>
            </a:r>
            <a:r>
              <a:rPr sz="2800" spc="-15" dirty="0">
                <a:latin typeface="Carlito"/>
                <a:cs typeface="Carlito"/>
              </a:rPr>
              <a:t>detail </a:t>
            </a:r>
            <a:r>
              <a:rPr sz="2800" spc="-5" dirty="0">
                <a:latin typeface="Carlito"/>
                <a:cs typeface="Carlito"/>
              </a:rPr>
              <a:t>when </a:t>
            </a:r>
            <a:r>
              <a:rPr sz="2800" spc="-20" dirty="0">
                <a:latin typeface="Carlito"/>
                <a:cs typeface="Carlito"/>
              </a:rPr>
              <a:t>you </a:t>
            </a:r>
            <a:r>
              <a:rPr sz="2800" spc="-15" dirty="0">
                <a:latin typeface="Carlito"/>
                <a:cs typeface="Carlito"/>
              </a:rPr>
              <a:t>are </a:t>
            </a:r>
            <a:r>
              <a:rPr sz="2800" spc="-5" dirty="0">
                <a:latin typeface="Carlito"/>
                <a:cs typeface="Carlito"/>
              </a:rPr>
              <a:t>implementing the</a:t>
            </a:r>
            <a:r>
              <a:rPr sz="2800" spc="150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feature.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3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latin typeface="Carlito"/>
                <a:cs typeface="Carlito"/>
              </a:rPr>
              <a:t>You </a:t>
            </a:r>
            <a:r>
              <a:rPr sz="2800" spc="-10" dirty="0">
                <a:latin typeface="Carlito"/>
                <a:cs typeface="Carlito"/>
              </a:rPr>
              <a:t>can </a:t>
            </a:r>
            <a:r>
              <a:rPr sz="2800" spc="-5" dirty="0">
                <a:latin typeface="Carlito"/>
                <a:cs typeface="Carlito"/>
              </a:rPr>
              <a:t>describe a </a:t>
            </a:r>
            <a:r>
              <a:rPr sz="2800" spc="-25" dirty="0">
                <a:latin typeface="Carlito"/>
                <a:cs typeface="Carlito"/>
              </a:rPr>
              <a:t>feature </a:t>
            </a:r>
            <a:r>
              <a:rPr sz="2800" spc="-20" dirty="0">
                <a:latin typeface="Carlito"/>
                <a:cs typeface="Carlito"/>
              </a:rPr>
              <a:t>from </a:t>
            </a:r>
            <a:r>
              <a:rPr sz="2800" spc="-10" dirty="0">
                <a:latin typeface="Carlito"/>
                <a:cs typeface="Carlito"/>
              </a:rPr>
              <a:t>one </a:t>
            </a:r>
            <a:r>
              <a:rPr sz="2800" spc="-5" dirty="0">
                <a:latin typeface="Carlito"/>
                <a:cs typeface="Carlito"/>
              </a:rPr>
              <a:t>or </a:t>
            </a:r>
            <a:r>
              <a:rPr sz="2800" spc="-15" dirty="0">
                <a:latin typeface="Carlito"/>
                <a:cs typeface="Carlito"/>
              </a:rPr>
              <a:t>more </a:t>
            </a:r>
            <a:r>
              <a:rPr sz="2800" spc="-10" dirty="0">
                <a:latin typeface="Carlito"/>
                <a:cs typeface="Carlito"/>
              </a:rPr>
              <a:t>user</a:t>
            </a:r>
            <a:r>
              <a:rPr sz="2800" spc="290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stories.</a:t>
            </a:r>
            <a:endParaRPr sz="2800">
              <a:latin typeface="Carlito"/>
              <a:cs typeface="Carlito"/>
            </a:endParaRPr>
          </a:p>
          <a:p>
            <a:pPr marL="241300" marR="217804" indent="-228600">
              <a:lnSpc>
                <a:spcPct val="11010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Scenarios and user </a:t>
            </a:r>
            <a:r>
              <a:rPr sz="2800" spc="-15" dirty="0">
                <a:latin typeface="Carlito"/>
                <a:cs typeface="Carlito"/>
              </a:rPr>
              <a:t>stories </a:t>
            </a:r>
            <a:r>
              <a:rPr sz="2800" spc="-5" dirty="0">
                <a:latin typeface="Carlito"/>
                <a:cs typeface="Carlito"/>
              </a:rPr>
              <a:t>should </a:t>
            </a:r>
            <a:r>
              <a:rPr sz="2800" spc="-20" dirty="0">
                <a:latin typeface="Carlito"/>
                <a:cs typeface="Carlito"/>
              </a:rPr>
              <a:t>always </a:t>
            </a:r>
            <a:r>
              <a:rPr sz="2800" spc="-10" dirty="0">
                <a:latin typeface="Carlito"/>
                <a:cs typeface="Carlito"/>
              </a:rPr>
              <a:t>be </a:t>
            </a:r>
            <a:r>
              <a:rPr sz="2800" spc="-15" dirty="0">
                <a:latin typeface="Carlito"/>
                <a:cs typeface="Carlito"/>
              </a:rPr>
              <a:t>your starting point </a:t>
            </a:r>
            <a:r>
              <a:rPr sz="2800" spc="-25" dirty="0">
                <a:latin typeface="Carlito"/>
                <a:cs typeface="Carlito"/>
              </a:rPr>
              <a:t>for  </a:t>
            </a:r>
            <a:r>
              <a:rPr sz="2800" spc="-10" dirty="0">
                <a:latin typeface="Carlito"/>
                <a:cs typeface="Carlito"/>
              </a:rPr>
              <a:t>identifying </a:t>
            </a:r>
            <a:r>
              <a:rPr sz="2800" spc="-15" dirty="0">
                <a:latin typeface="Carlito"/>
                <a:cs typeface="Carlito"/>
              </a:rPr>
              <a:t>product</a:t>
            </a:r>
            <a:r>
              <a:rPr sz="2800" spc="85" dirty="0">
                <a:latin typeface="Carlito"/>
                <a:cs typeface="Carlito"/>
              </a:rPr>
              <a:t> </a:t>
            </a:r>
            <a:r>
              <a:rPr sz="2800" spc="-20" dirty="0">
                <a:latin typeface="Carlito"/>
                <a:cs typeface="Carlito"/>
              </a:rPr>
              <a:t>features.</a:t>
            </a:r>
            <a:endParaRPr sz="28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09162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704" y="281431"/>
            <a:ext cx="5993130" cy="5738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00"/>
              </a:spcBef>
              <a:tabLst>
                <a:tab pos="3611245" algn="l"/>
                <a:tab pos="4693285" algn="l"/>
                <a:tab pos="5280025" algn="l"/>
              </a:tabLst>
            </a:pPr>
            <a:r>
              <a:rPr sz="1400" spc="-5" dirty="0">
                <a:latin typeface="Times New Roman"/>
                <a:cs typeface="Times New Roman"/>
              </a:rPr>
              <a:t>MANAGEMENT OF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SOFTWARE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	</a:t>
            </a: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	</a:t>
            </a: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Times New Roman"/>
              <a:cs typeface="Times New Roman"/>
            </a:endParaRPr>
          </a:p>
          <a:p>
            <a:pPr marL="469900" marR="6350" indent="-228600">
              <a:lnSpc>
                <a:spcPct val="103499"/>
              </a:lnSpc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25" dirty="0">
                <a:latin typeface="Times New Roman"/>
                <a:cs typeface="Times New Roman"/>
              </a:rPr>
              <a:t>Like </a:t>
            </a:r>
            <a:r>
              <a:rPr sz="1200" spc="-5" dirty="0">
                <a:latin typeface="Times New Roman"/>
                <a:cs typeface="Times New Roman"/>
              </a:rPr>
              <a:t>personas, </a:t>
            </a:r>
            <a:r>
              <a:rPr sz="1200" spc="5" dirty="0">
                <a:latin typeface="Times New Roman"/>
                <a:cs typeface="Times New Roman"/>
              </a:rPr>
              <a:t>they </a:t>
            </a:r>
            <a:r>
              <a:rPr sz="1200" spc="-5" dirty="0">
                <a:latin typeface="Times New Roman"/>
                <a:cs typeface="Times New Roman"/>
              </a:rPr>
              <a:t>help developers to </a:t>
            </a:r>
            <a:r>
              <a:rPr sz="1200" spc="-15" dirty="0">
                <a:latin typeface="Times New Roman"/>
                <a:cs typeface="Times New Roman"/>
              </a:rPr>
              <a:t>gain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shared </a:t>
            </a:r>
            <a:r>
              <a:rPr sz="1200" spc="-15" dirty="0">
                <a:latin typeface="Times New Roman"/>
                <a:cs typeface="Times New Roman"/>
              </a:rPr>
              <a:t>understanding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30" dirty="0">
                <a:latin typeface="Times New Roman"/>
                <a:cs typeface="Times New Roman"/>
              </a:rPr>
              <a:t>system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5" dirty="0">
                <a:latin typeface="Times New Roman"/>
                <a:cs typeface="Times New Roman"/>
              </a:rPr>
              <a:t>they  </a:t>
            </a:r>
            <a:r>
              <a:rPr sz="1200" spc="-15" dirty="0">
                <a:latin typeface="Times New Roman"/>
                <a:cs typeface="Times New Roman"/>
              </a:rPr>
              <a:t>are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creating.</a:t>
            </a:r>
            <a:endParaRPr sz="1200">
              <a:latin typeface="Times New Roman"/>
              <a:cs typeface="Times New Roman"/>
            </a:endParaRPr>
          </a:p>
          <a:p>
            <a:pPr marL="469900" marR="5080" indent="-228600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Scenarios </a:t>
            </a:r>
            <a:r>
              <a:rPr sz="1200" spc="-15" dirty="0">
                <a:latin typeface="Times New Roman"/>
                <a:cs typeface="Times New Roman"/>
              </a:rPr>
              <a:t>are </a:t>
            </a:r>
            <a:r>
              <a:rPr sz="1200" dirty="0">
                <a:latin typeface="Times New Roman"/>
                <a:cs typeface="Times New Roman"/>
              </a:rPr>
              <a:t>not </a:t>
            </a:r>
            <a:r>
              <a:rPr sz="1200" spc="-5" dirty="0">
                <a:latin typeface="Times New Roman"/>
                <a:cs typeface="Times New Roman"/>
              </a:rPr>
              <a:t>specifications. </a:t>
            </a:r>
            <a:r>
              <a:rPr sz="1200" dirty="0">
                <a:latin typeface="Times New Roman"/>
                <a:cs typeface="Times New Roman"/>
              </a:rPr>
              <a:t>They </a:t>
            </a:r>
            <a:r>
              <a:rPr sz="1200" spc="-5" dirty="0">
                <a:latin typeface="Times New Roman"/>
                <a:cs typeface="Times New Roman"/>
              </a:rPr>
              <a:t>lack </a:t>
            </a:r>
            <a:r>
              <a:rPr sz="1200" dirty="0">
                <a:latin typeface="Times New Roman"/>
                <a:cs typeface="Times New Roman"/>
              </a:rPr>
              <a:t>detail, they </a:t>
            </a:r>
            <a:r>
              <a:rPr sz="1200" spc="-5" dirty="0">
                <a:latin typeface="Times New Roman"/>
                <a:cs typeface="Times New Roman"/>
              </a:rPr>
              <a:t>may </a:t>
            </a:r>
            <a:r>
              <a:rPr sz="1200" dirty="0">
                <a:latin typeface="Times New Roman"/>
                <a:cs typeface="Times New Roman"/>
              </a:rPr>
              <a:t>be incomplete,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they </a:t>
            </a:r>
            <a:r>
              <a:rPr sz="1200" spc="-5" dirty="0">
                <a:latin typeface="Times New Roman"/>
                <a:cs typeface="Times New Roman"/>
              </a:rPr>
              <a:t>may  </a:t>
            </a:r>
            <a:r>
              <a:rPr sz="1200" dirty="0">
                <a:latin typeface="Times New Roman"/>
                <a:cs typeface="Times New Roman"/>
              </a:rPr>
              <a:t>not </a:t>
            </a:r>
            <a:r>
              <a:rPr sz="1200" spc="-20" dirty="0">
                <a:latin typeface="Times New Roman"/>
                <a:cs typeface="Times New Roman"/>
              </a:rPr>
              <a:t>represent </a:t>
            </a:r>
            <a:r>
              <a:rPr sz="1200" spc="-5" dirty="0">
                <a:latin typeface="Times New Roman"/>
                <a:cs typeface="Times New Roman"/>
              </a:rPr>
              <a:t>all </a:t>
            </a:r>
            <a:r>
              <a:rPr sz="1200" spc="-10" dirty="0">
                <a:latin typeface="Times New Roman"/>
                <a:cs typeface="Times New Roman"/>
              </a:rPr>
              <a:t>types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user</a:t>
            </a:r>
            <a:r>
              <a:rPr sz="1200" spc="-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interactions.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200" spc="-5" dirty="0">
                <a:latin typeface="Times New Roman"/>
                <a:cs typeface="Times New Roman"/>
              </a:rPr>
              <a:t>Structured scenarios </a:t>
            </a:r>
            <a:r>
              <a:rPr sz="1200" dirty="0">
                <a:latin typeface="Times New Roman"/>
                <a:cs typeface="Times New Roman"/>
              </a:rPr>
              <a:t>should </a:t>
            </a:r>
            <a:r>
              <a:rPr sz="1200" spc="-5" dirty="0">
                <a:latin typeface="Times New Roman"/>
                <a:cs typeface="Times New Roman"/>
              </a:rPr>
              <a:t>include </a:t>
            </a:r>
            <a:r>
              <a:rPr sz="1200" spc="-25" dirty="0">
                <a:latin typeface="Times New Roman"/>
                <a:cs typeface="Times New Roman"/>
              </a:rPr>
              <a:t>different </a:t>
            </a:r>
            <a:r>
              <a:rPr sz="1200" dirty="0">
                <a:latin typeface="Times New Roman"/>
                <a:cs typeface="Times New Roman"/>
              </a:rPr>
              <a:t>fields such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as: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865"/>
              </a:spcBef>
              <a:buFont typeface="Wingdings"/>
              <a:buChar char="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what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user sees </a:t>
            </a:r>
            <a:r>
              <a:rPr sz="1200" spc="-10" dirty="0">
                <a:latin typeface="Times New Roman"/>
                <a:cs typeface="Times New Roman"/>
              </a:rPr>
              <a:t>at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beginning </a:t>
            </a:r>
            <a:r>
              <a:rPr sz="1200" dirty="0">
                <a:latin typeface="Times New Roman"/>
                <a:cs typeface="Times New Roman"/>
              </a:rPr>
              <a:t>of a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scenario,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45"/>
              </a:spcBef>
              <a:buFont typeface="Wingdings"/>
              <a:buChar char="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description </a:t>
            </a:r>
            <a:r>
              <a:rPr sz="1200" dirty="0">
                <a:latin typeface="Times New Roman"/>
                <a:cs typeface="Times New Roman"/>
              </a:rPr>
              <a:t>of the normal flow of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events,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40"/>
              </a:spcBef>
              <a:buFont typeface="Wingdings"/>
              <a:buChar char="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description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what </a:t>
            </a:r>
            <a:r>
              <a:rPr sz="1200" dirty="0">
                <a:latin typeface="Times New Roman"/>
                <a:cs typeface="Times New Roman"/>
              </a:rPr>
              <a:t>might </a:t>
            </a:r>
            <a:r>
              <a:rPr sz="1200" spc="-10" dirty="0">
                <a:latin typeface="Times New Roman"/>
                <a:cs typeface="Times New Roman"/>
              </a:rPr>
              <a:t>go </a:t>
            </a:r>
            <a:r>
              <a:rPr sz="1200" spc="-5" dirty="0">
                <a:latin typeface="Times New Roman"/>
                <a:cs typeface="Times New Roman"/>
              </a:rPr>
              <a:t>wrong, and so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-25" dirty="0">
                <a:latin typeface="Times New Roman"/>
                <a:cs typeface="Times New Roman"/>
              </a:rPr>
              <a:t>At </a:t>
            </a:r>
            <a:r>
              <a:rPr sz="1200" dirty="0">
                <a:latin typeface="Times New Roman"/>
                <a:cs typeface="Times New Roman"/>
              </a:rPr>
              <a:t>the early </a:t>
            </a:r>
            <a:r>
              <a:rPr sz="1200" spc="-15" dirty="0">
                <a:latin typeface="Times New Roman"/>
                <a:cs typeface="Times New Roman"/>
              </a:rPr>
              <a:t>stages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15" dirty="0">
                <a:latin typeface="Times New Roman"/>
                <a:cs typeface="Times New Roman"/>
              </a:rPr>
              <a:t>product </a:t>
            </a:r>
            <a:r>
              <a:rPr sz="1200" spc="-5" dirty="0">
                <a:latin typeface="Times New Roman"/>
                <a:cs typeface="Times New Roman"/>
              </a:rPr>
              <a:t>design,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scenarios </a:t>
            </a:r>
            <a:r>
              <a:rPr sz="1200" dirty="0">
                <a:latin typeface="Times New Roman"/>
                <a:cs typeface="Times New Roman"/>
              </a:rPr>
              <a:t>be </a:t>
            </a:r>
            <a:r>
              <a:rPr sz="1200" spc="-15" dirty="0">
                <a:latin typeface="Times New Roman"/>
                <a:cs typeface="Times New Roman"/>
              </a:rPr>
              <a:t>narrative rather </a:t>
            </a:r>
            <a:r>
              <a:rPr sz="1200" dirty="0">
                <a:latin typeface="Times New Roman"/>
                <a:cs typeface="Times New Roman"/>
              </a:rPr>
              <a:t>than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structured.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Writing scenarios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844"/>
              </a:spcBef>
              <a:buFont typeface="Wingdings"/>
              <a:buChar char="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Start </a:t>
            </a:r>
            <a:r>
              <a:rPr sz="1200" dirty="0">
                <a:latin typeface="Times New Roman"/>
                <a:cs typeface="Times New Roman"/>
              </a:rPr>
              <a:t>with the </a:t>
            </a:r>
            <a:r>
              <a:rPr sz="1200" spc="-5" dirty="0">
                <a:latin typeface="Times New Roman"/>
                <a:cs typeface="Times New Roman"/>
              </a:rPr>
              <a:t>personas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20" dirty="0">
                <a:latin typeface="Times New Roman"/>
                <a:cs typeface="Times New Roman"/>
              </a:rPr>
              <a:t>you have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created.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45"/>
              </a:spcBef>
              <a:buFont typeface="Wingdings"/>
              <a:buChar char=""/>
              <a:tabLst>
                <a:tab pos="469900" algn="l"/>
              </a:tabLst>
            </a:pPr>
            <a:r>
              <a:rPr sz="1200" spc="-30" dirty="0">
                <a:latin typeface="Times New Roman"/>
                <a:cs typeface="Times New Roman"/>
              </a:rPr>
              <a:t>Try </a:t>
            </a:r>
            <a:r>
              <a:rPr sz="1200" spc="-5" dirty="0">
                <a:latin typeface="Times New Roman"/>
                <a:cs typeface="Times New Roman"/>
              </a:rPr>
              <a:t>to imagine </a:t>
            </a:r>
            <a:r>
              <a:rPr sz="1200" spc="-20" dirty="0">
                <a:latin typeface="Times New Roman"/>
                <a:cs typeface="Times New Roman"/>
              </a:rPr>
              <a:t>several </a:t>
            </a:r>
            <a:r>
              <a:rPr sz="1200" spc="-5" dirty="0">
                <a:latin typeface="Times New Roman"/>
                <a:cs typeface="Times New Roman"/>
              </a:rPr>
              <a:t>scenarios </a:t>
            </a:r>
            <a:r>
              <a:rPr sz="1200" spc="-2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each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persona.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50"/>
              </a:spcBef>
              <a:buFont typeface="Wingdings"/>
              <a:buChar char="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Not </a:t>
            </a:r>
            <a:r>
              <a:rPr sz="1200" dirty="0">
                <a:latin typeface="Times New Roman"/>
                <a:cs typeface="Times New Roman"/>
              </a:rPr>
              <a:t>necessary </a:t>
            </a:r>
            <a:r>
              <a:rPr sz="1200" spc="-5" dirty="0">
                <a:latin typeface="Times New Roman"/>
                <a:cs typeface="Times New Roman"/>
              </a:rPr>
              <a:t>to </a:t>
            </a:r>
            <a:r>
              <a:rPr sz="1200" dirty="0">
                <a:latin typeface="Times New Roman"/>
                <a:cs typeface="Times New Roman"/>
              </a:rPr>
              <a:t>include every details </a:t>
            </a:r>
            <a:r>
              <a:rPr sz="1200" spc="-20" dirty="0">
                <a:latin typeface="Times New Roman"/>
                <a:cs typeface="Times New Roman"/>
              </a:rPr>
              <a:t>you </a:t>
            </a:r>
            <a:r>
              <a:rPr sz="1200" dirty="0">
                <a:latin typeface="Times New Roman"/>
                <a:cs typeface="Times New Roman"/>
              </a:rPr>
              <a:t>think </a:t>
            </a:r>
            <a:r>
              <a:rPr sz="1200" spc="-20" dirty="0">
                <a:latin typeface="Times New Roman"/>
                <a:cs typeface="Times New Roman"/>
              </a:rPr>
              <a:t>users </a:t>
            </a:r>
            <a:r>
              <a:rPr sz="1200" spc="-5" dirty="0">
                <a:latin typeface="Times New Roman"/>
                <a:cs typeface="Times New Roman"/>
              </a:rPr>
              <a:t>might </a:t>
            </a:r>
            <a:r>
              <a:rPr sz="1200" dirty="0">
                <a:latin typeface="Times New Roman"/>
                <a:cs typeface="Times New Roman"/>
              </a:rPr>
              <a:t>do with </a:t>
            </a:r>
            <a:r>
              <a:rPr sz="1200" spc="-20" dirty="0">
                <a:latin typeface="Times New Roman"/>
                <a:cs typeface="Times New Roman"/>
              </a:rPr>
              <a:t>your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product.</a:t>
            </a:r>
            <a:endParaRPr sz="1200">
              <a:latin typeface="Times New Roman"/>
              <a:cs typeface="Times New Roman"/>
            </a:endParaRPr>
          </a:p>
          <a:p>
            <a:pPr marL="469900" marR="8890" indent="-228600">
              <a:lnSpc>
                <a:spcPct val="103299"/>
              </a:lnSpc>
              <a:buFont typeface="Wingdings"/>
              <a:buChar char="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Scenarios </a:t>
            </a:r>
            <a:r>
              <a:rPr sz="1200" dirty="0">
                <a:latin typeface="Times New Roman"/>
                <a:cs typeface="Times New Roman"/>
              </a:rPr>
              <a:t>should </a:t>
            </a:r>
            <a:r>
              <a:rPr sz="1200" spc="-25" dirty="0">
                <a:latin typeface="Times New Roman"/>
                <a:cs typeface="Times New Roman"/>
              </a:rPr>
              <a:t>always </a:t>
            </a:r>
            <a:r>
              <a:rPr sz="1200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written </a:t>
            </a:r>
            <a:r>
              <a:rPr sz="1200" spc="-15" dirty="0">
                <a:latin typeface="Times New Roman"/>
                <a:cs typeface="Times New Roman"/>
              </a:rPr>
              <a:t>from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15" dirty="0">
                <a:latin typeface="Times New Roman"/>
                <a:cs typeface="Times New Roman"/>
              </a:rPr>
              <a:t>user’s perspective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should be </a:t>
            </a:r>
            <a:r>
              <a:rPr sz="1200" spc="-5" dirty="0">
                <a:latin typeface="Times New Roman"/>
                <a:cs typeface="Times New Roman"/>
              </a:rPr>
              <a:t>based </a:t>
            </a:r>
            <a:r>
              <a:rPr sz="1200" dirty="0">
                <a:latin typeface="Times New Roman"/>
                <a:cs typeface="Times New Roman"/>
              </a:rPr>
              <a:t>on  </a:t>
            </a:r>
            <a:r>
              <a:rPr sz="1200" spc="-5" dirty="0">
                <a:latin typeface="Times New Roman"/>
                <a:cs typeface="Times New Roman"/>
              </a:rPr>
              <a:t>identified personas </a:t>
            </a:r>
            <a:r>
              <a:rPr sz="1200" dirty="0">
                <a:latin typeface="Times New Roman"/>
                <a:cs typeface="Times New Roman"/>
              </a:rPr>
              <a:t>or real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users.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50"/>
              </a:spcBef>
              <a:buFont typeface="Wingdings"/>
              <a:buChar char="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Scenario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writing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systematic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process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different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teams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approach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different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ways.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35"/>
              </a:spcBef>
              <a:buFont typeface="Wingdings"/>
              <a:buChar char="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Writing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scenarios</a:t>
            </a:r>
            <a:r>
              <a:rPr sz="1200" spc="-20" dirty="0">
                <a:latin typeface="Times New Roman"/>
                <a:cs typeface="Times New Roman"/>
              </a:rPr>
              <a:t> always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gives </a:t>
            </a:r>
            <a:r>
              <a:rPr sz="1200" spc="-20" dirty="0">
                <a:latin typeface="Times New Roman"/>
                <a:cs typeface="Times New Roman"/>
              </a:rPr>
              <a:t>you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ideas </a:t>
            </a:r>
            <a:r>
              <a:rPr sz="1200" spc="-20" dirty="0">
                <a:latin typeface="Times New Roman"/>
                <a:cs typeface="Times New Roman"/>
              </a:rPr>
              <a:t>for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features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you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can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include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system.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200" b="1" u="heavy" spc="1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User</a:t>
            </a:r>
            <a:r>
              <a:rPr sz="1200" b="1" u="heavy" spc="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1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Stories</a:t>
            </a:r>
            <a:endParaRPr sz="1200">
              <a:latin typeface="Times New Roman"/>
              <a:cs typeface="Times New Roman"/>
            </a:endParaRPr>
          </a:p>
          <a:p>
            <a:pPr marL="469900" marR="9525" indent="-228600">
              <a:lnSpc>
                <a:spcPct val="103299"/>
              </a:lnSpc>
              <a:spcBef>
                <a:spcPts val="795"/>
              </a:spcBef>
              <a:buFont typeface="Wingdings"/>
              <a:buChar char="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These </a:t>
            </a:r>
            <a:r>
              <a:rPr sz="1200" spc="-15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finer-grain </a:t>
            </a:r>
            <a:r>
              <a:rPr sz="1200" spc="-15" dirty="0">
                <a:latin typeface="Times New Roman"/>
                <a:cs typeface="Times New Roman"/>
              </a:rPr>
              <a:t>narratives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set out </a:t>
            </a:r>
            <a:r>
              <a:rPr sz="1200" dirty="0">
                <a:latin typeface="Times New Roman"/>
                <a:cs typeface="Times New Roman"/>
              </a:rPr>
              <a:t>in a </a:t>
            </a:r>
            <a:r>
              <a:rPr sz="1200" spc="-5" dirty="0">
                <a:latin typeface="Times New Roman"/>
                <a:cs typeface="Times New Roman"/>
              </a:rPr>
              <a:t>more detailed and structured </a:t>
            </a:r>
            <a:r>
              <a:rPr sz="1200" spc="-20" dirty="0">
                <a:latin typeface="Times New Roman"/>
                <a:cs typeface="Times New Roman"/>
              </a:rPr>
              <a:t>way </a:t>
            </a:r>
            <a:r>
              <a:rPr sz="1200" dirty="0">
                <a:latin typeface="Times New Roman"/>
                <a:cs typeface="Times New Roman"/>
              </a:rPr>
              <a:t>a single  thing that a user </a:t>
            </a:r>
            <a:r>
              <a:rPr sz="1200" spc="-15" dirty="0">
                <a:latin typeface="Times New Roman"/>
                <a:cs typeface="Times New Roman"/>
              </a:rPr>
              <a:t>wants </a:t>
            </a:r>
            <a:r>
              <a:rPr sz="1200" spc="-20" dirty="0">
                <a:latin typeface="Times New Roman"/>
                <a:cs typeface="Times New Roman"/>
              </a:rPr>
              <a:t>from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15" dirty="0">
                <a:latin typeface="Times New Roman"/>
                <a:cs typeface="Times New Roman"/>
              </a:rPr>
              <a:t>software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system.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50"/>
              </a:spcBef>
              <a:buFont typeface="Wingdings"/>
              <a:buChar char="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User </a:t>
            </a:r>
            <a:r>
              <a:rPr sz="1200" spc="-15" dirty="0">
                <a:latin typeface="Times New Roman"/>
                <a:cs typeface="Times New Roman"/>
              </a:rPr>
              <a:t>stories are </a:t>
            </a:r>
            <a:r>
              <a:rPr sz="1200" dirty="0">
                <a:latin typeface="Times New Roman"/>
                <a:cs typeface="Times New Roman"/>
              </a:rPr>
              <a:t>not </a:t>
            </a:r>
            <a:r>
              <a:rPr sz="1200" spc="-5" dirty="0">
                <a:latin typeface="Times New Roman"/>
                <a:cs typeface="Times New Roman"/>
              </a:rPr>
              <a:t>intended </a:t>
            </a:r>
            <a:r>
              <a:rPr sz="1200" spc="-20" dirty="0">
                <a:latin typeface="Times New Roman"/>
                <a:cs typeface="Times New Roman"/>
              </a:rPr>
              <a:t>for </a:t>
            </a:r>
            <a:r>
              <a:rPr sz="1200" dirty="0">
                <a:latin typeface="Times New Roman"/>
                <a:cs typeface="Times New Roman"/>
              </a:rPr>
              <a:t>planning but </a:t>
            </a:r>
            <a:r>
              <a:rPr sz="1200" spc="-20" dirty="0">
                <a:latin typeface="Times New Roman"/>
                <a:cs typeface="Times New Roman"/>
              </a:rPr>
              <a:t>for </a:t>
            </a:r>
            <a:r>
              <a:rPr sz="1200" dirty="0">
                <a:latin typeface="Times New Roman"/>
                <a:cs typeface="Times New Roman"/>
              </a:rPr>
              <a:t>helping with </a:t>
            </a:r>
            <a:r>
              <a:rPr sz="1200" spc="-25" dirty="0">
                <a:latin typeface="Times New Roman"/>
                <a:cs typeface="Times New Roman"/>
              </a:rPr>
              <a:t>feature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identification.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45"/>
              </a:spcBef>
              <a:buFont typeface="Wingdings"/>
              <a:buChar char="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Aim to </a:t>
            </a:r>
            <a:r>
              <a:rPr sz="1200" spc="-5" dirty="0">
                <a:latin typeface="Times New Roman"/>
                <a:cs typeface="Times New Roman"/>
              </a:rPr>
              <a:t>develop </a:t>
            </a:r>
            <a:r>
              <a:rPr sz="1200" spc="-15" dirty="0">
                <a:latin typeface="Times New Roman"/>
                <a:cs typeface="Times New Roman"/>
              </a:rPr>
              <a:t>stories </a:t>
            </a:r>
            <a:r>
              <a:rPr sz="1200" spc="-5" dirty="0">
                <a:latin typeface="Times New Roman"/>
                <a:cs typeface="Times New Roman"/>
              </a:rPr>
              <a:t>that </a:t>
            </a:r>
            <a:r>
              <a:rPr sz="1200" spc="-15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helpful </a:t>
            </a:r>
            <a:r>
              <a:rPr sz="1200" dirty="0">
                <a:latin typeface="Times New Roman"/>
                <a:cs typeface="Times New Roman"/>
              </a:rPr>
              <a:t>in one of 2 </a:t>
            </a:r>
            <a:r>
              <a:rPr sz="1200" spc="-30" dirty="0">
                <a:latin typeface="Times New Roman"/>
                <a:cs typeface="Times New Roman"/>
              </a:rPr>
              <a:t>ways: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50"/>
              </a:spcBef>
              <a:buFont typeface="Wingdings"/>
              <a:buChar char="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20" dirty="0">
                <a:latin typeface="Times New Roman"/>
                <a:cs typeface="Times New Roman"/>
              </a:rPr>
              <a:t>way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extending and </a:t>
            </a:r>
            <a:r>
              <a:rPr sz="1200" spc="-5" dirty="0">
                <a:latin typeface="Times New Roman"/>
                <a:cs typeface="Times New Roman"/>
              </a:rPr>
              <a:t>adding </a:t>
            </a:r>
            <a:r>
              <a:rPr sz="1200" dirty="0">
                <a:latin typeface="Times New Roman"/>
                <a:cs typeface="Times New Roman"/>
              </a:rPr>
              <a:t>detail </a:t>
            </a:r>
            <a:r>
              <a:rPr sz="1200" spc="-5" dirty="0">
                <a:latin typeface="Times New Roman"/>
                <a:cs typeface="Times New Roman"/>
              </a:rPr>
              <a:t>to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scenario;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35"/>
              </a:spcBef>
              <a:buFont typeface="Wingdings"/>
              <a:buChar char="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as part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description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25" dirty="0">
                <a:latin typeface="Times New Roman"/>
                <a:cs typeface="Times New Roman"/>
              </a:rPr>
              <a:t>system </a:t>
            </a:r>
            <a:r>
              <a:rPr sz="1200" spc="-20" dirty="0">
                <a:latin typeface="Times New Roman"/>
                <a:cs typeface="Times New Roman"/>
              </a:rPr>
              <a:t>feature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you </a:t>
            </a:r>
            <a:r>
              <a:rPr sz="1200" spc="-15" dirty="0">
                <a:latin typeface="Times New Roman"/>
                <a:cs typeface="Times New Roman"/>
              </a:rPr>
              <a:t>have</a:t>
            </a:r>
            <a:r>
              <a:rPr sz="1200" spc="-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identified.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16304" y="9051797"/>
            <a:ext cx="5759450" cy="1139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0565">
              <a:lnSpc>
                <a:spcPts val="1405"/>
              </a:lnSpc>
              <a:spcBef>
                <a:spcPts val="100"/>
              </a:spcBef>
            </a:pPr>
            <a:r>
              <a:rPr sz="1200" b="1" u="heavy" spc="1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Feature</a:t>
            </a:r>
            <a:r>
              <a:rPr sz="1200" b="1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1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Identification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405"/>
              </a:lnSpc>
              <a:buFont typeface="Wingdings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feature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way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of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allowing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users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to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access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use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your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product’s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functionality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45"/>
              </a:spcBef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20" dirty="0">
                <a:latin typeface="Times New Roman"/>
                <a:cs typeface="Times New Roman"/>
              </a:rPr>
              <a:t>feature </a:t>
            </a:r>
            <a:r>
              <a:rPr sz="1200" dirty="0">
                <a:latin typeface="Times New Roman"/>
                <a:cs typeface="Times New Roman"/>
              </a:rPr>
              <a:t>list defines the </a:t>
            </a:r>
            <a:r>
              <a:rPr sz="1200" spc="-15" dirty="0">
                <a:latin typeface="Times New Roman"/>
                <a:cs typeface="Times New Roman"/>
              </a:rPr>
              <a:t>overall </a:t>
            </a:r>
            <a:r>
              <a:rPr sz="1200" spc="-5" dirty="0">
                <a:latin typeface="Times New Roman"/>
                <a:cs typeface="Times New Roman"/>
              </a:rPr>
              <a:t>functionality </a:t>
            </a:r>
            <a:r>
              <a:rPr sz="1200" spc="15" dirty="0">
                <a:latin typeface="Times New Roman"/>
                <a:cs typeface="Times New Roman"/>
              </a:rPr>
              <a:t>ofthe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system.</a:t>
            </a:r>
            <a:endParaRPr sz="1200">
              <a:latin typeface="Times New Roman"/>
              <a:cs typeface="Times New Roman"/>
            </a:endParaRPr>
          </a:p>
          <a:p>
            <a:pPr marL="241300" marR="7620" indent="-228600">
              <a:lnSpc>
                <a:spcPct val="103299"/>
              </a:lnSpc>
              <a:spcBef>
                <a:spcPts val="5"/>
              </a:spcBef>
              <a:buFont typeface="Wingdings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Feature is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fragment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functionality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implements </a:t>
            </a:r>
            <a:r>
              <a:rPr sz="1200" dirty="0">
                <a:latin typeface="Times New Roman"/>
                <a:cs typeface="Times New Roman"/>
              </a:rPr>
              <a:t>some </a:t>
            </a:r>
            <a:r>
              <a:rPr sz="1200" spc="-5" dirty="0">
                <a:latin typeface="Times New Roman"/>
                <a:cs typeface="Times New Roman"/>
              </a:rPr>
              <a:t>user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system need. </a:t>
            </a:r>
            <a:r>
              <a:rPr sz="1200" dirty="0">
                <a:latin typeface="Times New Roman"/>
                <a:cs typeface="Times New Roman"/>
              </a:rPr>
              <a:t>We </a:t>
            </a:r>
            <a:r>
              <a:rPr sz="1200" spc="-5" dirty="0">
                <a:latin typeface="Times New Roman"/>
                <a:cs typeface="Times New Roman"/>
              </a:rPr>
              <a:t>can  access features through </a:t>
            </a:r>
            <a:r>
              <a:rPr sz="1200" dirty="0">
                <a:latin typeface="Times New Roman"/>
                <a:cs typeface="Times New Roman"/>
              </a:rPr>
              <a:t>user </a:t>
            </a:r>
            <a:r>
              <a:rPr sz="1200" spc="-5" dirty="0">
                <a:latin typeface="Times New Roman"/>
                <a:cs typeface="Times New Roman"/>
              </a:rPr>
              <a:t>interface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a product.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0"/>
              </a:spcBef>
              <a:buFont typeface="Wingdings"/>
              <a:buChar char=""/>
              <a:tabLst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Feature is </a:t>
            </a:r>
            <a:r>
              <a:rPr sz="1200" dirty="0">
                <a:latin typeface="Times New Roman"/>
                <a:cs typeface="Times New Roman"/>
              </a:rPr>
              <a:t>something that the </a:t>
            </a:r>
            <a:r>
              <a:rPr sz="1200" spc="-5" dirty="0">
                <a:latin typeface="Times New Roman"/>
                <a:cs typeface="Times New Roman"/>
              </a:rPr>
              <a:t>user needs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wants.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0143" y="6323061"/>
            <a:ext cx="6062325" cy="2621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17</a:t>
            </a:fld>
            <a:endParaRPr spc="-2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0100" y="2066543"/>
            <a:ext cx="5803900" cy="8087995"/>
            <a:chOff x="800100" y="2066543"/>
            <a:chExt cx="5803900" cy="8087995"/>
          </a:xfrm>
        </p:grpSpPr>
        <p:sp>
          <p:nvSpPr>
            <p:cNvPr id="3" name="object 3"/>
            <p:cNvSpPr/>
            <p:nvPr/>
          </p:nvSpPr>
          <p:spPr>
            <a:xfrm>
              <a:off x="1257300" y="2066543"/>
              <a:ext cx="5346192" cy="41041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00100" y="6877811"/>
              <a:ext cx="3200400" cy="3276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5992" y="281431"/>
            <a:ext cx="5977890" cy="1778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92829" algn="l"/>
                <a:tab pos="4675505" algn="l"/>
                <a:tab pos="5262245" algn="l"/>
              </a:tabLst>
            </a:pPr>
            <a:r>
              <a:rPr sz="1400" spc="-5" dirty="0">
                <a:latin typeface="Times New Roman"/>
                <a:cs typeface="Times New Roman"/>
              </a:rPr>
              <a:t>MANAGEMENT OF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SOFTWARE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	</a:t>
            </a: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	</a:t>
            </a: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>
              <a:latin typeface="Times New Roman"/>
              <a:cs typeface="Times New Roman"/>
            </a:endParaRPr>
          </a:p>
          <a:p>
            <a:pPr marL="687705" indent="-229235">
              <a:lnSpc>
                <a:spcPts val="1405"/>
              </a:lnSpc>
              <a:buFont typeface="Times New Roman"/>
              <a:buChar char="•"/>
              <a:tabLst>
                <a:tab pos="687705" algn="l"/>
                <a:tab pos="68834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Identify the product </a:t>
            </a:r>
            <a:r>
              <a:rPr sz="1200" b="1" spc="-15" dirty="0">
                <a:latin typeface="Times New Roman"/>
                <a:cs typeface="Times New Roman"/>
              </a:rPr>
              <a:t>features </a:t>
            </a:r>
            <a:r>
              <a:rPr sz="1200" b="1" dirty="0">
                <a:latin typeface="Times New Roman"/>
                <a:cs typeface="Times New Roman"/>
              </a:rPr>
              <a:t>that </a:t>
            </a:r>
            <a:r>
              <a:rPr sz="1200" b="1" spc="-15" dirty="0">
                <a:latin typeface="Times New Roman"/>
                <a:cs typeface="Times New Roman"/>
              </a:rPr>
              <a:t>are </a:t>
            </a:r>
            <a:r>
              <a:rPr sz="1200" b="1" spc="-5" dirty="0">
                <a:latin typeface="Times New Roman"/>
                <a:cs typeface="Times New Roman"/>
              </a:rPr>
              <a:t>independent, </a:t>
            </a:r>
            <a:r>
              <a:rPr sz="1200" b="1" spc="-15" dirty="0">
                <a:latin typeface="Times New Roman"/>
                <a:cs typeface="Times New Roman"/>
              </a:rPr>
              <a:t>coherent </a:t>
            </a:r>
            <a:r>
              <a:rPr sz="1200" b="1" spc="-5" dirty="0">
                <a:latin typeface="Times New Roman"/>
                <a:cs typeface="Times New Roman"/>
              </a:rPr>
              <a:t>and</a:t>
            </a:r>
            <a:r>
              <a:rPr sz="1200" b="1" spc="-135" dirty="0">
                <a:latin typeface="Times New Roman"/>
                <a:cs typeface="Times New Roman"/>
              </a:rPr>
              <a:t> </a:t>
            </a:r>
            <a:r>
              <a:rPr sz="1200" b="1" spc="-20" dirty="0">
                <a:latin typeface="Times New Roman"/>
                <a:cs typeface="Times New Roman"/>
              </a:rPr>
              <a:t>relevant:</a:t>
            </a:r>
            <a:endParaRPr sz="1200">
              <a:latin typeface="Times New Roman"/>
              <a:cs typeface="Times New Roman"/>
            </a:endParaRPr>
          </a:p>
          <a:p>
            <a:pPr marL="687705" indent="-229235">
              <a:lnSpc>
                <a:spcPts val="1405"/>
              </a:lnSpc>
              <a:buFont typeface="Times New Roman"/>
              <a:buChar char="•"/>
              <a:tabLst>
                <a:tab pos="687705" algn="l"/>
                <a:tab pos="688340" algn="l"/>
              </a:tabLst>
            </a:pPr>
            <a:r>
              <a:rPr sz="1200" b="1" spc="25" dirty="0">
                <a:latin typeface="Times New Roman"/>
                <a:cs typeface="Times New Roman"/>
              </a:rPr>
              <a:t>Independence </a:t>
            </a:r>
            <a:r>
              <a:rPr sz="1200" spc="900" dirty="0">
                <a:latin typeface="Times New Roman"/>
                <a:cs typeface="Times New Roman"/>
              </a:rPr>
              <a:t>→A </a:t>
            </a:r>
            <a:r>
              <a:rPr sz="1200" dirty="0">
                <a:latin typeface="Times New Roman"/>
                <a:cs typeface="Times New Roman"/>
              </a:rPr>
              <a:t>feature </a:t>
            </a:r>
            <a:r>
              <a:rPr sz="1200" spc="25" dirty="0">
                <a:latin typeface="Times New Roman"/>
                <a:cs typeface="Times New Roman"/>
              </a:rPr>
              <a:t>should </a:t>
            </a:r>
            <a:r>
              <a:rPr sz="1200" spc="20" dirty="0">
                <a:latin typeface="Times New Roman"/>
                <a:cs typeface="Times New Roman"/>
              </a:rPr>
              <a:t>not </a:t>
            </a:r>
            <a:r>
              <a:rPr sz="1200" spc="25" dirty="0">
                <a:latin typeface="Times New Roman"/>
                <a:cs typeface="Times New Roman"/>
              </a:rPr>
              <a:t>depend </a:t>
            </a:r>
            <a:r>
              <a:rPr sz="1200" spc="30" dirty="0">
                <a:latin typeface="Times New Roman"/>
                <a:cs typeface="Times New Roman"/>
              </a:rPr>
              <a:t>on </a:t>
            </a:r>
            <a:r>
              <a:rPr sz="1200" spc="25" dirty="0">
                <a:latin typeface="Times New Roman"/>
                <a:cs typeface="Times New Roman"/>
              </a:rPr>
              <a:t>how </a:t>
            </a:r>
            <a:r>
              <a:rPr sz="1200" spc="20" dirty="0">
                <a:latin typeface="Times New Roman"/>
                <a:cs typeface="Times New Roman"/>
              </a:rPr>
              <a:t>other </a:t>
            </a:r>
            <a:r>
              <a:rPr sz="1200" spc="10" dirty="0">
                <a:latin typeface="Times New Roman"/>
                <a:cs typeface="Times New Roman"/>
              </a:rPr>
              <a:t>system</a:t>
            </a:r>
            <a:r>
              <a:rPr sz="1200" spc="-24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features</a:t>
            </a:r>
            <a:endParaRPr sz="1200">
              <a:latin typeface="Times New Roman"/>
              <a:cs typeface="Times New Roman"/>
            </a:endParaRPr>
          </a:p>
          <a:p>
            <a:pPr marL="687705">
              <a:lnSpc>
                <a:spcPct val="100000"/>
              </a:lnSpc>
              <a:spcBef>
                <a:spcPts val="45"/>
              </a:spcBef>
            </a:pPr>
            <a:r>
              <a:rPr sz="1200" spc="5" dirty="0">
                <a:latin typeface="Times New Roman"/>
                <a:cs typeface="Times New Roman"/>
              </a:rPr>
              <a:t>implemented </a:t>
            </a:r>
            <a:r>
              <a:rPr sz="1200" spc="25" dirty="0">
                <a:latin typeface="Times New Roman"/>
                <a:cs typeface="Times New Roman"/>
              </a:rPr>
              <a:t>and should </a:t>
            </a:r>
            <a:r>
              <a:rPr sz="1200" spc="15" dirty="0">
                <a:latin typeface="Times New Roman"/>
                <a:cs typeface="Times New Roman"/>
              </a:rPr>
              <a:t>not </a:t>
            </a:r>
            <a:r>
              <a:rPr sz="1200" spc="20" dirty="0">
                <a:latin typeface="Times New Roman"/>
                <a:cs typeface="Times New Roman"/>
              </a:rPr>
              <a:t>be </a:t>
            </a:r>
            <a:r>
              <a:rPr sz="1200" spc="10" dirty="0">
                <a:latin typeface="Times New Roman"/>
                <a:cs typeface="Times New Roman"/>
              </a:rPr>
              <a:t>affected </a:t>
            </a:r>
            <a:r>
              <a:rPr sz="1200" spc="25" dirty="0">
                <a:latin typeface="Times New Roman"/>
                <a:cs typeface="Times New Roman"/>
              </a:rPr>
              <a:t>by </a:t>
            </a:r>
            <a:r>
              <a:rPr sz="1200" spc="20" dirty="0">
                <a:latin typeface="Times New Roman"/>
                <a:cs typeface="Times New Roman"/>
              </a:rPr>
              <a:t>the </a:t>
            </a:r>
            <a:r>
              <a:rPr sz="1200" spc="25" dirty="0">
                <a:latin typeface="Times New Roman"/>
                <a:cs typeface="Times New Roman"/>
              </a:rPr>
              <a:t>order </a:t>
            </a:r>
            <a:r>
              <a:rPr sz="1200" spc="20" dirty="0">
                <a:latin typeface="Times New Roman"/>
                <a:cs typeface="Times New Roman"/>
              </a:rPr>
              <a:t>of activation of other</a:t>
            </a:r>
            <a:r>
              <a:rPr sz="1200" spc="-204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features.</a:t>
            </a:r>
            <a:endParaRPr sz="1200">
              <a:latin typeface="Times New Roman"/>
              <a:cs typeface="Times New Roman"/>
            </a:endParaRPr>
          </a:p>
          <a:p>
            <a:pPr marL="687705" marR="10795" indent="-228600">
              <a:lnSpc>
                <a:spcPct val="103299"/>
              </a:lnSpc>
              <a:buFont typeface="Times New Roman"/>
              <a:buChar char="•"/>
              <a:tabLst>
                <a:tab pos="687705" algn="l"/>
                <a:tab pos="688340" algn="l"/>
              </a:tabLst>
            </a:pPr>
            <a:r>
              <a:rPr sz="1200" b="1" spc="55" dirty="0">
                <a:latin typeface="Times New Roman"/>
                <a:cs typeface="Times New Roman"/>
              </a:rPr>
              <a:t>Coherence</a:t>
            </a:r>
            <a:r>
              <a:rPr sz="1200" b="1" spc="-95" dirty="0">
                <a:latin typeface="Times New Roman"/>
                <a:cs typeface="Times New Roman"/>
              </a:rPr>
              <a:t> </a:t>
            </a:r>
            <a:r>
              <a:rPr sz="1200" b="1" spc="40" dirty="0">
                <a:latin typeface="Times New Roman"/>
                <a:cs typeface="Times New Roman"/>
              </a:rPr>
              <a:t>Features</a:t>
            </a:r>
            <a:r>
              <a:rPr sz="1200" b="1" spc="-105" dirty="0">
                <a:latin typeface="Times New Roman"/>
                <a:cs typeface="Times New Roman"/>
              </a:rPr>
              <a:t> </a:t>
            </a:r>
            <a:r>
              <a:rPr sz="1200" spc="260" dirty="0">
                <a:latin typeface="Times New Roman"/>
                <a:cs typeface="Times New Roman"/>
              </a:rPr>
              <a:t>→shouldbe</a:t>
            </a:r>
            <a:r>
              <a:rPr sz="1200" spc="-130" dirty="0">
                <a:latin typeface="Times New Roman"/>
                <a:cs typeface="Times New Roman"/>
              </a:rPr>
              <a:t> </a:t>
            </a:r>
            <a:r>
              <a:rPr sz="1200" spc="35" dirty="0">
                <a:latin typeface="Times New Roman"/>
                <a:cs typeface="Times New Roman"/>
              </a:rPr>
              <a:t>linked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spc="40" dirty="0">
                <a:latin typeface="Times New Roman"/>
                <a:cs typeface="Times New Roman"/>
              </a:rPr>
              <a:t>to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spc="50" dirty="0">
                <a:latin typeface="Times New Roman"/>
                <a:cs typeface="Times New Roman"/>
              </a:rPr>
              <a:t>a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spc="45" dirty="0">
                <a:latin typeface="Times New Roman"/>
                <a:cs typeface="Times New Roman"/>
              </a:rPr>
              <a:t>single</a:t>
            </a:r>
            <a:r>
              <a:rPr sz="1200" spc="-130" dirty="0">
                <a:latin typeface="Times New Roman"/>
                <a:cs typeface="Times New Roman"/>
              </a:rPr>
              <a:t> </a:t>
            </a:r>
            <a:r>
              <a:rPr sz="1200" spc="50" dirty="0">
                <a:latin typeface="Times New Roman"/>
                <a:cs typeface="Times New Roman"/>
              </a:rPr>
              <a:t>item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50" dirty="0">
                <a:latin typeface="Times New Roman"/>
                <a:cs typeface="Times New Roman"/>
              </a:rPr>
              <a:t>of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spc="30" dirty="0">
                <a:latin typeface="Times New Roman"/>
                <a:cs typeface="Times New Roman"/>
              </a:rPr>
              <a:t>functionality.</a:t>
            </a:r>
            <a:r>
              <a:rPr sz="1200" spc="-175" dirty="0">
                <a:latin typeface="Times New Roman"/>
                <a:cs typeface="Times New Roman"/>
              </a:rPr>
              <a:t> </a:t>
            </a:r>
            <a:r>
              <a:rPr sz="1200" spc="60" dirty="0">
                <a:latin typeface="Times New Roman"/>
                <a:cs typeface="Times New Roman"/>
              </a:rPr>
              <a:t>They  </a:t>
            </a:r>
            <a:r>
              <a:rPr sz="1200" dirty="0">
                <a:latin typeface="Times New Roman"/>
                <a:cs typeface="Times New Roman"/>
              </a:rPr>
              <a:t>should not do more than one </a:t>
            </a:r>
            <a:r>
              <a:rPr sz="1200" spc="-5" dirty="0">
                <a:latin typeface="Times New Roman"/>
                <a:cs typeface="Times New Roman"/>
              </a:rPr>
              <a:t>thing, and </a:t>
            </a:r>
            <a:r>
              <a:rPr sz="1200" spc="5" dirty="0">
                <a:latin typeface="Times New Roman"/>
                <a:cs typeface="Times New Roman"/>
              </a:rPr>
              <a:t>they </a:t>
            </a:r>
            <a:r>
              <a:rPr sz="1200" dirty="0">
                <a:latin typeface="Times New Roman"/>
                <a:cs typeface="Times New Roman"/>
              </a:rPr>
              <a:t>should </a:t>
            </a:r>
            <a:r>
              <a:rPr sz="1200" spc="-5" dirty="0">
                <a:latin typeface="Times New Roman"/>
                <a:cs typeface="Times New Roman"/>
              </a:rPr>
              <a:t>never </a:t>
            </a:r>
            <a:r>
              <a:rPr sz="1200" dirty="0">
                <a:latin typeface="Times New Roman"/>
                <a:cs typeface="Times New Roman"/>
              </a:rPr>
              <a:t>have side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effects.</a:t>
            </a:r>
            <a:endParaRPr sz="1200">
              <a:latin typeface="Times New Roman"/>
              <a:cs typeface="Times New Roman"/>
            </a:endParaRPr>
          </a:p>
          <a:p>
            <a:pPr marL="687705" marR="227965" indent="-228600">
              <a:lnSpc>
                <a:spcPts val="1500"/>
              </a:lnSpc>
              <a:spcBef>
                <a:spcPts val="50"/>
              </a:spcBef>
              <a:buFont typeface="Times New Roman"/>
              <a:buChar char="•"/>
              <a:tabLst>
                <a:tab pos="687705" algn="l"/>
                <a:tab pos="688340" algn="l"/>
              </a:tabLst>
            </a:pPr>
            <a:r>
              <a:rPr sz="1200" b="1" spc="10" dirty="0">
                <a:latin typeface="Times New Roman"/>
                <a:cs typeface="Times New Roman"/>
              </a:rPr>
              <a:t>Relevance System </a:t>
            </a:r>
            <a:r>
              <a:rPr sz="1200" b="1" spc="85" dirty="0">
                <a:latin typeface="Times New Roman"/>
                <a:cs typeface="Times New Roman"/>
              </a:rPr>
              <a:t>features</a:t>
            </a:r>
            <a:r>
              <a:rPr sz="1200" spc="85" dirty="0">
                <a:latin typeface="Times New Roman"/>
                <a:cs typeface="Times New Roman"/>
              </a:rPr>
              <a:t>→shouldreflecttheway </a:t>
            </a:r>
            <a:r>
              <a:rPr sz="1200" spc="20" dirty="0">
                <a:latin typeface="Times New Roman"/>
                <a:cs typeface="Times New Roman"/>
              </a:rPr>
              <a:t>users </a:t>
            </a:r>
            <a:r>
              <a:rPr sz="1200" spc="25" dirty="0">
                <a:latin typeface="Times New Roman"/>
                <a:cs typeface="Times New Roman"/>
              </a:rPr>
              <a:t>normally </a:t>
            </a:r>
            <a:r>
              <a:rPr sz="1200" spc="-5" dirty="0">
                <a:latin typeface="Times New Roman"/>
                <a:cs typeface="Times New Roman"/>
              </a:rPr>
              <a:t>carry out  </a:t>
            </a:r>
            <a:r>
              <a:rPr sz="1200" spc="30" dirty="0">
                <a:latin typeface="Times New Roman"/>
                <a:cs typeface="Times New Roman"/>
              </a:rPr>
              <a:t>some </a:t>
            </a:r>
            <a:r>
              <a:rPr sz="1200" spc="20" dirty="0">
                <a:latin typeface="Times New Roman"/>
                <a:cs typeface="Times New Roman"/>
              </a:rPr>
              <a:t>task. </a:t>
            </a:r>
            <a:r>
              <a:rPr sz="1200" spc="25" dirty="0">
                <a:latin typeface="Times New Roman"/>
                <a:cs typeface="Times New Roman"/>
              </a:rPr>
              <a:t>They should </a:t>
            </a:r>
            <a:r>
              <a:rPr sz="1200" spc="15" dirty="0">
                <a:latin typeface="Times New Roman"/>
                <a:cs typeface="Times New Roman"/>
              </a:rPr>
              <a:t>not </a:t>
            </a:r>
            <a:r>
              <a:rPr sz="1200" spc="5" dirty="0">
                <a:latin typeface="Times New Roman"/>
                <a:cs typeface="Times New Roman"/>
              </a:rPr>
              <a:t>offer </a:t>
            </a:r>
            <a:r>
              <a:rPr sz="1200" spc="25" dirty="0">
                <a:latin typeface="Times New Roman"/>
                <a:cs typeface="Times New Roman"/>
              </a:rPr>
              <a:t>obscure </a:t>
            </a:r>
            <a:r>
              <a:rPr sz="1200" spc="20" dirty="0">
                <a:latin typeface="Times New Roman"/>
                <a:cs typeface="Times New Roman"/>
              </a:rPr>
              <a:t>functionality </a:t>
            </a:r>
            <a:r>
              <a:rPr sz="1200" spc="15" dirty="0">
                <a:latin typeface="Times New Roman"/>
                <a:cs typeface="Times New Roman"/>
              </a:rPr>
              <a:t>that is </a:t>
            </a:r>
            <a:r>
              <a:rPr sz="1200" spc="10" dirty="0">
                <a:latin typeface="Times New Roman"/>
                <a:cs typeface="Times New Roman"/>
              </a:rPr>
              <a:t>rarely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20" dirty="0">
                <a:latin typeface="Times New Roman"/>
                <a:cs typeface="Times New Roman"/>
              </a:rPr>
              <a:t>required.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18</a:t>
            </a:fld>
            <a:endParaRPr spc="-2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4611" y="1228373"/>
            <a:ext cx="7014845" cy="9112250"/>
            <a:chOff x="324611" y="1228373"/>
            <a:chExt cx="7014845" cy="9112250"/>
          </a:xfrm>
        </p:grpSpPr>
        <p:sp>
          <p:nvSpPr>
            <p:cNvPr id="3" name="object 3"/>
            <p:cNvSpPr/>
            <p:nvPr/>
          </p:nvSpPr>
          <p:spPr>
            <a:xfrm>
              <a:off x="782116" y="10283951"/>
              <a:ext cx="6001385" cy="56515"/>
            </a:xfrm>
            <a:custGeom>
              <a:avLst/>
              <a:gdLst/>
              <a:ahLst/>
              <a:cxnLst/>
              <a:rect l="l" t="t" r="r" b="b"/>
              <a:pathLst>
                <a:path w="6001384" h="56515">
                  <a:moveTo>
                    <a:pt x="6001258" y="47244"/>
                  </a:moveTo>
                  <a:lnTo>
                    <a:pt x="0" y="47244"/>
                  </a:lnTo>
                  <a:lnTo>
                    <a:pt x="0" y="56388"/>
                  </a:lnTo>
                  <a:lnTo>
                    <a:pt x="6001258" y="56388"/>
                  </a:lnTo>
                  <a:lnTo>
                    <a:pt x="6001258" y="47244"/>
                  </a:lnTo>
                  <a:close/>
                </a:path>
                <a:path w="6001384" h="56515">
                  <a:moveTo>
                    <a:pt x="6001258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6001258" y="38100"/>
                  </a:lnTo>
                  <a:lnTo>
                    <a:pt x="6001258" y="0"/>
                  </a:lnTo>
                  <a:close/>
                </a:path>
              </a:pathLst>
            </a:custGeom>
            <a:solidFill>
              <a:srgbClr val="823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00099" y="7900415"/>
              <a:ext cx="5943600" cy="23713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4611" y="1228373"/>
              <a:ext cx="7014309" cy="44880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5992" y="281431"/>
            <a:ext cx="3428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86453" y="281431"/>
            <a:ext cx="6648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68873" y="281431"/>
            <a:ext cx="12909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19</a:t>
            </a:fld>
            <a:endParaRPr spc="-2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05992" y="281431"/>
            <a:ext cx="34283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731011"/>
            <a:ext cx="5817235" cy="607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Functional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non-functional</a:t>
            </a:r>
            <a:r>
              <a:rPr sz="12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requirements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400"/>
              </a:lnSpc>
              <a:spcBef>
                <a:spcPts val="95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Functional requirements-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ts val="1400"/>
              </a:lnSpc>
            </a:pPr>
            <a:r>
              <a:rPr sz="1200" spc="-5" dirty="0">
                <a:latin typeface="Times New Roman"/>
                <a:cs typeface="Times New Roman"/>
              </a:rPr>
              <a:t>Statements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services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system </a:t>
            </a:r>
            <a:r>
              <a:rPr sz="1200" dirty="0">
                <a:latin typeface="Times New Roman"/>
                <a:cs typeface="Times New Roman"/>
              </a:rPr>
              <a:t>should </a:t>
            </a:r>
            <a:r>
              <a:rPr sz="1200" spc="-5" dirty="0">
                <a:latin typeface="Times New Roman"/>
                <a:cs typeface="Times New Roman"/>
              </a:rPr>
              <a:t>provide, </a:t>
            </a:r>
            <a:r>
              <a:rPr sz="1200" dirty="0">
                <a:latin typeface="Times New Roman"/>
                <a:cs typeface="Times New Roman"/>
              </a:rPr>
              <a:t>how the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 </a:t>
            </a:r>
            <a:r>
              <a:rPr sz="1200" dirty="0">
                <a:latin typeface="Times New Roman"/>
                <a:cs typeface="Times New Roman"/>
              </a:rPr>
              <a:t>should </a:t>
            </a:r>
            <a:r>
              <a:rPr sz="1200" spc="-5" dirty="0">
                <a:latin typeface="Times New Roman"/>
                <a:cs typeface="Times New Roman"/>
              </a:rPr>
              <a:t>react </a:t>
            </a:r>
            <a:r>
              <a:rPr sz="1200" dirty="0">
                <a:latin typeface="Times New Roman"/>
                <a:cs typeface="Times New Roman"/>
              </a:rPr>
              <a:t>to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35"/>
              </a:spcBef>
            </a:pPr>
            <a:r>
              <a:rPr sz="1200" spc="-5" dirty="0">
                <a:latin typeface="Times New Roman"/>
                <a:cs typeface="Times New Roman"/>
              </a:rPr>
              <a:t>particular </a:t>
            </a:r>
            <a:r>
              <a:rPr sz="1200" dirty="0">
                <a:latin typeface="Times New Roman"/>
                <a:cs typeface="Times New Roman"/>
              </a:rPr>
              <a:t>inputs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how the </a:t>
            </a:r>
            <a:r>
              <a:rPr sz="1200" spc="-5" dirty="0">
                <a:latin typeface="Times New Roman"/>
                <a:cs typeface="Times New Roman"/>
              </a:rPr>
              <a:t>system </a:t>
            </a:r>
            <a:r>
              <a:rPr sz="1200" dirty="0">
                <a:latin typeface="Times New Roman"/>
                <a:cs typeface="Times New Roman"/>
              </a:rPr>
              <a:t>should behave in </a:t>
            </a:r>
            <a:r>
              <a:rPr sz="1200" spc="-5" dirty="0">
                <a:latin typeface="Times New Roman"/>
                <a:cs typeface="Times New Roman"/>
              </a:rPr>
              <a:t>particular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situations.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850"/>
              </a:spcBef>
            </a:pPr>
            <a:r>
              <a:rPr sz="1200" dirty="0">
                <a:latin typeface="Times New Roman"/>
                <a:cs typeface="Times New Roman"/>
              </a:rPr>
              <a:t>May state </a:t>
            </a:r>
            <a:r>
              <a:rPr sz="1200" spc="-5" dirty="0">
                <a:latin typeface="Times New Roman"/>
                <a:cs typeface="Times New Roman"/>
              </a:rPr>
              <a:t>what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system </a:t>
            </a:r>
            <a:r>
              <a:rPr sz="1200" dirty="0">
                <a:latin typeface="Times New Roman"/>
                <a:cs typeface="Times New Roman"/>
              </a:rPr>
              <a:t>should not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96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Non-functional requirements</a:t>
            </a:r>
            <a:r>
              <a:rPr sz="1200" b="1" spc="-5" dirty="0">
                <a:latin typeface="Times New Roman"/>
                <a:cs typeface="Times New Roman"/>
              </a:rPr>
              <a:t>-</a:t>
            </a:r>
            <a:endParaRPr sz="1200">
              <a:latin typeface="Times New Roman"/>
              <a:cs typeface="Times New Roman"/>
            </a:endParaRPr>
          </a:p>
          <a:p>
            <a:pPr marL="469900" marR="7620">
              <a:lnSpc>
                <a:spcPct val="102499"/>
              </a:lnSpc>
              <a:spcBef>
                <a:spcPts val="805"/>
              </a:spcBef>
            </a:pPr>
            <a:r>
              <a:rPr sz="1200" spc="-5" dirty="0">
                <a:latin typeface="Times New Roman"/>
                <a:cs typeface="Times New Roman"/>
              </a:rPr>
              <a:t>Constraints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services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functions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offered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by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such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as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timing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constraints,  constraints </a:t>
            </a:r>
            <a:r>
              <a:rPr sz="1200" dirty="0">
                <a:latin typeface="Times New Roman"/>
                <a:cs typeface="Times New Roman"/>
              </a:rPr>
              <a:t>on the development </a:t>
            </a:r>
            <a:r>
              <a:rPr sz="1200" spc="-5" dirty="0">
                <a:latin typeface="Times New Roman"/>
                <a:cs typeface="Times New Roman"/>
              </a:rPr>
              <a:t>process, </a:t>
            </a:r>
            <a:r>
              <a:rPr sz="1200" dirty="0">
                <a:latin typeface="Times New Roman"/>
                <a:cs typeface="Times New Roman"/>
              </a:rPr>
              <a:t>standards,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840"/>
              </a:spcBef>
            </a:pPr>
            <a:r>
              <a:rPr sz="1200" spc="-5" dirty="0">
                <a:latin typeface="Times New Roman"/>
                <a:cs typeface="Times New Roman"/>
              </a:rPr>
              <a:t>Often </a:t>
            </a:r>
            <a:r>
              <a:rPr sz="1200" dirty="0">
                <a:latin typeface="Times New Roman"/>
                <a:cs typeface="Times New Roman"/>
              </a:rPr>
              <a:t>apply to the </a:t>
            </a:r>
            <a:r>
              <a:rPr sz="1200" spc="-5" dirty="0">
                <a:latin typeface="Times New Roman"/>
                <a:cs typeface="Times New Roman"/>
              </a:rPr>
              <a:t>system as </a:t>
            </a:r>
            <a:r>
              <a:rPr sz="1200" dirty="0">
                <a:latin typeface="Times New Roman"/>
                <a:cs typeface="Times New Roman"/>
              </a:rPr>
              <a:t>a whole rather than individual </a:t>
            </a:r>
            <a:r>
              <a:rPr sz="1200" spc="-5" dirty="0">
                <a:latin typeface="Times New Roman"/>
                <a:cs typeface="Times New Roman"/>
              </a:rPr>
              <a:t>features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services.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97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Domain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requirements</a:t>
            </a:r>
            <a:endParaRPr sz="12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615"/>
              </a:spcBef>
            </a:pPr>
            <a:r>
              <a:rPr sz="1200" spc="-5" dirty="0">
                <a:latin typeface="Times New Roman"/>
                <a:cs typeface="Times New Roman"/>
              </a:rPr>
              <a:t>Constraints </a:t>
            </a:r>
            <a:r>
              <a:rPr sz="1200" dirty="0">
                <a:latin typeface="Times New Roman"/>
                <a:cs typeface="Times New Roman"/>
              </a:rPr>
              <a:t>on the </a:t>
            </a:r>
            <a:r>
              <a:rPr sz="1200" spc="-5" dirty="0">
                <a:latin typeface="Times New Roman"/>
                <a:cs typeface="Times New Roman"/>
              </a:rPr>
              <a:t>system from </a:t>
            </a:r>
            <a:r>
              <a:rPr sz="1200" dirty="0">
                <a:latin typeface="Times New Roman"/>
                <a:cs typeface="Times New Roman"/>
              </a:rPr>
              <a:t>the domain of </a:t>
            </a:r>
            <a:r>
              <a:rPr sz="1200" spc="-5" dirty="0">
                <a:latin typeface="Times New Roman"/>
                <a:cs typeface="Times New Roman"/>
              </a:rPr>
              <a:t>operation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Functional requirements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81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Describe functionality </a:t>
            </a:r>
            <a:r>
              <a:rPr sz="1200" spc="5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services.</a:t>
            </a:r>
            <a:endParaRPr sz="1200">
              <a:latin typeface="Times New Roman"/>
              <a:cs typeface="Times New Roman"/>
            </a:endParaRPr>
          </a:p>
          <a:p>
            <a:pPr marL="469900" marR="8890" indent="-228600">
              <a:lnSpc>
                <a:spcPts val="1370"/>
              </a:lnSpc>
              <a:spcBef>
                <a:spcPts val="13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Depend </a:t>
            </a:r>
            <a:r>
              <a:rPr sz="1200" dirty="0">
                <a:latin typeface="Times New Roman"/>
                <a:cs typeface="Times New Roman"/>
              </a:rPr>
              <a:t>on the type of </a:t>
            </a:r>
            <a:r>
              <a:rPr sz="1200" spc="-5" dirty="0">
                <a:latin typeface="Times New Roman"/>
                <a:cs typeface="Times New Roman"/>
              </a:rPr>
              <a:t>software, expected users and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type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system where </a:t>
            </a:r>
            <a:r>
              <a:rPr sz="1200" dirty="0">
                <a:latin typeface="Times New Roman"/>
                <a:cs typeface="Times New Roman"/>
              </a:rPr>
              <a:t>the  </a:t>
            </a:r>
            <a:r>
              <a:rPr sz="1200" spc="-5" dirty="0">
                <a:latin typeface="Times New Roman"/>
                <a:cs typeface="Times New Roman"/>
              </a:rPr>
              <a:t>software is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used.</a:t>
            </a:r>
            <a:endParaRPr sz="1200">
              <a:latin typeface="Times New Roman"/>
              <a:cs typeface="Times New Roman"/>
            </a:endParaRPr>
          </a:p>
          <a:p>
            <a:pPr marL="469900" marR="5080" indent="-228600">
              <a:lnSpc>
                <a:spcPts val="1370"/>
              </a:lnSpc>
              <a:spcBef>
                <a:spcPts val="10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Functional </a:t>
            </a:r>
            <a:r>
              <a:rPr sz="1200" dirty="0">
                <a:latin typeface="Times New Roman"/>
                <a:cs typeface="Times New Roman"/>
              </a:rPr>
              <a:t>user </a:t>
            </a:r>
            <a:r>
              <a:rPr sz="1200" spc="-5" dirty="0">
                <a:latin typeface="Times New Roman"/>
                <a:cs typeface="Times New Roman"/>
              </a:rPr>
              <a:t>requirements </a:t>
            </a:r>
            <a:r>
              <a:rPr sz="1200" spc="5" dirty="0">
                <a:latin typeface="Times New Roman"/>
                <a:cs typeface="Times New Roman"/>
              </a:rPr>
              <a:t>may </a:t>
            </a:r>
            <a:r>
              <a:rPr sz="1200" dirty="0">
                <a:latin typeface="Times New Roman"/>
                <a:cs typeface="Times New Roman"/>
              </a:rPr>
              <a:t>be high-level statements of </a:t>
            </a:r>
            <a:r>
              <a:rPr sz="1200" spc="-5" dirty="0">
                <a:latin typeface="Times New Roman"/>
                <a:cs typeface="Times New Roman"/>
              </a:rPr>
              <a:t>what </a:t>
            </a:r>
            <a:r>
              <a:rPr sz="1200" dirty="0">
                <a:latin typeface="Times New Roman"/>
                <a:cs typeface="Times New Roman"/>
              </a:rPr>
              <a:t>the system should  do.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Functional </a:t>
            </a:r>
            <a:r>
              <a:rPr sz="1200" dirty="0">
                <a:latin typeface="Times New Roman"/>
                <a:cs typeface="Times New Roman"/>
              </a:rPr>
              <a:t>system </a:t>
            </a:r>
            <a:r>
              <a:rPr sz="1200" spc="-5" dirty="0">
                <a:latin typeface="Times New Roman"/>
                <a:cs typeface="Times New Roman"/>
              </a:rPr>
              <a:t>requirements </a:t>
            </a:r>
            <a:r>
              <a:rPr sz="1200" dirty="0">
                <a:latin typeface="Times New Roman"/>
                <a:cs typeface="Times New Roman"/>
              </a:rPr>
              <a:t>should </a:t>
            </a:r>
            <a:r>
              <a:rPr sz="1200" spc="-5" dirty="0">
                <a:latin typeface="Times New Roman"/>
                <a:cs typeface="Times New Roman"/>
              </a:rPr>
              <a:t>describe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system services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detail</a:t>
            </a:r>
            <a:r>
              <a:rPr sz="1200" b="1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Non-functional requirements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ts val="1380"/>
              </a:lnSpc>
              <a:spcBef>
                <a:spcPts val="815"/>
              </a:spcBef>
            </a:pPr>
            <a:r>
              <a:rPr sz="1200" spc="-5" dirty="0">
                <a:latin typeface="Times New Roman"/>
                <a:cs typeface="Times New Roman"/>
              </a:rPr>
              <a:t>These define system properties and constraints e.g. reliability, </a:t>
            </a:r>
            <a:r>
              <a:rPr sz="1200" dirty="0">
                <a:latin typeface="Times New Roman"/>
                <a:cs typeface="Times New Roman"/>
              </a:rPr>
              <a:t>response time </a:t>
            </a:r>
            <a:r>
              <a:rPr sz="1200" spc="-5" dirty="0">
                <a:latin typeface="Times New Roman"/>
                <a:cs typeface="Times New Roman"/>
              </a:rPr>
              <a:t>and storage  requirements. </a:t>
            </a:r>
            <a:r>
              <a:rPr sz="1200" dirty="0">
                <a:latin typeface="Times New Roman"/>
                <a:cs typeface="Times New Roman"/>
              </a:rPr>
              <a:t>Constraints </a:t>
            </a:r>
            <a:r>
              <a:rPr sz="1200" spc="-5" dirty="0">
                <a:latin typeface="Times New Roman"/>
                <a:cs typeface="Times New Roman"/>
              </a:rPr>
              <a:t>are </a:t>
            </a:r>
            <a:r>
              <a:rPr sz="1200" spc="-10" dirty="0">
                <a:latin typeface="Times New Roman"/>
                <a:cs typeface="Times New Roman"/>
              </a:rPr>
              <a:t>I/O </a:t>
            </a:r>
            <a:r>
              <a:rPr sz="1200" dirty="0">
                <a:latin typeface="Times New Roman"/>
                <a:cs typeface="Times New Roman"/>
              </a:rPr>
              <a:t>device </a:t>
            </a:r>
            <a:r>
              <a:rPr sz="1200" spc="-5" dirty="0">
                <a:latin typeface="Times New Roman"/>
                <a:cs typeface="Times New Roman"/>
              </a:rPr>
              <a:t>capability, system representations, etc. Process  requirements </a:t>
            </a:r>
            <a:r>
              <a:rPr sz="1200" spc="5" dirty="0">
                <a:latin typeface="Times New Roman"/>
                <a:cs typeface="Times New Roman"/>
              </a:rPr>
              <a:t>may </a:t>
            </a:r>
            <a:r>
              <a:rPr sz="1200" spc="-5" dirty="0">
                <a:latin typeface="Times New Roman"/>
                <a:cs typeface="Times New Roman"/>
              </a:rPr>
              <a:t>also </a:t>
            </a:r>
            <a:r>
              <a:rPr sz="1200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specified </a:t>
            </a:r>
            <a:r>
              <a:rPr sz="1200" dirty="0">
                <a:latin typeface="Times New Roman"/>
                <a:cs typeface="Times New Roman"/>
              </a:rPr>
              <a:t>mandating a particular </a:t>
            </a:r>
            <a:r>
              <a:rPr sz="1200" spc="-5" dirty="0">
                <a:latin typeface="Times New Roman"/>
                <a:cs typeface="Times New Roman"/>
              </a:rPr>
              <a:t>IDE, </a:t>
            </a:r>
            <a:r>
              <a:rPr sz="1200" dirty="0">
                <a:latin typeface="Times New Roman"/>
                <a:cs typeface="Times New Roman"/>
              </a:rPr>
              <a:t>programming </a:t>
            </a:r>
            <a:r>
              <a:rPr sz="1200" spc="-5" dirty="0">
                <a:latin typeface="Times New Roman"/>
                <a:cs typeface="Times New Roman"/>
              </a:rPr>
              <a:t>language </a:t>
            </a:r>
            <a:r>
              <a:rPr sz="1200" dirty="0">
                <a:latin typeface="Times New Roman"/>
                <a:cs typeface="Times New Roman"/>
              </a:rPr>
              <a:t>or  </a:t>
            </a:r>
            <a:r>
              <a:rPr sz="1200" spc="-5" dirty="0">
                <a:latin typeface="Times New Roman"/>
                <a:cs typeface="Times New Roman"/>
              </a:rPr>
              <a:t>development </a:t>
            </a:r>
            <a:r>
              <a:rPr sz="1200" dirty="0">
                <a:latin typeface="Times New Roman"/>
                <a:cs typeface="Times New Roman"/>
              </a:rPr>
              <a:t>method. </a:t>
            </a:r>
            <a:r>
              <a:rPr sz="1200" spc="-5" dirty="0">
                <a:latin typeface="Times New Roman"/>
                <a:cs typeface="Times New Roman"/>
              </a:rPr>
              <a:t>Non-functional </a:t>
            </a:r>
            <a:r>
              <a:rPr sz="1200" dirty="0">
                <a:latin typeface="Times New Roman"/>
                <a:cs typeface="Times New Roman"/>
              </a:rPr>
              <a:t>requirements may be more </a:t>
            </a:r>
            <a:r>
              <a:rPr sz="1200" spc="-5" dirty="0">
                <a:latin typeface="Times New Roman"/>
                <a:cs typeface="Times New Roman"/>
              </a:rPr>
              <a:t>critical </a:t>
            </a:r>
            <a:r>
              <a:rPr sz="1200" dirty="0">
                <a:latin typeface="Times New Roman"/>
                <a:cs typeface="Times New Roman"/>
              </a:rPr>
              <a:t>than </a:t>
            </a:r>
            <a:r>
              <a:rPr sz="1200" spc="-5" dirty="0">
                <a:latin typeface="Times New Roman"/>
                <a:cs typeface="Times New Roman"/>
              </a:rPr>
              <a:t>functional  requirements. </a:t>
            </a:r>
            <a:r>
              <a:rPr sz="1200" spc="-10" dirty="0">
                <a:latin typeface="Times New Roman"/>
                <a:cs typeface="Times New Roman"/>
              </a:rPr>
              <a:t>If </a:t>
            </a:r>
            <a:r>
              <a:rPr sz="1200" dirty="0">
                <a:latin typeface="Times New Roman"/>
                <a:cs typeface="Times New Roman"/>
              </a:rPr>
              <a:t>these </a:t>
            </a:r>
            <a:r>
              <a:rPr sz="1200" spc="-5" dirty="0">
                <a:latin typeface="Times New Roman"/>
                <a:cs typeface="Times New Roman"/>
              </a:rPr>
              <a:t>are </a:t>
            </a:r>
            <a:r>
              <a:rPr sz="1200" dirty="0">
                <a:latin typeface="Times New Roman"/>
                <a:cs typeface="Times New Roman"/>
              </a:rPr>
              <a:t>not </a:t>
            </a:r>
            <a:r>
              <a:rPr sz="1200" spc="-5" dirty="0">
                <a:latin typeface="Times New Roman"/>
                <a:cs typeface="Times New Roman"/>
              </a:rPr>
              <a:t>met,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system </a:t>
            </a:r>
            <a:r>
              <a:rPr sz="1200" spc="5" dirty="0">
                <a:latin typeface="Times New Roman"/>
                <a:cs typeface="Times New Roman"/>
              </a:rPr>
              <a:t>may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useless.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Types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nonfunctional requirement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0100" y="6894576"/>
            <a:ext cx="5961888" cy="335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2</a:t>
            </a:fld>
            <a:endParaRPr spc="-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6018275"/>
            <a:ext cx="4760976" cy="22189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05992" y="281431"/>
            <a:ext cx="3428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86453" y="281431"/>
            <a:ext cx="6648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68873" y="281431"/>
            <a:ext cx="12909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7704" y="1020826"/>
            <a:ext cx="5992495" cy="457073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705485" marR="8255" indent="-228600">
              <a:lnSpc>
                <a:spcPct val="105000"/>
              </a:lnSpc>
              <a:spcBef>
                <a:spcPts val="25"/>
              </a:spcBef>
              <a:buChar char="•"/>
              <a:tabLst>
                <a:tab pos="705485" algn="l"/>
                <a:tab pos="706120" algn="l"/>
              </a:tabLst>
            </a:pPr>
            <a:r>
              <a:rPr sz="1200" spc="-5" dirty="0">
                <a:latin typeface="Times New Roman"/>
                <a:cs typeface="Times New Roman"/>
              </a:rPr>
              <a:t>One </a:t>
            </a:r>
            <a:r>
              <a:rPr sz="1200" spc="-15" dirty="0">
                <a:latin typeface="Times New Roman"/>
                <a:cs typeface="Times New Roman"/>
              </a:rPr>
              <a:t>problem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20" dirty="0">
                <a:latin typeface="Times New Roman"/>
                <a:cs typeface="Times New Roman"/>
              </a:rPr>
              <a:t>product </a:t>
            </a:r>
            <a:r>
              <a:rPr sz="1200" spc="-5" dirty="0">
                <a:latin typeface="Times New Roman"/>
                <a:cs typeface="Times New Roman"/>
              </a:rPr>
              <a:t>developers </a:t>
            </a:r>
            <a:r>
              <a:rPr sz="1200" dirty="0">
                <a:latin typeface="Times New Roman"/>
                <a:cs typeface="Times New Roman"/>
              </a:rPr>
              <a:t>should be </a:t>
            </a:r>
            <a:r>
              <a:rPr sz="1200" spc="-20" dirty="0">
                <a:latin typeface="Times New Roman"/>
                <a:cs typeface="Times New Roman"/>
              </a:rPr>
              <a:t>aware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spc="5" dirty="0">
                <a:latin typeface="Times New Roman"/>
                <a:cs typeface="Times New Roman"/>
              </a:rPr>
              <a:t>try </a:t>
            </a:r>
            <a:r>
              <a:rPr sz="1200" spc="-5" dirty="0">
                <a:latin typeface="Times New Roman"/>
                <a:cs typeface="Times New Roman"/>
              </a:rPr>
              <a:t>to avoid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5" dirty="0">
                <a:latin typeface="Times New Roman"/>
                <a:cs typeface="Times New Roman"/>
              </a:rPr>
              <a:t>“</a:t>
            </a:r>
            <a:r>
              <a:rPr sz="1200" b="1" spc="-5" dirty="0">
                <a:latin typeface="Times New Roman"/>
                <a:cs typeface="Times New Roman"/>
              </a:rPr>
              <a:t>feature  creep.”</a:t>
            </a:r>
            <a:endParaRPr sz="1200">
              <a:latin typeface="Times New Roman"/>
              <a:cs typeface="Times New Roman"/>
            </a:endParaRPr>
          </a:p>
          <a:p>
            <a:pPr marL="705485" marR="10160" indent="-228600">
              <a:lnSpc>
                <a:spcPts val="1490"/>
              </a:lnSpc>
              <a:spcBef>
                <a:spcPts val="35"/>
              </a:spcBef>
              <a:buChar char="•"/>
              <a:tabLst>
                <a:tab pos="705485" algn="l"/>
                <a:tab pos="706120" algn="l"/>
              </a:tabLst>
            </a:pPr>
            <a:r>
              <a:rPr sz="1200" spc="-5" dirty="0">
                <a:latin typeface="Times New Roman"/>
                <a:cs typeface="Times New Roman"/>
              </a:rPr>
              <a:t>Feature creep </a:t>
            </a:r>
            <a:r>
              <a:rPr sz="1200" dirty="0">
                <a:latin typeface="Times New Roman"/>
                <a:cs typeface="Times New Roman"/>
              </a:rPr>
              <a:t>the number of </a:t>
            </a:r>
            <a:r>
              <a:rPr sz="1200" spc="-5" dirty="0">
                <a:latin typeface="Times New Roman"/>
                <a:cs typeface="Times New Roman"/>
              </a:rPr>
              <a:t>features </a:t>
            </a:r>
            <a:r>
              <a:rPr sz="1200" dirty="0">
                <a:latin typeface="Times New Roman"/>
                <a:cs typeface="Times New Roman"/>
              </a:rPr>
              <a:t>in a product </a:t>
            </a:r>
            <a:r>
              <a:rPr sz="1200" spc="-5" dirty="0">
                <a:latin typeface="Times New Roman"/>
                <a:cs typeface="Times New Roman"/>
              </a:rPr>
              <a:t>creeps </a:t>
            </a:r>
            <a:r>
              <a:rPr sz="1200" dirty="0">
                <a:latin typeface="Times New Roman"/>
                <a:cs typeface="Times New Roman"/>
              </a:rPr>
              <a:t>potential uses of the </a:t>
            </a:r>
            <a:r>
              <a:rPr sz="1200" spc="-5" dirty="0">
                <a:latin typeface="Times New Roman"/>
                <a:cs typeface="Times New Roman"/>
              </a:rPr>
              <a:t>product  are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envisaged.</a:t>
            </a:r>
            <a:endParaRPr sz="1200">
              <a:latin typeface="Times New Roman"/>
              <a:cs typeface="Times New Roman"/>
            </a:endParaRPr>
          </a:p>
          <a:p>
            <a:pPr marL="705485" indent="-229235">
              <a:lnSpc>
                <a:spcPts val="1430"/>
              </a:lnSpc>
              <a:buChar char="•"/>
              <a:tabLst>
                <a:tab pos="705485" algn="l"/>
                <a:tab pos="706120" algn="l"/>
              </a:tabLst>
            </a:pPr>
            <a:r>
              <a:rPr sz="1200" spc="-10" dirty="0">
                <a:latin typeface="Times New Roman"/>
                <a:cs typeface="Times New Roman"/>
              </a:rPr>
              <a:t>It </a:t>
            </a:r>
            <a:r>
              <a:rPr sz="1200" spc="-5" dirty="0">
                <a:latin typeface="Times New Roman"/>
                <a:cs typeface="Times New Roman"/>
              </a:rPr>
              <a:t>adds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to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complexity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product,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which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means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you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are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likely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to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introduce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bugs</a:t>
            </a:r>
            <a:endParaRPr sz="1200">
              <a:latin typeface="Times New Roman"/>
              <a:cs typeface="Times New Roman"/>
            </a:endParaRPr>
          </a:p>
          <a:p>
            <a:pPr marL="705485">
              <a:lnSpc>
                <a:spcPct val="100000"/>
              </a:lnSpc>
              <a:spcBef>
                <a:spcPts val="45"/>
              </a:spcBef>
            </a:pP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security </a:t>
            </a:r>
            <a:r>
              <a:rPr sz="1200" spc="-5" dirty="0">
                <a:latin typeface="Times New Roman"/>
                <a:cs typeface="Times New Roman"/>
              </a:rPr>
              <a:t>vulnerabilities </a:t>
            </a:r>
            <a:r>
              <a:rPr sz="1200" spc="-10" dirty="0">
                <a:latin typeface="Times New Roman"/>
                <a:cs typeface="Times New Roman"/>
              </a:rPr>
              <a:t>into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software.</a:t>
            </a:r>
            <a:endParaRPr sz="1200">
              <a:latin typeface="Times New Roman"/>
              <a:cs typeface="Times New Roman"/>
            </a:endParaRPr>
          </a:p>
          <a:p>
            <a:pPr marL="705485" indent="-229235">
              <a:lnSpc>
                <a:spcPct val="100000"/>
              </a:lnSpc>
              <a:spcBef>
                <a:spcPts val="35"/>
              </a:spcBef>
              <a:buChar char="•"/>
              <a:tabLst>
                <a:tab pos="705485" algn="l"/>
                <a:tab pos="706120" algn="l"/>
              </a:tabLst>
            </a:pPr>
            <a:r>
              <a:rPr sz="1200" spc="-10" dirty="0">
                <a:latin typeface="Times New Roman"/>
                <a:cs typeface="Times New Roman"/>
              </a:rPr>
              <a:t>It </a:t>
            </a:r>
            <a:r>
              <a:rPr sz="1200" dirty="0">
                <a:latin typeface="Times New Roman"/>
                <a:cs typeface="Times New Roman"/>
              </a:rPr>
              <a:t>also usually </a:t>
            </a:r>
            <a:r>
              <a:rPr sz="1200" spc="-15" dirty="0">
                <a:latin typeface="Times New Roman"/>
                <a:cs typeface="Times New Roman"/>
              </a:rPr>
              <a:t>makes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user </a:t>
            </a:r>
            <a:r>
              <a:rPr sz="1200" spc="-15" dirty="0">
                <a:latin typeface="Times New Roman"/>
                <a:cs typeface="Times New Roman"/>
              </a:rPr>
              <a:t>interface </a:t>
            </a:r>
            <a:r>
              <a:rPr sz="1200" dirty="0">
                <a:latin typeface="Times New Roman"/>
                <a:cs typeface="Times New Roman"/>
              </a:rPr>
              <a:t>more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complex.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200" spc="-15" dirty="0">
                <a:latin typeface="Times New Roman"/>
                <a:cs typeface="Times New Roman"/>
              </a:rPr>
              <a:t>Feature </a:t>
            </a:r>
            <a:r>
              <a:rPr sz="1200" spc="-5" dirty="0">
                <a:latin typeface="Times New Roman"/>
                <a:cs typeface="Times New Roman"/>
              </a:rPr>
              <a:t>creep </a:t>
            </a:r>
            <a:r>
              <a:rPr sz="1200" dirty="0">
                <a:latin typeface="Times New Roman"/>
                <a:cs typeface="Times New Roman"/>
              </a:rPr>
              <a:t>happens </a:t>
            </a:r>
            <a:r>
              <a:rPr sz="1200" spc="-20" dirty="0">
                <a:latin typeface="Times New Roman"/>
                <a:cs typeface="Times New Roman"/>
              </a:rPr>
              <a:t>for </a:t>
            </a:r>
            <a:r>
              <a:rPr sz="1200" dirty="0">
                <a:latin typeface="Times New Roman"/>
                <a:cs typeface="Times New Roman"/>
              </a:rPr>
              <a:t>3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reasons:</a:t>
            </a:r>
            <a:endParaRPr sz="1200">
              <a:latin typeface="Times New Roman"/>
              <a:cs typeface="Times New Roman"/>
            </a:endParaRPr>
          </a:p>
          <a:p>
            <a:pPr marL="705485" marR="6985" indent="-228600" algn="just">
              <a:lnSpc>
                <a:spcPct val="103400"/>
              </a:lnSpc>
              <a:spcBef>
                <a:spcPts val="815"/>
              </a:spcBef>
              <a:buChar char="•"/>
              <a:tabLst>
                <a:tab pos="706120" algn="l"/>
              </a:tabLst>
            </a:pPr>
            <a:r>
              <a:rPr sz="1200" spc="-5" dirty="0">
                <a:latin typeface="Times New Roman"/>
                <a:cs typeface="Times New Roman"/>
              </a:rPr>
              <a:t>Product managers and </a:t>
            </a:r>
            <a:r>
              <a:rPr sz="1200" dirty="0">
                <a:latin typeface="Times New Roman"/>
                <a:cs typeface="Times New Roman"/>
              </a:rPr>
              <a:t>marketing </a:t>
            </a:r>
            <a:r>
              <a:rPr sz="1200" spc="-15" dirty="0">
                <a:latin typeface="Times New Roman"/>
                <a:cs typeface="Times New Roman"/>
              </a:rPr>
              <a:t>executives </a:t>
            </a:r>
            <a:r>
              <a:rPr sz="1200" spc="-5" dirty="0">
                <a:latin typeface="Times New Roman"/>
                <a:cs typeface="Times New Roman"/>
              </a:rPr>
              <a:t>discuss </a:t>
            </a:r>
            <a:r>
              <a:rPr sz="1200" dirty="0">
                <a:latin typeface="Times New Roman"/>
                <a:cs typeface="Times New Roman"/>
              </a:rPr>
              <a:t>the functionality </a:t>
            </a:r>
            <a:r>
              <a:rPr sz="1200" spc="5" dirty="0">
                <a:latin typeface="Times New Roman"/>
                <a:cs typeface="Times New Roman"/>
              </a:rPr>
              <a:t>they </a:t>
            </a:r>
            <a:r>
              <a:rPr sz="1200" spc="-5" dirty="0">
                <a:latin typeface="Times New Roman"/>
                <a:cs typeface="Times New Roman"/>
              </a:rPr>
              <a:t>need </a:t>
            </a:r>
            <a:r>
              <a:rPr sz="1200" dirty="0">
                <a:latin typeface="Times New Roman"/>
                <a:cs typeface="Times New Roman"/>
              </a:rPr>
              <a:t>with a  </a:t>
            </a:r>
            <a:r>
              <a:rPr sz="1200" spc="-20" dirty="0">
                <a:latin typeface="Times New Roman"/>
                <a:cs typeface="Times New Roman"/>
              </a:rPr>
              <a:t>range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spc="-25" dirty="0">
                <a:latin typeface="Times New Roman"/>
                <a:cs typeface="Times New Roman"/>
              </a:rPr>
              <a:t>different </a:t>
            </a:r>
            <a:r>
              <a:rPr sz="1200" dirty="0">
                <a:latin typeface="Times New Roman"/>
                <a:cs typeface="Times New Roman"/>
              </a:rPr>
              <a:t>product </a:t>
            </a:r>
            <a:r>
              <a:rPr sz="1200" spc="-15" dirty="0">
                <a:latin typeface="Times New Roman"/>
                <a:cs typeface="Times New Roman"/>
              </a:rPr>
              <a:t>users. </a:t>
            </a:r>
            <a:r>
              <a:rPr sz="1200" spc="-25" dirty="0">
                <a:latin typeface="Times New Roman"/>
                <a:cs typeface="Times New Roman"/>
              </a:rPr>
              <a:t>Different </a:t>
            </a:r>
            <a:r>
              <a:rPr sz="1200" spc="-15" dirty="0">
                <a:latin typeface="Times New Roman"/>
                <a:cs typeface="Times New Roman"/>
              </a:rPr>
              <a:t>users </a:t>
            </a:r>
            <a:r>
              <a:rPr sz="1200" spc="-20" dirty="0">
                <a:latin typeface="Times New Roman"/>
                <a:cs typeface="Times New Roman"/>
              </a:rPr>
              <a:t>have </a:t>
            </a:r>
            <a:r>
              <a:rPr sz="1200" dirty="0">
                <a:latin typeface="Times New Roman"/>
                <a:cs typeface="Times New Roman"/>
              </a:rPr>
              <a:t>slightly </a:t>
            </a:r>
            <a:r>
              <a:rPr sz="1200" spc="-25" dirty="0">
                <a:latin typeface="Times New Roman"/>
                <a:cs typeface="Times New Roman"/>
              </a:rPr>
              <a:t>different </a:t>
            </a:r>
            <a:r>
              <a:rPr sz="1200" dirty="0">
                <a:latin typeface="Times New Roman"/>
                <a:cs typeface="Times New Roman"/>
              </a:rPr>
              <a:t>needs or </a:t>
            </a:r>
            <a:r>
              <a:rPr sz="1200" spc="-5" dirty="0">
                <a:latin typeface="Times New Roman"/>
                <a:cs typeface="Times New Roman"/>
              </a:rPr>
              <a:t>may </a:t>
            </a:r>
            <a:r>
              <a:rPr sz="1200" spc="10" dirty="0">
                <a:latin typeface="Times New Roman"/>
                <a:cs typeface="Times New Roman"/>
              </a:rPr>
              <a:t>do 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same </a:t>
            </a:r>
            <a:r>
              <a:rPr sz="1200" dirty="0">
                <a:latin typeface="Times New Roman"/>
                <a:cs typeface="Times New Roman"/>
              </a:rPr>
              <a:t>thing but in slightly </a:t>
            </a:r>
            <a:r>
              <a:rPr sz="1200" spc="-20" dirty="0">
                <a:latin typeface="Times New Roman"/>
                <a:cs typeface="Times New Roman"/>
              </a:rPr>
              <a:t>different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ways.</a:t>
            </a:r>
            <a:endParaRPr sz="1200">
              <a:latin typeface="Times New Roman"/>
              <a:cs typeface="Times New Roman"/>
            </a:endParaRPr>
          </a:p>
          <a:p>
            <a:pPr marL="705485" marR="5080" indent="-228600" algn="just">
              <a:lnSpc>
                <a:spcPct val="103299"/>
              </a:lnSpc>
              <a:buChar char="•"/>
              <a:tabLst>
                <a:tab pos="706120" algn="l"/>
              </a:tabLst>
            </a:pPr>
            <a:r>
              <a:rPr sz="1200" dirty="0">
                <a:latin typeface="Times New Roman"/>
                <a:cs typeface="Times New Roman"/>
              </a:rPr>
              <a:t>Competitive </a:t>
            </a:r>
            <a:r>
              <a:rPr sz="1200" spc="-5" dirty="0">
                <a:latin typeface="Times New Roman"/>
                <a:cs typeface="Times New Roman"/>
              </a:rPr>
              <a:t>products </a:t>
            </a:r>
            <a:r>
              <a:rPr sz="1200" spc="-15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introduced </a:t>
            </a:r>
            <a:r>
              <a:rPr sz="1200" dirty="0">
                <a:latin typeface="Times New Roman"/>
                <a:cs typeface="Times New Roman"/>
              </a:rPr>
              <a:t>with slightly </a:t>
            </a:r>
            <a:r>
              <a:rPr sz="1200" spc="-25" dirty="0">
                <a:latin typeface="Times New Roman"/>
                <a:cs typeface="Times New Roman"/>
              </a:rPr>
              <a:t>different </a:t>
            </a:r>
            <a:r>
              <a:rPr sz="1200" dirty="0">
                <a:latin typeface="Times New Roman"/>
                <a:cs typeface="Times New Roman"/>
              </a:rPr>
              <a:t>functionality </a:t>
            </a:r>
            <a:r>
              <a:rPr sz="1200" spc="-5" dirty="0">
                <a:latin typeface="Times New Roman"/>
                <a:cs typeface="Times New Roman"/>
              </a:rPr>
              <a:t>to </a:t>
            </a:r>
            <a:r>
              <a:rPr sz="1200" spc="-10" dirty="0">
                <a:latin typeface="Times New Roman"/>
                <a:cs typeface="Times New Roman"/>
              </a:rPr>
              <a:t>your  </a:t>
            </a:r>
            <a:r>
              <a:rPr sz="1200" spc="-5" dirty="0">
                <a:latin typeface="Times New Roman"/>
                <a:cs typeface="Times New Roman"/>
              </a:rPr>
              <a:t>product.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There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marketing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pressure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to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include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comparable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functionality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5" dirty="0">
                <a:latin typeface="Times New Roman"/>
                <a:cs typeface="Times New Roman"/>
              </a:rPr>
              <a:t> market  </a:t>
            </a:r>
            <a:r>
              <a:rPr sz="1200" spc="-5" dirty="0">
                <a:latin typeface="Times New Roman"/>
                <a:cs typeface="Times New Roman"/>
              </a:rPr>
              <a:t>share is </a:t>
            </a:r>
            <a:r>
              <a:rPr sz="1200" dirty="0">
                <a:latin typeface="Times New Roman"/>
                <a:cs typeface="Times New Roman"/>
              </a:rPr>
              <a:t>not lost </a:t>
            </a:r>
            <a:r>
              <a:rPr sz="1200" spc="-5" dirty="0">
                <a:latin typeface="Times New Roman"/>
                <a:cs typeface="Times New Roman"/>
              </a:rPr>
              <a:t>to </a:t>
            </a:r>
            <a:r>
              <a:rPr sz="1200" dirty="0">
                <a:latin typeface="Times New Roman"/>
                <a:cs typeface="Times New Roman"/>
              </a:rPr>
              <a:t>these </a:t>
            </a:r>
            <a:r>
              <a:rPr sz="1200" spc="-20" dirty="0">
                <a:latin typeface="Times New Roman"/>
                <a:cs typeface="Times New Roman"/>
              </a:rPr>
              <a:t>competitors. </a:t>
            </a:r>
            <a:r>
              <a:rPr sz="1200" spc="5" dirty="0">
                <a:latin typeface="Times New Roman"/>
                <a:cs typeface="Times New Roman"/>
              </a:rPr>
              <a:t>Thiscan </a:t>
            </a:r>
            <a:r>
              <a:rPr sz="1200" spc="-5" dirty="0">
                <a:latin typeface="Times New Roman"/>
                <a:cs typeface="Times New Roman"/>
              </a:rPr>
              <a:t>lead to </a:t>
            </a:r>
            <a:r>
              <a:rPr sz="1200" spc="-20" dirty="0">
                <a:latin typeface="Times New Roman"/>
                <a:cs typeface="Times New Roman"/>
              </a:rPr>
              <a:t>“feature </a:t>
            </a:r>
            <a:r>
              <a:rPr sz="1200" spc="-35" dirty="0">
                <a:latin typeface="Times New Roman"/>
                <a:cs typeface="Times New Roman"/>
              </a:rPr>
              <a:t>wars,” </a:t>
            </a:r>
            <a:r>
              <a:rPr sz="1200" spc="-5" dirty="0">
                <a:latin typeface="Times New Roman"/>
                <a:cs typeface="Times New Roman"/>
              </a:rPr>
              <a:t>where competing  products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become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more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more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bloated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as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they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replicate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features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their</a:t>
            </a:r>
            <a:endParaRPr sz="1200">
              <a:latin typeface="Times New Roman"/>
              <a:cs typeface="Times New Roman"/>
            </a:endParaRPr>
          </a:p>
          <a:p>
            <a:pPr marL="705485">
              <a:lnSpc>
                <a:spcPct val="100000"/>
              </a:lnSpc>
              <a:spcBef>
                <a:spcPts val="60"/>
              </a:spcBef>
            </a:pPr>
            <a:r>
              <a:rPr sz="1200" spc="-20" dirty="0">
                <a:latin typeface="Times New Roman"/>
                <a:cs typeface="Times New Roman"/>
              </a:rPr>
              <a:t>competitors.</a:t>
            </a:r>
            <a:endParaRPr sz="1200">
              <a:latin typeface="Times New Roman"/>
              <a:cs typeface="Times New Roman"/>
            </a:endParaRPr>
          </a:p>
          <a:p>
            <a:pPr marL="705485" marR="5715" indent="-228600" algn="just">
              <a:lnSpc>
                <a:spcPct val="103299"/>
              </a:lnSpc>
              <a:buChar char="•"/>
              <a:tabLst>
                <a:tab pos="70612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product tries to support </a:t>
            </a:r>
            <a:r>
              <a:rPr sz="1200" dirty="0">
                <a:latin typeface="Times New Roman"/>
                <a:cs typeface="Times New Roman"/>
              </a:rPr>
              <a:t>both </a:t>
            </a:r>
            <a:r>
              <a:rPr sz="1200" spc="-5" dirty="0">
                <a:latin typeface="Times New Roman"/>
                <a:cs typeface="Times New Roman"/>
              </a:rPr>
              <a:t>experienced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inexperienced </a:t>
            </a:r>
            <a:r>
              <a:rPr sz="1200" spc="-15" dirty="0">
                <a:latin typeface="Times New Roman"/>
                <a:cs typeface="Times New Roman"/>
              </a:rPr>
              <a:t>users. </a:t>
            </a:r>
            <a:r>
              <a:rPr sz="1200" spc="-25" dirty="0">
                <a:latin typeface="Times New Roman"/>
                <a:cs typeface="Times New Roman"/>
              </a:rPr>
              <a:t>Easy ways </a:t>
            </a:r>
            <a:r>
              <a:rPr sz="1200" dirty="0">
                <a:latin typeface="Times New Roman"/>
                <a:cs typeface="Times New Roman"/>
              </a:rPr>
              <a:t>of  </a:t>
            </a:r>
            <a:r>
              <a:rPr sz="1200" spc="-5" dirty="0">
                <a:latin typeface="Times New Roman"/>
                <a:cs typeface="Times New Roman"/>
              </a:rPr>
              <a:t>implementing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common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actions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are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added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for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inexperienced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users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more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complex  </a:t>
            </a:r>
            <a:r>
              <a:rPr sz="1200" spc="-20" dirty="0">
                <a:latin typeface="Times New Roman"/>
                <a:cs typeface="Times New Roman"/>
              </a:rPr>
              <a:t>features </a:t>
            </a:r>
            <a:r>
              <a:rPr sz="1200" spc="-5" dirty="0">
                <a:latin typeface="Times New Roman"/>
                <a:cs typeface="Times New Roman"/>
              </a:rPr>
              <a:t>to accomplish the same </a:t>
            </a:r>
            <a:r>
              <a:rPr sz="1200" dirty="0">
                <a:latin typeface="Times New Roman"/>
                <a:cs typeface="Times New Roman"/>
              </a:rPr>
              <a:t>thing </a:t>
            </a:r>
            <a:r>
              <a:rPr sz="1200" spc="-15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retained because experienced </a:t>
            </a:r>
            <a:r>
              <a:rPr sz="1200" dirty="0">
                <a:latin typeface="Times New Roman"/>
                <a:cs typeface="Times New Roman"/>
              </a:rPr>
              <a:t>users </a:t>
            </a:r>
            <a:r>
              <a:rPr sz="1200" spc="-25" dirty="0">
                <a:latin typeface="Times New Roman"/>
                <a:cs typeface="Times New Roman"/>
              </a:rPr>
              <a:t>prefer </a:t>
            </a:r>
            <a:r>
              <a:rPr sz="1200" spc="-5" dirty="0">
                <a:latin typeface="Times New Roman"/>
                <a:cs typeface="Times New Roman"/>
              </a:rPr>
              <a:t>to  work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Times New Roman"/>
                <a:cs typeface="Times New Roman"/>
              </a:rPr>
              <a:t>way.</a:t>
            </a:r>
            <a:endParaRPr sz="1200">
              <a:latin typeface="Times New Roman"/>
              <a:cs typeface="Times New Roman"/>
            </a:endParaRPr>
          </a:p>
          <a:p>
            <a:pPr marL="705485" marR="7620" indent="-228600" algn="just">
              <a:lnSpc>
                <a:spcPct val="103000"/>
              </a:lnSpc>
              <a:spcBef>
                <a:spcPts val="5"/>
              </a:spcBef>
              <a:buChar char="•"/>
              <a:tabLst>
                <a:tab pos="706120" algn="l"/>
              </a:tabLst>
            </a:pPr>
            <a:r>
              <a:rPr sz="1200" spc="-85" dirty="0">
                <a:latin typeface="Times New Roman"/>
                <a:cs typeface="Times New Roman"/>
              </a:rPr>
              <a:t>Toavoid </a:t>
            </a:r>
            <a:r>
              <a:rPr sz="1200" spc="-25" dirty="0">
                <a:latin typeface="Times New Roman"/>
                <a:cs typeface="Times New Roman"/>
              </a:rPr>
              <a:t>feature </a:t>
            </a:r>
            <a:r>
              <a:rPr sz="1200" spc="-5" dirty="0">
                <a:latin typeface="Times New Roman"/>
                <a:cs typeface="Times New Roman"/>
              </a:rPr>
              <a:t>creep,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15" dirty="0">
                <a:latin typeface="Times New Roman"/>
                <a:cs typeface="Times New Roman"/>
              </a:rPr>
              <a:t>product </a:t>
            </a:r>
            <a:r>
              <a:rPr sz="1200" spc="-5" dirty="0">
                <a:latin typeface="Times New Roman"/>
                <a:cs typeface="Times New Roman"/>
              </a:rPr>
              <a:t>manager and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development team </a:t>
            </a:r>
            <a:r>
              <a:rPr sz="1200" dirty="0">
                <a:latin typeface="Times New Roman"/>
                <a:cs typeface="Times New Roman"/>
              </a:rPr>
              <a:t>should </a:t>
            </a:r>
            <a:r>
              <a:rPr sz="1200" spc="-15" dirty="0">
                <a:latin typeface="Times New Roman"/>
                <a:cs typeface="Times New Roman"/>
              </a:rPr>
              <a:t>review </a:t>
            </a:r>
            <a:r>
              <a:rPr sz="1200" spc="-5" dirty="0">
                <a:latin typeface="Times New Roman"/>
                <a:cs typeface="Times New Roman"/>
              </a:rPr>
              <a:t>all  </a:t>
            </a:r>
            <a:r>
              <a:rPr sz="1200" spc="-20" dirty="0">
                <a:latin typeface="Times New Roman"/>
                <a:cs typeface="Times New Roman"/>
              </a:rPr>
              <a:t>feature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proposals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compare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new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proposals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to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features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have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already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been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accepted  </a:t>
            </a:r>
            <a:r>
              <a:rPr sz="1200" spc="-15" dirty="0">
                <a:latin typeface="Times New Roman"/>
                <a:cs typeface="Times New Roman"/>
              </a:rPr>
              <a:t>for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implementation.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20</a:t>
            </a:fld>
            <a:endParaRPr spc="-20" dirty="0"/>
          </a:p>
        </p:txBody>
      </p:sp>
      <p:sp>
        <p:nvSpPr>
          <p:cNvPr id="9" name="object 9"/>
          <p:cNvSpPr txBox="1"/>
          <p:nvPr/>
        </p:nvSpPr>
        <p:spPr>
          <a:xfrm>
            <a:off x="1781301" y="8628126"/>
            <a:ext cx="4530090" cy="134874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algn="just">
              <a:lnSpc>
                <a:spcPts val="1380"/>
              </a:lnSpc>
              <a:spcBef>
                <a:spcPts val="195"/>
              </a:spcBef>
            </a:pPr>
            <a:r>
              <a:rPr sz="1200" spc="-15" dirty="0">
                <a:latin typeface="Times New Roman"/>
                <a:cs typeface="Times New Roman"/>
              </a:rPr>
              <a:t>Feature </a:t>
            </a:r>
            <a:r>
              <a:rPr sz="1200" spc="-5" dirty="0">
                <a:latin typeface="Times New Roman"/>
                <a:cs typeface="Times New Roman"/>
              </a:rPr>
              <a:t>identification </a:t>
            </a:r>
            <a:r>
              <a:rPr sz="1200" dirty="0">
                <a:latin typeface="Times New Roman"/>
                <a:cs typeface="Times New Roman"/>
              </a:rPr>
              <a:t>should be a </a:t>
            </a:r>
            <a:r>
              <a:rPr sz="1200" spc="-5" dirty="0">
                <a:latin typeface="Times New Roman"/>
                <a:cs typeface="Times New Roman"/>
              </a:rPr>
              <a:t>team </a:t>
            </a:r>
            <a:r>
              <a:rPr sz="1200" spc="-20" dirty="0">
                <a:latin typeface="Times New Roman"/>
                <a:cs typeface="Times New Roman"/>
              </a:rPr>
              <a:t>activity, </a:t>
            </a:r>
            <a:r>
              <a:rPr sz="1200" spc="-5" dirty="0">
                <a:latin typeface="Times New Roman"/>
                <a:cs typeface="Times New Roman"/>
              </a:rPr>
              <a:t>and as </a:t>
            </a:r>
            <a:r>
              <a:rPr sz="1200" spc="-20" dirty="0">
                <a:latin typeface="Times New Roman"/>
                <a:cs typeface="Times New Roman"/>
              </a:rPr>
              <a:t>features </a:t>
            </a:r>
            <a:r>
              <a:rPr sz="1200" spc="-5" dirty="0">
                <a:latin typeface="Times New Roman"/>
                <a:cs typeface="Times New Roman"/>
              </a:rPr>
              <a:t>are  identified,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team </a:t>
            </a:r>
            <a:r>
              <a:rPr sz="1200" dirty="0">
                <a:latin typeface="Times New Roman"/>
                <a:cs typeface="Times New Roman"/>
              </a:rPr>
              <a:t>should </a:t>
            </a:r>
            <a:r>
              <a:rPr sz="1200" spc="-5" dirty="0">
                <a:latin typeface="Times New Roman"/>
                <a:cs typeface="Times New Roman"/>
              </a:rPr>
              <a:t>discuss </a:t>
            </a:r>
            <a:r>
              <a:rPr sz="1200" dirty="0">
                <a:latin typeface="Times New Roman"/>
                <a:cs typeface="Times New Roman"/>
              </a:rPr>
              <a:t>them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spc="-15" dirty="0">
                <a:latin typeface="Times New Roman"/>
                <a:cs typeface="Times New Roman"/>
              </a:rPr>
              <a:t>generate </a:t>
            </a:r>
            <a:r>
              <a:rPr sz="1200" spc="-5" dirty="0">
                <a:latin typeface="Times New Roman"/>
                <a:cs typeface="Times New Roman"/>
              </a:rPr>
              <a:t>ideas about </a:t>
            </a:r>
            <a:r>
              <a:rPr sz="1200" spc="-15" dirty="0">
                <a:latin typeface="Times New Roman"/>
                <a:cs typeface="Times New Roman"/>
              </a:rPr>
              <a:t>related  </a:t>
            </a:r>
            <a:r>
              <a:rPr sz="1200" spc="-20" dirty="0">
                <a:latin typeface="Times New Roman"/>
                <a:cs typeface="Times New Roman"/>
              </a:rPr>
              <a:t>features.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927100" indent="-230504">
              <a:lnSpc>
                <a:spcPct val="100000"/>
              </a:lnSpc>
              <a:buSzPct val="200000"/>
              <a:buFont typeface="Arial"/>
              <a:buChar char="•"/>
              <a:tabLst>
                <a:tab pos="927735" algn="l"/>
              </a:tabLst>
            </a:pPr>
            <a:r>
              <a:rPr sz="1200" spc="-5" dirty="0">
                <a:latin typeface="Times New Roman"/>
                <a:cs typeface="Times New Roman"/>
              </a:rPr>
              <a:t>Collaborative</a:t>
            </a:r>
            <a:r>
              <a:rPr sz="1200" spc="-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writing</a:t>
            </a:r>
            <a:endParaRPr sz="1200">
              <a:latin typeface="Times New Roman"/>
              <a:cs typeface="Times New Roman"/>
            </a:endParaRPr>
          </a:p>
          <a:p>
            <a:pPr marL="927100" indent="-230504">
              <a:lnSpc>
                <a:spcPct val="100000"/>
              </a:lnSpc>
              <a:spcBef>
                <a:spcPts val="1525"/>
              </a:spcBef>
              <a:buSzPct val="200000"/>
              <a:buFont typeface="Arial"/>
              <a:buChar char="•"/>
              <a:tabLst>
                <a:tab pos="927735" algn="l"/>
              </a:tabLst>
            </a:pPr>
            <a:r>
              <a:rPr sz="1200" spc="-5" dirty="0">
                <a:latin typeface="Times New Roman"/>
                <a:cs typeface="Times New Roman"/>
              </a:rPr>
              <a:t>Blogs and web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pages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704" y="281431"/>
            <a:ext cx="5989955" cy="5543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00"/>
              </a:spcBef>
              <a:tabLst>
                <a:tab pos="3611245" algn="l"/>
                <a:tab pos="4693285" algn="l"/>
                <a:tab pos="5280025" algn="l"/>
              </a:tabLst>
            </a:pPr>
            <a:r>
              <a:rPr sz="1400" spc="-5" dirty="0">
                <a:latin typeface="Times New Roman"/>
                <a:cs typeface="Times New Roman"/>
              </a:rPr>
              <a:t>MANAGEMENT OF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SOFTWARE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	</a:t>
            </a: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	</a:t>
            </a: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Feature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List</a:t>
            </a:r>
            <a:endParaRPr sz="1200" dirty="0">
              <a:latin typeface="Times New Roman"/>
              <a:cs typeface="Times New Roman"/>
            </a:endParaRPr>
          </a:p>
          <a:p>
            <a:pPr marL="12700" marR="542290">
              <a:lnSpc>
                <a:spcPct val="102499"/>
              </a:lnSpc>
              <a:spcBef>
                <a:spcPts val="805"/>
              </a:spcBef>
            </a:pPr>
            <a:r>
              <a:rPr sz="1200" dirty="0">
                <a:latin typeface="Times New Roman"/>
                <a:cs typeface="Times New Roman"/>
              </a:rPr>
              <a:t>The output of the </a:t>
            </a:r>
            <a:r>
              <a:rPr sz="1200" spc="-20" dirty="0">
                <a:latin typeface="Times New Roman"/>
                <a:cs typeface="Times New Roman"/>
              </a:rPr>
              <a:t>feature </a:t>
            </a:r>
            <a:r>
              <a:rPr sz="1200" spc="-5" dirty="0">
                <a:latin typeface="Times New Roman"/>
                <a:cs typeface="Times New Roman"/>
              </a:rPr>
              <a:t>identification process </a:t>
            </a:r>
            <a:r>
              <a:rPr sz="1200" dirty="0">
                <a:latin typeface="Times New Roman"/>
                <a:cs typeface="Times New Roman"/>
              </a:rPr>
              <a:t>should be a </a:t>
            </a:r>
            <a:r>
              <a:rPr sz="1200" spc="-10" dirty="0">
                <a:latin typeface="Times New Roman"/>
                <a:cs typeface="Times New Roman"/>
              </a:rPr>
              <a:t>list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25" dirty="0">
                <a:latin typeface="Times New Roman"/>
                <a:cs typeface="Times New Roman"/>
              </a:rPr>
              <a:t>features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20" dirty="0">
                <a:latin typeface="Times New Roman"/>
                <a:cs typeface="Times New Roman"/>
              </a:rPr>
              <a:t>you </a:t>
            </a:r>
            <a:r>
              <a:rPr sz="1200" spc="-5" dirty="0">
                <a:latin typeface="Times New Roman"/>
                <a:cs typeface="Times New Roman"/>
              </a:rPr>
              <a:t>use </a:t>
            </a:r>
            <a:r>
              <a:rPr sz="1200" spc="-20" dirty="0">
                <a:latin typeface="Times New Roman"/>
                <a:cs typeface="Times New Roman"/>
              </a:rPr>
              <a:t>for  </a:t>
            </a:r>
            <a:r>
              <a:rPr sz="1200" spc="-5" dirty="0">
                <a:latin typeface="Times New Roman"/>
                <a:cs typeface="Times New Roman"/>
              </a:rPr>
              <a:t>designing and </a:t>
            </a:r>
            <a:r>
              <a:rPr sz="1200" dirty="0">
                <a:latin typeface="Times New Roman"/>
                <a:cs typeface="Times New Roman"/>
              </a:rPr>
              <a:t>implementing </a:t>
            </a:r>
            <a:r>
              <a:rPr sz="1200" spc="-20" dirty="0">
                <a:latin typeface="Times New Roman"/>
                <a:cs typeface="Times New Roman"/>
              </a:rPr>
              <a:t>your </a:t>
            </a:r>
            <a:r>
              <a:rPr sz="1200" dirty="0">
                <a:latin typeface="Times New Roman"/>
                <a:cs typeface="Times New Roman"/>
              </a:rPr>
              <a:t>product.</a:t>
            </a:r>
          </a:p>
          <a:p>
            <a:pPr marL="1005840" indent="-229235">
              <a:lnSpc>
                <a:spcPct val="100000"/>
              </a:lnSpc>
              <a:spcBef>
                <a:spcPts val="1070"/>
              </a:spcBef>
              <a:buChar char="•"/>
              <a:tabLst>
                <a:tab pos="1005840" algn="l"/>
                <a:tab pos="1006475" algn="l"/>
              </a:tabLst>
            </a:pPr>
            <a:r>
              <a:rPr sz="1200" dirty="0">
                <a:latin typeface="Times New Roman"/>
                <a:cs typeface="Times New Roman"/>
              </a:rPr>
              <a:t>Add </a:t>
            </a:r>
            <a:r>
              <a:rPr sz="1200" spc="-15" dirty="0">
                <a:latin typeface="Times New Roman"/>
                <a:cs typeface="Times New Roman"/>
              </a:rPr>
              <a:t>detail </a:t>
            </a:r>
            <a:r>
              <a:rPr sz="1200" spc="-5" dirty="0">
                <a:latin typeface="Times New Roman"/>
                <a:cs typeface="Times New Roman"/>
              </a:rPr>
              <a:t>when </a:t>
            </a:r>
            <a:r>
              <a:rPr sz="1200" spc="-25" dirty="0">
                <a:latin typeface="Times New Roman"/>
                <a:cs typeface="Times New Roman"/>
              </a:rPr>
              <a:t>you </a:t>
            </a:r>
            <a:r>
              <a:rPr sz="1200" spc="-15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implementing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feature.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Times New Roman"/>
              <a:buChar char="•"/>
            </a:pPr>
            <a:endParaRPr sz="1050" dirty="0">
              <a:latin typeface="Times New Roman"/>
              <a:cs typeface="Times New Roman"/>
            </a:endParaRPr>
          </a:p>
          <a:p>
            <a:pPr marL="1005840" indent="-229235">
              <a:lnSpc>
                <a:spcPct val="100000"/>
              </a:lnSpc>
              <a:buChar char="•"/>
              <a:tabLst>
                <a:tab pos="1005840" algn="l"/>
                <a:tab pos="1006475" algn="l"/>
              </a:tabLst>
            </a:pPr>
            <a:r>
              <a:rPr sz="1200" spc="-55" dirty="0">
                <a:latin typeface="Times New Roman"/>
                <a:cs typeface="Times New Roman"/>
              </a:rPr>
              <a:t>You </a:t>
            </a:r>
            <a:r>
              <a:rPr sz="1200" dirty="0">
                <a:latin typeface="Times New Roman"/>
                <a:cs typeface="Times New Roman"/>
              </a:rPr>
              <a:t>can describe a </a:t>
            </a:r>
            <a:r>
              <a:rPr sz="1200" spc="-20" dirty="0">
                <a:latin typeface="Times New Roman"/>
                <a:cs typeface="Times New Roman"/>
              </a:rPr>
              <a:t>feature </a:t>
            </a:r>
            <a:r>
              <a:rPr sz="1200" spc="-15" dirty="0">
                <a:latin typeface="Times New Roman"/>
                <a:cs typeface="Times New Roman"/>
              </a:rPr>
              <a:t>from </a:t>
            </a:r>
            <a:r>
              <a:rPr sz="1200" dirty="0">
                <a:latin typeface="Times New Roman"/>
                <a:cs typeface="Times New Roman"/>
              </a:rPr>
              <a:t>one or </a:t>
            </a:r>
            <a:r>
              <a:rPr sz="1200" spc="-5" dirty="0">
                <a:latin typeface="Times New Roman"/>
                <a:cs typeface="Times New Roman"/>
              </a:rPr>
              <a:t>more </a:t>
            </a:r>
            <a:r>
              <a:rPr sz="1200" dirty="0">
                <a:latin typeface="Times New Roman"/>
                <a:cs typeface="Times New Roman"/>
              </a:rPr>
              <a:t>user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stories.</a:t>
            </a:r>
            <a:endParaRPr sz="1200" dirty="0">
              <a:latin typeface="Times New Roman"/>
              <a:cs typeface="Times New Roman"/>
            </a:endParaRPr>
          </a:p>
          <a:p>
            <a:pPr marL="1005840" marR="886460" indent="-228600">
              <a:lnSpc>
                <a:spcPct val="104200"/>
              </a:lnSpc>
              <a:spcBef>
                <a:spcPts val="1150"/>
              </a:spcBef>
              <a:buChar char="•"/>
              <a:tabLst>
                <a:tab pos="1005840" algn="l"/>
                <a:tab pos="1006475" algn="l"/>
              </a:tabLst>
            </a:pPr>
            <a:r>
              <a:rPr sz="1200" spc="-5" dirty="0">
                <a:latin typeface="Times New Roman"/>
                <a:cs typeface="Times New Roman"/>
              </a:rPr>
              <a:t>Scenarios and </a:t>
            </a:r>
            <a:r>
              <a:rPr sz="1200" dirty="0">
                <a:latin typeface="Times New Roman"/>
                <a:cs typeface="Times New Roman"/>
              </a:rPr>
              <a:t>user </a:t>
            </a:r>
            <a:r>
              <a:rPr sz="1200" spc="-15" dirty="0">
                <a:latin typeface="Times New Roman"/>
                <a:cs typeface="Times New Roman"/>
              </a:rPr>
              <a:t>stories </a:t>
            </a:r>
            <a:r>
              <a:rPr sz="1200" dirty="0">
                <a:latin typeface="Times New Roman"/>
                <a:cs typeface="Times New Roman"/>
              </a:rPr>
              <a:t>should </a:t>
            </a:r>
            <a:r>
              <a:rPr sz="1200" spc="-25" dirty="0">
                <a:latin typeface="Times New Roman"/>
                <a:cs typeface="Times New Roman"/>
              </a:rPr>
              <a:t>always </a:t>
            </a:r>
            <a:r>
              <a:rPr sz="1200" dirty="0">
                <a:latin typeface="Times New Roman"/>
                <a:cs typeface="Times New Roman"/>
              </a:rPr>
              <a:t>be </a:t>
            </a:r>
            <a:r>
              <a:rPr sz="1200" spc="-20" dirty="0">
                <a:latin typeface="Times New Roman"/>
                <a:cs typeface="Times New Roman"/>
              </a:rPr>
              <a:t>your </a:t>
            </a:r>
            <a:r>
              <a:rPr sz="1200" spc="-5" dirty="0">
                <a:latin typeface="Times New Roman"/>
                <a:cs typeface="Times New Roman"/>
              </a:rPr>
              <a:t>starting </a:t>
            </a:r>
            <a:r>
              <a:rPr sz="1200" dirty="0">
                <a:latin typeface="Times New Roman"/>
                <a:cs typeface="Times New Roman"/>
              </a:rPr>
              <a:t>point </a:t>
            </a:r>
            <a:r>
              <a:rPr sz="1200" spc="-20" dirty="0">
                <a:latin typeface="Times New Roman"/>
                <a:cs typeface="Times New Roman"/>
              </a:rPr>
              <a:t>for </a:t>
            </a:r>
            <a:r>
              <a:rPr sz="1200" spc="2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identifying </a:t>
            </a:r>
            <a:r>
              <a:rPr sz="1200" spc="-15" dirty="0">
                <a:latin typeface="Times New Roman"/>
                <a:cs typeface="Times New Roman"/>
              </a:rPr>
              <a:t>product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features.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 marR="265430" algn="just">
              <a:lnSpc>
                <a:spcPct val="103000"/>
              </a:lnSpc>
            </a:pP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 concepts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- 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 within the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context of 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software engineering, Design </a:t>
            </a:r>
            <a:r>
              <a:rPr sz="1400" b="1" spc="-5" dirty="0"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Process, Design concepts, Design</a:t>
            </a:r>
            <a:r>
              <a:rPr sz="14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Model.</a:t>
            </a:r>
            <a:endParaRPr sz="1400" dirty="0">
              <a:latin typeface="Times New Roman"/>
              <a:cs typeface="Times New Roman"/>
            </a:endParaRPr>
          </a:p>
          <a:p>
            <a:pPr marL="12700" marR="6350" algn="just">
              <a:lnSpc>
                <a:spcPct val="110200"/>
              </a:lnSpc>
              <a:spcBef>
                <a:spcPts val="725"/>
              </a:spcBef>
            </a:pPr>
            <a:r>
              <a:rPr sz="1200" spc="-5" dirty="0">
                <a:latin typeface="Times New Roman"/>
                <a:cs typeface="Times New Roman"/>
              </a:rPr>
              <a:t>Software design encompasses </a:t>
            </a:r>
            <a:r>
              <a:rPr sz="1200" dirty="0">
                <a:latin typeface="Times New Roman"/>
                <a:cs typeface="Times New Roman"/>
              </a:rPr>
              <a:t>the set of principles, </a:t>
            </a:r>
            <a:r>
              <a:rPr sz="1200" spc="-5" dirty="0">
                <a:latin typeface="Times New Roman"/>
                <a:cs typeface="Times New Roman"/>
              </a:rPr>
              <a:t>concepts, and practices </a:t>
            </a:r>
            <a:r>
              <a:rPr sz="1200" dirty="0">
                <a:latin typeface="Times New Roman"/>
                <a:cs typeface="Times New Roman"/>
              </a:rPr>
              <a:t>that lead to the  </a:t>
            </a:r>
            <a:r>
              <a:rPr sz="1200" spc="-5" dirty="0">
                <a:latin typeface="Times New Roman"/>
                <a:cs typeface="Times New Roman"/>
              </a:rPr>
              <a:t>development </a:t>
            </a:r>
            <a:r>
              <a:rPr sz="1200" dirty="0">
                <a:latin typeface="Times New Roman"/>
                <a:cs typeface="Times New Roman"/>
              </a:rPr>
              <a:t>of a high-quality </a:t>
            </a:r>
            <a:r>
              <a:rPr sz="1200" spc="-5" dirty="0">
                <a:latin typeface="Times New Roman"/>
                <a:cs typeface="Times New Roman"/>
              </a:rPr>
              <a:t>system </a:t>
            </a:r>
            <a:r>
              <a:rPr sz="1200" spc="5" dirty="0">
                <a:latin typeface="Times New Roman"/>
                <a:cs typeface="Times New Roman"/>
              </a:rPr>
              <a:t>or </a:t>
            </a:r>
            <a:r>
              <a:rPr sz="1200" dirty="0">
                <a:latin typeface="Times New Roman"/>
                <a:cs typeface="Times New Roman"/>
              </a:rPr>
              <a:t>product. </a:t>
            </a:r>
            <a:r>
              <a:rPr sz="1200" spc="-15" dirty="0">
                <a:latin typeface="Times New Roman"/>
                <a:cs typeface="Times New Roman"/>
              </a:rPr>
              <a:t>It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the place </a:t>
            </a:r>
            <a:r>
              <a:rPr sz="1200" spc="-5" dirty="0">
                <a:latin typeface="Times New Roman"/>
                <a:cs typeface="Times New Roman"/>
              </a:rPr>
              <a:t>where </a:t>
            </a:r>
            <a:r>
              <a:rPr sz="1200" dirty="0">
                <a:latin typeface="Times New Roman"/>
                <a:cs typeface="Times New Roman"/>
              </a:rPr>
              <a:t>creativity rules—where  </a:t>
            </a:r>
            <a:r>
              <a:rPr sz="1200" spc="-5" dirty="0">
                <a:latin typeface="Times New Roman"/>
                <a:cs typeface="Times New Roman"/>
              </a:rPr>
              <a:t>stakeholder </a:t>
            </a:r>
            <a:r>
              <a:rPr sz="1200" dirty="0">
                <a:latin typeface="Times New Roman"/>
                <a:cs typeface="Times New Roman"/>
              </a:rPr>
              <a:t>requirements, </a:t>
            </a:r>
            <a:r>
              <a:rPr sz="1200" spc="-5" dirty="0">
                <a:latin typeface="Times New Roman"/>
                <a:cs typeface="Times New Roman"/>
              </a:rPr>
              <a:t>business needs, and technical considerations all come together </a:t>
            </a:r>
            <a:r>
              <a:rPr sz="1200" dirty="0">
                <a:latin typeface="Times New Roman"/>
                <a:cs typeface="Times New Roman"/>
              </a:rPr>
              <a:t>in  the </a:t>
            </a:r>
            <a:r>
              <a:rPr sz="1200" spc="-5" dirty="0">
                <a:latin typeface="Times New Roman"/>
                <a:cs typeface="Times New Roman"/>
              </a:rPr>
              <a:t>formulation </a:t>
            </a:r>
            <a:r>
              <a:rPr sz="1200" dirty="0">
                <a:latin typeface="Times New Roman"/>
                <a:cs typeface="Times New Roman"/>
              </a:rPr>
              <a:t>of a product or </a:t>
            </a:r>
            <a:r>
              <a:rPr sz="1200" spc="-5" dirty="0">
                <a:latin typeface="Times New Roman"/>
                <a:cs typeface="Times New Roman"/>
              </a:rPr>
              <a:t>system. Design creates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representation </a:t>
            </a:r>
            <a:r>
              <a:rPr sz="1200" dirty="0">
                <a:latin typeface="Times New Roman"/>
                <a:cs typeface="Times New Roman"/>
              </a:rPr>
              <a:t>or model of the </a:t>
            </a:r>
            <a:r>
              <a:rPr sz="1200" spc="-5" dirty="0">
                <a:latin typeface="Times New Roman"/>
                <a:cs typeface="Times New Roman"/>
              </a:rPr>
              <a:t>software, 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design </a:t>
            </a:r>
            <a:r>
              <a:rPr sz="1200" dirty="0">
                <a:latin typeface="Times New Roman"/>
                <a:cs typeface="Times New Roman"/>
              </a:rPr>
              <a:t>model provides </a:t>
            </a:r>
            <a:r>
              <a:rPr sz="1200" spc="-5" dirty="0">
                <a:latin typeface="Times New Roman"/>
                <a:cs typeface="Times New Roman"/>
              </a:rPr>
              <a:t>detail about software architecture, </a:t>
            </a:r>
            <a:r>
              <a:rPr sz="1200" dirty="0">
                <a:latin typeface="Times New Roman"/>
                <a:cs typeface="Times New Roman"/>
              </a:rPr>
              <a:t>data </a:t>
            </a:r>
            <a:r>
              <a:rPr sz="1200" spc="-5" dirty="0">
                <a:latin typeface="Times New Roman"/>
                <a:cs typeface="Times New Roman"/>
              </a:rPr>
              <a:t>structures, interfaces, and  components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are </a:t>
            </a:r>
            <a:r>
              <a:rPr sz="1200" dirty="0">
                <a:latin typeface="Times New Roman"/>
                <a:cs typeface="Times New Roman"/>
              </a:rPr>
              <a:t>necessary to </a:t>
            </a:r>
            <a:r>
              <a:rPr sz="1200" spc="-5" dirty="0">
                <a:latin typeface="Times New Roman"/>
                <a:cs typeface="Times New Roman"/>
              </a:rPr>
              <a:t>implement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system.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 WITHIN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CONTEXT OF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SOFTWARE ENGINEERING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ts val="1380"/>
              </a:lnSpc>
            </a:pPr>
            <a:r>
              <a:rPr sz="1200" spc="-5" dirty="0">
                <a:latin typeface="Times New Roman"/>
                <a:cs typeface="Times New Roman"/>
              </a:rPr>
              <a:t>Software design sits at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technical kernel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software engineering. Beginning once </a:t>
            </a:r>
            <a:r>
              <a:rPr sz="1200" dirty="0">
                <a:latin typeface="Times New Roman"/>
                <a:cs typeface="Times New Roman"/>
              </a:rPr>
              <a:t>software  </a:t>
            </a:r>
            <a:r>
              <a:rPr sz="1200" spc="-5" dirty="0">
                <a:latin typeface="Times New Roman"/>
                <a:cs typeface="Times New Roman"/>
              </a:rPr>
              <a:t>requirements have </a:t>
            </a:r>
            <a:r>
              <a:rPr sz="1200" dirty="0">
                <a:latin typeface="Times New Roman"/>
                <a:cs typeface="Times New Roman"/>
              </a:rPr>
              <a:t>been </a:t>
            </a:r>
            <a:r>
              <a:rPr sz="1200" spc="-5" dirty="0">
                <a:latin typeface="Times New Roman"/>
                <a:cs typeface="Times New Roman"/>
              </a:rPr>
              <a:t>analyzed and </a:t>
            </a:r>
            <a:r>
              <a:rPr sz="1200" dirty="0">
                <a:latin typeface="Times New Roman"/>
                <a:cs typeface="Times New Roman"/>
              </a:rPr>
              <a:t>modeled, </a:t>
            </a:r>
            <a:r>
              <a:rPr sz="1200" spc="-5" dirty="0">
                <a:latin typeface="Times New Roman"/>
                <a:cs typeface="Times New Roman"/>
              </a:rPr>
              <a:t>software design is the </a:t>
            </a:r>
            <a:r>
              <a:rPr sz="1200" dirty="0">
                <a:latin typeface="Times New Roman"/>
                <a:cs typeface="Times New Roman"/>
              </a:rPr>
              <a:t>last </a:t>
            </a:r>
            <a:r>
              <a:rPr sz="1200" spc="-5" dirty="0">
                <a:latin typeface="Times New Roman"/>
                <a:cs typeface="Times New Roman"/>
              </a:rPr>
              <a:t>translating </a:t>
            </a:r>
            <a:r>
              <a:rPr sz="1200" dirty="0">
                <a:latin typeface="Times New Roman"/>
                <a:cs typeface="Times New Roman"/>
              </a:rPr>
              <a:t>the  </a:t>
            </a:r>
            <a:r>
              <a:rPr sz="1200" spc="-5" dirty="0">
                <a:latin typeface="Times New Roman"/>
                <a:cs typeface="Times New Roman"/>
              </a:rPr>
              <a:t>requirements model </a:t>
            </a:r>
            <a:r>
              <a:rPr sz="1200" dirty="0">
                <a:latin typeface="Times New Roman"/>
                <a:cs typeface="Times New Roman"/>
              </a:rPr>
              <a:t>into the </a:t>
            </a:r>
            <a:r>
              <a:rPr sz="1200" spc="-5" dirty="0">
                <a:latin typeface="Times New Roman"/>
                <a:cs typeface="Times New Roman"/>
              </a:rPr>
              <a:t>design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4" name="object 4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704" y="9318142"/>
            <a:ext cx="5989320" cy="832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0300"/>
              </a:lnSpc>
              <a:spcBef>
                <a:spcPts val="95"/>
              </a:spcBef>
            </a:pPr>
            <a:r>
              <a:rPr sz="1200" spc="-5" dirty="0">
                <a:latin typeface="Times New Roman"/>
                <a:cs typeface="Times New Roman"/>
              </a:rPr>
              <a:t>Each </a:t>
            </a:r>
            <a:r>
              <a:rPr sz="1200" dirty="0">
                <a:latin typeface="Times New Roman"/>
                <a:cs typeface="Times New Roman"/>
              </a:rPr>
              <a:t>of the elements of the </a:t>
            </a:r>
            <a:r>
              <a:rPr sz="1200" spc="-5" dirty="0">
                <a:latin typeface="Times New Roman"/>
                <a:cs typeface="Times New Roman"/>
              </a:rPr>
              <a:t>requirements </a:t>
            </a:r>
            <a:r>
              <a:rPr sz="1200" dirty="0">
                <a:latin typeface="Times New Roman"/>
                <a:cs typeface="Times New Roman"/>
              </a:rPr>
              <a:t>model </a:t>
            </a:r>
            <a:r>
              <a:rPr sz="1200" spc="-5" dirty="0">
                <a:latin typeface="Times New Roman"/>
                <a:cs typeface="Times New Roman"/>
              </a:rPr>
              <a:t>provides information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necessary to </a:t>
            </a:r>
            <a:r>
              <a:rPr sz="1200" spc="-5" dirty="0">
                <a:latin typeface="Times New Roman"/>
                <a:cs typeface="Times New Roman"/>
              </a:rPr>
              <a:t>create  </a:t>
            </a:r>
            <a:r>
              <a:rPr sz="1200" dirty="0">
                <a:latin typeface="Times New Roman"/>
                <a:cs typeface="Times New Roman"/>
              </a:rPr>
              <a:t>the four design models </a:t>
            </a:r>
            <a:r>
              <a:rPr sz="1200" spc="-5" dirty="0">
                <a:latin typeface="Times New Roman"/>
                <a:cs typeface="Times New Roman"/>
              </a:rPr>
              <a:t>required </a:t>
            </a:r>
            <a:r>
              <a:rPr sz="1200" dirty="0">
                <a:latin typeface="Times New Roman"/>
                <a:cs typeface="Times New Roman"/>
              </a:rPr>
              <a:t>for a </a:t>
            </a:r>
            <a:r>
              <a:rPr sz="1200" spc="-5" dirty="0">
                <a:latin typeface="Times New Roman"/>
                <a:cs typeface="Times New Roman"/>
              </a:rPr>
              <a:t>complete specification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design. </a:t>
            </a:r>
            <a:r>
              <a:rPr sz="1200" dirty="0">
                <a:latin typeface="Times New Roman"/>
                <a:cs typeface="Times New Roman"/>
              </a:rPr>
              <a:t>The flow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information  during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software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illustrated.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requirements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model,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manifested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scenario-based,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class-  based, and behavioral </a:t>
            </a:r>
            <a:r>
              <a:rPr sz="1200" dirty="0">
                <a:latin typeface="Times New Roman"/>
                <a:cs typeface="Times New Roman"/>
              </a:rPr>
              <a:t>elements, </a:t>
            </a:r>
            <a:r>
              <a:rPr sz="1200" spc="-5" dirty="0">
                <a:latin typeface="Times New Roman"/>
                <a:cs typeface="Times New Roman"/>
              </a:rPr>
              <a:t>feed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design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task.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9244" y="6019799"/>
            <a:ext cx="5943600" cy="2938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21</a:t>
            </a:fld>
            <a:endParaRPr spc="-2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704" y="281431"/>
            <a:ext cx="5990590" cy="9262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algn="just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 SYSTEMS </a:t>
            </a:r>
            <a:r>
              <a:rPr sz="1400" dirty="0">
                <a:latin typeface="Times New Roman"/>
                <a:cs typeface="Times New Roman"/>
              </a:rPr>
              <a:t>CST 309 </a:t>
            </a:r>
            <a:r>
              <a:rPr sz="1400" spc="-5" dirty="0">
                <a:latin typeface="Times New Roman"/>
                <a:cs typeface="Times New Roman"/>
              </a:rPr>
              <a:t>KTU 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12700" marR="6985" algn="just">
              <a:lnSpc>
                <a:spcPct val="110500"/>
              </a:lnSpc>
              <a:spcBef>
                <a:spcPts val="5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data/class design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transforms class </a:t>
            </a:r>
            <a:r>
              <a:rPr sz="1200" dirty="0">
                <a:latin typeface="Times New Roman"/>
                <a:cs typeface="Times New Roman"/>
              </a:rPr>
              <a:t>models into </a:t>
            </a:r>
            <a:r>
              <a:rPr sz="1200" spc="-5" dirty="0">
                <a:latin typeface="Times New Roman"/>
                <a:cs typeface="Times New Roman"/>
              </a:rPr>
              <a:t>design class realizations and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requisite</a:t>
            </a:r>
            <a:r>
              <a:rPr sz="1200" spc="-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data  structures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required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implement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software.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objects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provide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basis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  activity.</a:t>
            </a:r>
            <a:endParaRPr sz="1200" dirty="0">
              <a:latin typeface="Times New Roman"/>
              <a:cs typeface="Times New Roman"/>
            </a:endParaRPr>
          </a:p>
          <a:p>
            <a:pPr marL="12700" marR="6350" algn="just">
              <a:lnSpc>
                <a:spcPct val="110000"/>
              </a:lnSpc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architectural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defines </a:t>
            </a:r>
            <a:r>
              <a:rPr sz="1200" dirty="0">
                <a:latin typeface="Times New Roman"/>
                <a:cs typeface="Times New Roman"/>
              </a:rPr>
              <a:t>the relationship </a:t>
            </a:r>
            <a:r>
              <a:rPr sz="1200" spc="-5" dirty="0">
                <a:latin typeface="Times New Roman"/>
                <a:cs typeface="Times New Roman"/>
              </a:rPr>
              <a:t>between </a:t>
            </a:r>
            <a:r>
              <a:rPr sz="1200" dirty="0">
                <a:latin typeface="Times New Roman"/>
                <a:cs typeface="Times New Roman"/>
              </a:rPr>
              <a:t>major </a:t>
            </a:r>
            <a:r>
              <a:rPr sz="1200" spc="-5" dirty="0">
                <a:latin typeface="Times New Roman"/>
                <a:cs typeface="Times New Roman"/>
              </a:rPr>
              <a:t>structural </a:t>
            </a:r>
            <a:r>
              <a:rPr sz="1200" dirty="0">
                <a:latin typeface="Times New Roman"/>
                <a:cs typeface="Times New Roman"/>
              </a:rPr>
              <a:t>elements of the  </a:t>
            </a:r>
            <a:r>
              <a:rPr sz="1200" spc="-5" dirty="0">
                <a:latin typeface="Times New Roman"/>
                <a:cs typeface="Times New Roman"/>
              </a:rPr>
              <a:t>software,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architectural styles and </a:t>
            </a:r>
            <a:r>
              <a:rPr sz="1200" dirty="0">
                <a:latin typeface="Times New Roman"/>
                <a:cs typeface="Times New Roman"/>
              </a:rPr>
              <a:t>patterns. The </a:t>
            </a:r>
            <a:r>
              <a:rPr sz="1200" spc="-5" dirty="0">
                <a:latin typeface="Times New Roman"/>
                <a:cs typeface="Times New Roman"/>
              </a:rPr>
              <a:t>architectural design </a:t>
            </a:r>
            <a:r>
              <a:rPr sz="1200" dirty="0">
                <a:latin typeface="Times New Roman"/>
                <a:cs typeface="Times New Roman"/>
              </a:rPr>
              <a:t>representation—the  </a:t>
            </a:r>
            <a:r>
              <a:rPr sz="1200" spc="-5" dirty="0">
                <a:latin typeface="Times New Roman"/>
                <a:cs typeface="Times New Roman"/>
              </a:rPr>
              <a:t>framework </a:t>
            </a:r>
            <a:r>
              <a:rPr sz="1200" dirty="0">
                <a:latin typeface="Times New Roman"/>
                <a:cs typeface="Times New Roman"/>
              </a:rPr>
              <a:t>of a </a:t>
            </a:r>
            <a:r>
              <a:rPr sz="1200" spc="-5" dirty="0">
                <a:latin typeface="Times New Roman"/>
                <a:cs typeface="Times New Roman"/>
              </a:rPr>
              <a:t>computer-based system—is </a:t>
            </a:r>
            <a:r>
              <a:rPr sz="1200" dirty="0">
                <a:latin typeface="Times New Roman"/>
                <a:cs typeface="Times New Roman"/>
              </a:rPr>
              <a:t>derived </a:t>
            </a:r>
            <a:r>
              <a:rPr sz="1200" spc="-5" dirty="0">
                <a:latin typeface="Times New Roman"/>
                <a:cs typeface="Times New Roman"/>
              </a:rPr>
              <a:t>from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requirements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model.</a:t>
            </a:r>
          </a:p>
          <a:p>
            <a:pPr marL="12700" algn="just">
              <a:lnSpc>
                <a:spcPct val="100000"/>
              </a:lnSpc>
              <a:spcBef>
                <a:spcPts val="140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1200" b="1" u="heavy" spc="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interface</a:t>
            </a:r>
            <a:r>
              <a:rPr sz="1200" b="1" u="heavy" spc="1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</a:t>
            </a:r>
            <a:r>
              <a:rPr sz="1200" b="1" spc="1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describes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software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communicates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systems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interoperate</a:t>
            </a:r>
            <a:endParaRPr sz="1200" dirty="0">
              <a:latin typeface="Times New Roman"/>
              <a:cs typeface="Times New Roman"/>
            </a:endParaRPr>
          </a:p>
          <a:p>
            <a:pPr marL="12700" marR="8890" algn="just">
              <a:lnSpc>
                <a:spcPct val="110000"/>
              </a:lnSpc>
              <a:spcBef>
                <a:spcPts val="15"/>
              </a:spcBef>
            </a:pPr>
            <a:r>
              <a:rPr sz="1200" dirty="0">
                <a:latin typeface="Times New Roman"/>
                <a:cs typeface="Times New Roman"/>
              </a:rPr>
              <a:t>with it,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humans who </a:t>
            </a:r>
            <a:r>
              <a:rPr sz="1200" dirty="0">
                <a:latin typeface="Times New Roman"/>
                <a:cs typeface="Times New Roman"/>
              </a:rPr>
              <a:t>use it. </a:t>
            </a:r>
            <a:r>
              <a:rPr sz="1200" spc="-5" dirty="0">
                <a:latin typeface="Times New Roman"/>
                <a:cs typeface="Times New Roman"/>
              </a:rPr>
              <a:t>An interface implies </a:t>
            </a:r>
            <a:r>
              <a:rPr sz="1200" dirty="0">
                <a:latin typeface="Times New Roman"/>
                <a:cs typeface="Times New Roman"/>
              </a:rPr>
              <a:t>a flow of information </a:t>
            </a:r>
            <a:r>
              <a:rPr sz="1200" spc="-5" dirty="0">
                <a:latin typeface="Times New Roman"/>
                <a:cs typeface="Times New Roman"/>
              </a:rPr>
              <a:t>(e.g., data and/or  control)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specific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type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behavior.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Therefore,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usage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scenarios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behavioral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provide  much of the </a:t>
            </a:r>
            <a:r>
              <a:rPr sz="1200" spc="-5" dirty="0">
                <a:latin typeface="Times New Roman"/>
                <a:cs typeface="Times New Roman"/>
              </a:rPr>
              <a:t>information required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interface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design.</a:t>
            </a:r>
            <a:endParaRPr sz="12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145"/>
              </a:spcBef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component-level</a:t>
            </a:r>
            <a:r>
              <a:rPr sz="1200" b="1" u="heavy" spc="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</a:t>
            </a:r>
            <a:r>
              <a:rPr sz="1200" b="1" spc="1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transforms</a:t>
            </a:r>
            <a:r>
              <a:rPr sz="1200" spc="1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structural</a:t>
            </a:r>
            <a:r>
              <a:rPr sz="1200" spc="1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elements</a:t>
            </a:r>
            <a:r>
              <a:rPr sz="1200" spc="1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software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architecture</a:t>
            </a:r>
            <a:r>
              <a:rPr sz="1200" spc="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into</a:t>
            </a:r>
            <a:r>
              <a:rPr sz="1200" spc="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</a:p>
          <a:p>
            <a:pPr marL="12700" marR="7620" algn="just">
              <a:lnSpc>
                <a:spcPct val="110200"/>
              </a:lnSpc>
              <a:spcBef>
                <a:spcPts val="5"/>
              </a:spcBef>
            </a:pPr>
            <a:r>
              <a:rPr sz="1200" spc="-5" dirty="0">
                <a:latin typeface="Times New Roman"/>
                <a:cs typeface="Times New Roman"/>
              </a:rPr>
              <a:t>procedural </a:t>
            </a:r>
            <a:r>
              <a:rPr sz="1200" dirty="0">
                <a:latin typeface="Times New Roman"/>
                <a:cs typeface="Times New Roman"/>
              </a:rPr>
              <a:t>description of </a:t>
            </a:r>
            <a:r>
              <a:rPr sz="1200" spc="-5" dirty="0">
                <a:latin typeface="Times New Roman"/>
                <a:cs typeface="Times New Roman"/>
              </a:rPr>
              <a:t>software components. Information obtained from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class-based models  </a:t>
            </a:r>
            <a:r>
              <a:rPr sz="1200" spc="-5" dirty="0">
                <a:latin typeface="Times New Roman"/>
                <a:cs typeface="Times New Roman"/>
              </a:rPr>
              <a:t>and behavioral models </a:t>
            </a:r>
            <a:r>
              <a:rPr sz="1200" dirty="0">
                <a:latin typeface="Times New Roman"/>
                <a:cs typeface="Times New Roman"/>
              </a:rPr>
              <a:t>serve </a:t>
            </a:r>
            <a:r>
              <a:rPr sz="1200" spc="-5" dirty="0">
                <a:latin typeface="Times New Roman"/>
                <a:cs typeface="Times New Roman"/>
              </a:rPr>
              <a:t>as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basis </a:t>
            </a:r>
            <a:r>
              <a:rPr sz="1200" dirty="0">
                <a:latin typeface="Times New Roman"/>
                <a:cs typeface="Times New Roman"/>
              </a:rPr>
              <a:t>for component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design.</a:t>
            </a:r>
            <a:endParaRPr sz="12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ts val="1380"/>
              </a:lnSpc>
              <a:spcBef>
                <a:spcPts val="229"/>
              </a:spcBef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importance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software </a:t>
            </a:r>
            <a:r>
              <a:rPr sz="1200" spc="-5" dirty="0">
                <a:latin typeface="Times New Roman"/>
                <a:cs typeface="Times New Roman"/>
              </a:rPr>
              <a:t>design can </a:t>
            </a:r>
            <a:r>
              <a:rPr sz="1200" spc="5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stated </a:t>
            </a:r>
            <a:r>
              <a:rPr sz="1200" dirty="0">
                <a:latin typeface="Times New Roman"/>
                <a:cs typeface="Times New Roman"/>
              </a:rPr>
              <a:t>with a </a:t>
            </a:r>
            <a:r>
              <a:rPr sz="1200" spc="-5" dirty="0">
                <a:latin typeface="Times New Roman"/>
                <a:cs typeface="Times New Roman"/>
              </a:rPr>
              <a:t>single </a:t>
            </a:r>
            <a:r>
              <a:rPr sz="1200" spc="5" dirty="0">
                <a:latin typeface="Times New Roman"/>
                <a:cs typeface="Times New Roman"/>
              </a:rPr>
              <a:t>word— </a:t>
            </a:r>
            <a:r>
              <a:rPr sz="1200" i="1" dirty="0">
                <a:latin typeface="Times New Roman"/>
                <a:cs typeface="Times New Roman"/>
              </a:rPr>
              <a:t>quality</a:t>
            </a:r>
            <a:r>
              <a:rPr sz="1200" dirty="0">
                <a:latin typeface="Times New Roman"/>
                <a:cs typeface="Times New Roman"/>
              </a:rPr>
              <a:t>. </a:t>
            </a:r>
            <a:r>
              <a:rPr sz="1200" spc="-5" dirty="0">
                <a:latin typeface="Times New Roman"/>
                <a:cs typeface="Times New Roman"/>
              </a:rPr>
              <a:t>Design is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5" dirty="0">
                <a:latin typeface="Times New Roman"/>
                <a:cs typeface="Times New Roman"/>
              </a:rPr>
              <a:t>only  </a:t>
            </a:r>
            <a:r>
              <a:rPr sz="1200" dirty="0">
                <a:latin typeface="Times New Roman"/>
                <a:cs typeface="Times New Roman"/>
              </a:rPr>
              <a:t>way that </a:t>
            </a:r>
            <a:r>
              <a:rPr sz="1200" spc="-10" dirty="0">
                <a:latin typeface="Times New Roman"/>
                <a:cs typeface="Times New Roman"/>
              </a:rPr>
              <a:t>you </a:t>
            </a:r>
            <a:r>
              <a:rPr sz="1200" spc="-5" dirty="0">
                <a:latin typeface="Times New Roman"/>
                <a:cs typeface="Times New Roman"/>
              </a:rPr>
              <a:t>can </a:t>
            </a:r>
            <a:r>
              <a:rPr sz="1200" dirty="0">
                <a:latin typeface="Times New Roman"/>
                <a:cs typeface="Times New Roman"/>
              </a:rPr>
              <a:t>accurately </a:t>
            </a:r>
            <a:r>
              <a:rPr sz="1200" spc="-5" dirty="0">
                <a:latin typeface="Times New Roman"/>
                <a:cs typeface="Times New Roman"/>
              </a:rPr>
              <a:t>translate stakeholder’s requirements </a:t>
            </a:r>
            <a:r>
              <a:rPr sz="1200" dirty="0">
                <a:latin typeface="Times New Roman"/>
                <a:cs typeface="Times New Roman"/>
              </a:rPr>
              <a:t>into a </a:t>
            </a:r>
            <a:r>
              <a:rPr sz="1200" spc="-5" dirty="0">
                <a:latin typeface="Times New Roman"/>
                <a:cs typeface="Times New Roman"/>
              </a:rPr>
              <a:t>finished software </a:t>
            </a:r>
            <a:r>
              <a:rPr sz="1200" dirty="0">
                <a:latin typeface="Times New Roman"/>
                <a:cs typeface="Times New Roman"/>
              </a:rPr>
              <a:t>product  or </a:t>
            </a:r>
            <a:r>
              <a:rPr sz="1200" spc="-5" dirty="0">
                <a:latin typeface="Times New Roman"/>
                <a:cs typeface="Times New Roman"/>
              </a:rPr>
              <a:t>system. Software design serves as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foundation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all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software engineering and software  </a:t>
            </a:r>
            <a:r>
              <a:rPr sz="1200" dirty="0">
                <a:latin typeface="Times New Roman"/>
                <a:cs typeface="Times New Roman"/>
              </a:rPr>
              <a:t>support </a:t>
            </a:r>
            <a:r>
              <a:rPr sz="1200" spc="-5" dirty="0">
                <a:latin typeface="Times New Roman"/>
                <a:cs typeface="Times New Roman"/>
              </a:rPr>
              <a:t>activities that</a:t>
            </a:r>
            <a:r>
              <a:rPr sz="1200" dirty="0">
                <a:latin typeface="Times New Roman"/>
                <a:cs typeface="Times New Roman"/>
              </a:rPr>
              <a:t> follow.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 PROCESS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 dirty="0">
              <a:latin typeface="Times New Roman"/>
              <a:cs typeface="Times New Roman"/>
            </a:endParaRPr>
          </a:p>
          <a:p>
            <a:pPr marL="12700" marR="9525">
              <a:lnSpc>
                <a:spcPct val="110000"/>
              </a:lnSpc>
            </a:pPr>
            <a:r>
              <a:rPr sz="1200" spc="-5" dirty="0">
                <a:latin typeface="Times New Roman"/>
                <a:cs typeface="Times New Roman"/>
              </a:rPr>
              <a:t>Software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iterative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process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through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which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requirements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translated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into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“blueprint” 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constructing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software. Initially, </a:t>
            </a:r>
            <a:r>
              <a:rPr sz="1200" dirty="0">
                <a:latin typeface="Times New Roman"/>
                <a:cs typeface="Times New Roman"/>
              </a:rPr>
              <a:t>the blueprint </a:t>
            </a:r>
            <a:r>
              <a:rPr sz="1200" spc="-5" dirty="0">
                <a:latin typeface="Times New Roman"/>
                <a:cs typeface="Times New Roman"/>
              </a:rPr>
              <a:t>depicts </a:t>
            </a:r>
            <a:r>
              <a:rPr sz="1200" dirty="0">
                <a:latin typeface="Times New Roman"/>
                <a:cs typeface="Times New Roman"/>
              </a:rPr>
              <a:t>a holistic view of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software.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200" b="1" dirty="0">
                <a:latin typeface="Times New Roman"/>
                <a:cs typeface="Times New Roman"/>
              </a:rPr>
              <a:t>Quality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Guidelines.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-5" dirty="0">
                <a:latin typeface="Times New Roman"/>
                <a:cs typeface="Times New Roman"/>
              </a:rPr>
              <a:t>Consider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following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guidelines:</a:t>
            </a:r>
          </a:p>
          <a:p>
            <a:pPr marL="469900" marR="10160" indent="-228600" algn="just">
              <a:lnSpc>
                <a:spcPct val="110000"/>
              </a:lnSpc>
              <a:spcBef>
                <a:spcPts val="10"/>
              </a:spcBef>
              <a:buAutoNum type="arabi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design </a:t>
            </a:r>
            <a:r>
              <a:rPr sz="1200" dirty="0">
                <a:latin typeface="Times New Roman"/>
                <a:cs typeface="Times New Roman"/>
              </a:rPr>
              <a:t>should exhibit </a:t>
            </a:r>
            <a:r>
              <a:rPr sz="1200" spc="-5" dirty="0">
                <a:latin typeface="Times New Roman"/>
                <a:cs typeface="Times New Roman"/>
              </a:rPr>
              <a:t>an architecture </a:t>
            </a:r>
            <a:r>
              <a:rPr sz="1200" dirty="0">
                <a:latin typeface="Times New Roman"/>
                <a:cs typeface="Times New Roman"/>
              </a:rPr>
              <a:t>that (1) </a:t>
            </a:r>
            <a:r>
              <a:rPr sz="1200" spc="-5" dirty="0">
                <a:latin typeface="Times New Roman"/>
                <a:cs typeface="Times New Roman"/>
              </a:rPr>
              <a:t>has been </a:t>
            </a:r>
            <a:r>
              <a:rPr sz="1200" dirty="0">
                <a:latin typeface="Times New Roman"/>
                <a:cs typeface="Times New Roman"/>
              </a:rPr>
              <a:t>created using </a:t>
            </a:r>
            <a:r>
              <a:rPr sz="1200" spc="-5" dirty="0">
                <a:latin typeface="Times New Roman"/>
                <a:cs typeface="Times New Roman"/>
              </a:rPr>
              <a:t>recognizable  architectural styles </a:t>
            </a:r>
            <a:r>
              <a:rPr sz="1200" dirty="0">
                <a:latin typeface="Times New Roman"/>
                <a:cs typeface="Times New Roman"/>
              </a:rPr>
              <a:t>or patterns, (2) </a:t>
            </a:r>
            <a:r>
              <a:rPr sz="1200" spc="-5" dirty="0">
                <a:latin typeface="Times New Roman"/>
                <a:cs typeface="Times New Roman"/>
              </a:rPr>
              <a:t>is composed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components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exhibit good design  characteristics (these </a:t>
            </a:r>
            <a:r>
              <a:rPr sz="1200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discussed later </a:t>
            </a:r>
            <a:r>
              <a:rPr sz="1200" dirty="0">
                <a:latin typeface="Times New Roman"/>
                <a:cs typeface="Times New Roman"/>
              </a:rPr>
              <a:t>in this </a:t>
            </a:r>
            <a:r>
              <a:rPr sz="1200" spc="-5" dirty="0">
                <a:latin typeface="Times New Roman"/>
                <a:cs typeface="Times New Roman"/>
              </a:rPr>
              <a:t>chapter), and </a:t>
            </a:r>
            <a:r>
              <a:rPr sz="1200" dirty="0">
                <a:latin typeface="Times New Roman"/>
                <a:cs typeface="Times New Roman"/>
              </a:rPr>
              <a:t>(3) </a:t>
            </a:r>
            <a:r>
              <a:rPr sz="1200" spc="-5" dirty="0">
                <a:latin typeface="Times New Roman"/>
                <a:cs typeface="Times New Roman"/>
              </a:rPr>
              <a:t>can </a:t>
            </a:r>
            <a:r>
              <a:rPr sz="1200" dirty="0">
                <a:latin typeface="Times New Roman"/>
                <a:cs typeface="Times New Roman"/>
              </a:rPr>
              <a:t>be implemented in </a:t>
            </a:r>
            <a:r>
              <a:rPr sz="1200" spc="-5" dirty="0">
                <a:latin typeface="Times New Roman"/>
                <a:cs typeface="Times New Roman"/>
              </a:rPr>
              <a:t>an  </a:t>
            </a:r>
            <a:r>
              <a:rPr sz="1200" dirty="0">
                <a:latin typeface="Times New Roman"/>
                <a:cs typeface="Times New Roman"/>
              </a:rPr>
              <a:t>evolutionary </a:t>
            </a:r>
            <a:r>
              <a:rPr sz="1200" spc="-5" dirty="0">
                <a:latin typeface="Times New Roman"/>
                <a:cs typeface="Times New Roman"/>
              </a:rPr>
              <a:t>fashion, </a:t>
            </a:r>
            <a:r>
              <a:rPr sz="1200" dirty="0">
                <a:latin typeface="Times New Roman"/>
                <a:cs typeface="Times New Roman"/>
              </a:rPr>
              <a:t>thereby </a:t>
            </a:r>
            <a:r>
              <a:rPr sz="1200" spc="-5" dirty="0">
                <a:latin typeface="Times New Roman"/>
                <a:cs typeface="Times New Roman"/>
              </a:rPr>
              <a:t>facilitating </a:t>
            </a:r>
            <a:r>
              <a:rPr sz="1200" dirty="0">
                <a:latin typeface="Times New Roman"/>
                <a:cs typeface="Times New Roman"/>
              </a:rPr>
              <a:t>implementation and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testing.</a:t>
            </a:r>
            <a:endParaRPr sz="1200" dirty="0">
              <a:latin typeface="Times New Roman"/>
              <a:cs typeface="Times New Roman"/>
            </a:endParaRPr>
          </a:p>
          <a:p>
            <a:pPr marL="469900" marR="12065" indent="-228600">
              <a:lnSpc>
                <a:spcPts val="1380"/>
              </a:lnSpc>
              <a:spcBef>
                <a:spcPts val="229"/>
              </a:spcBef>
              <a:buAutoNum type="arabi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design </a:t>
            </a:r>
            <a:r>
              <a:rPr sz="1200" dirty="0">
                <a:latin typeface="Times New Roman"/>
                <a:cs typeface="Times New Roman"/>
              </a:rPr>
              <a:t>should be modular; that </a:t>
            </a:r>
            <a:r>
              <a:rPr sz="1200" spc="-5" dirty="0">
                <a:latin typeface="Times New Roman"/>
                <a:cs typeface="Times New Roman"/>
              </a:rPr>
              <a:t>is, </a:t>
            </a:r>
            <a:r>
              <a:rPr sz="1200" dirty="0">
                <a:latin typeface="Times New Roman"/>
                <a:cs typeface="Times New Roman"/>
              </a:rPr>
              <a:t>the software should </a:t>
            </a:r>
            <a:r>
              <a:rPr sz="1200" spc="5" dirty="0">
                <a:latin typeface="Times New Roman"/>
                <a:cs typeface="Times New Roman"/>
              </a:rPr>
              <a:t>be </a:t>
            </a:r>
            <a:r>
              <a:rPr sz="1200" dirty="0">
                <a:latin typeface="Times New Roman"/>
                <a:cs typeface="Times New Roman"/>
              </a:rPr>
              <a:t>logically </a:t>
            </a:r>
            <a:r>
              <a:rPr sz="1200" spc="-5" dirty="0">
                <a:latin typeface="Times New Roman"/>
                <a:cs typeface="Times New Roman"/>
              </a:rPr>
              <a:t>partitioned </a:t>
            </a:r>
            <a:r>
              <a:rPr sz="1200" dirty="0">
                <a:latin typeface="Times New Roman"/>
                <a:cs typeface="Times New Roman"/>
              </a:rPr>
              <a:t>into  </a:t>
            </a:r>
            <a:r>
              <a:rPr sz="1200" spc="-5" dirty="0">
                <a:latin typeface="Times New Roman"/>
                <a:cs typeface="Times New Roman"/>
              </a:rPr>
              <a:t>elements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subsystems.</a:t>
            </a:r>
            <a:endParaRPr sz="1200" dirty="0">
              <a:latin typeface="Times New Roman"/>
              <a:cs typeface="Times New Roman"/>
            </a:endParaRPr>
          </a:p>
          <a:p>
            <a:pPr marL="469900" marR="6985" indent="-228600">
              <a:lnSpc>
                <a:spcPts val="1380"/>
              </a:lnSpc>
              <a:buAutoNum type="arabi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design </a:t>
            </a:r>
            <a:r>
              <a:rPr sz="1200" dirty="0">
                <a:latin typeface="Times New Roman"/>
                <a:cs typeface="Times New Roman"/>
              </a:rPr>
              <a:t>should contain distinct </a:t>
            </a:r>
            <a:r>
              <a:rPr sz="1200" spc="-5" dirty="0">
                <a:latin typeface="Times New Roman"/>
                <a:cs typeface="Times New Roman"/>
              </a:rPr>
              <a:t>representations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data, architecture, interfaces, </a:t>
            </a:r>
            <a:r>
              <a:rPr sz="1200" spc="10" dirty="0">
                <a:latin typeface="Times New Roman"/>
                <a:cs typeface="Times New Roman"/>
              </a:rPr>
              <a:t>and  </a:t>
            </a:r>
            <a:r>
              <a:rPr sz="1200" spc="-5" dirty="0">
                <a:latin typeface="Times New Roman"/>
                <a:cs typeface="Times New Roman"/>
              </a:rPr>
              <a:t>components.</a:t>
            </a:r>
            <a:endParaRPr sz="1200" dirty="0">
              <a:latin typeface="Times New Roman"/>
              <a:cs typeface="Times New Roman"/>
            </a:endParaRPr>
          </a:p>
          <a:p>
            <a:pPr marL="469900" indent="-228600">
              <a:lnSpc>
                <a:spcPts val="1355"/>
              </a:lnSpc>
              <a:buAutoNum type="arabicPeriod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should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lead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to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data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structures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are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appropriate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classes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</a:p>
          <a:p>
            <a:pPr marL="469900">
              <a:lnSpc>
                <a:spcPct val="100000"/>
              </a:lnSpc>
              <a:spcBef>
                <a:spcPts val="155"/>
              </a:spcBef>
            </a:pPr>
            <a:r>
              <a:rPr sz="1200" spc="-5" dirty="0">
                <a:latin typeface="Times New Roman"/>
                <a:cs typeface="Times New Roman"/>
              </a:rPr>
              <a:t>implemented and </a:t>
            </a:r>
            <a:r>
              <a:rPr sz="1200" dirty="0">
                <a:latin typeface="Times New Roman"/>
                <a:cs typeface="Times New Roman"/>
              </a:rPr>
              <a:t>are drawn </a:t>
            </a:r>
            <a:r>
              <a:rPr sz="1200" spc="-5" dirty="0">
                <a:latin typeface="Times New Roman"/>
                <a:cs typeface="Times New Roman"/>
              </a:rPr>
              <a:t>from recognizable </a:t>
            </a: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patterns.</a:t>
            </a:r>
            <a:endParaRPr sz="1200" dirty="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150"/>
              </a:spcBef>
              <a:buAutoNum type="arabicPeriod" startAt="5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design </a:t>
            </a:r>
            <a:r>
              <a:rPr sz="1200" dirty="0">
                <a:latin typeface="Times New Roman"/>
                <a:cs typeface="Times New Roman"/>
              </a:rPr>
              <a:t>should lead to components </a:t>
            </a:r>
            <a:r>
              <a:rPr sz="1200" spc="-5" dirty="0">
                <a:latin typeface="Times New Roman"/>
                <a:cs typeface="Times New Roman"/>
              </a:rPr>
              <a:t>that </a:t>
            </a:r>
            <a:r>
              <a:rPr sz="1200" dirty="0">
                <a:latin typeface="Times New Roman"/>
                <a:cs typeface="Times New Roman"/>
              </a:rPr>
              <a:t>exhibit </a:t>
            </a:r>
            <a:r>
              <a:rPr sz="1200" spc="-5" dirty="0">
                <a:latin typeface="Times New Roman"/>
                <a:cs typeface="Times New Roman"/>
              </a:rPr>
              <a:t>independent functional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characteristics.</a:t>
            </a:r>
            <a:endParaRPr sz="1200" dirty="0">
              <a:latin typeface="Times New Roman"/>
              <a:cs typeface="Times New Roman"/>
            </a:endParaRPr>
          </a:p>
          <a:p>
            <a:pPr marL="469900" marR="12065" indent="-228600">
              <a:lnSpc>
                <a:spcPct val="110000"/>
              </a:lnSpc>
              <a:buAutoNum type="arabicPeriod" startAt="5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design </a:t>
            </a:r>
            <a:r>
              <a:rPr sz="1200" dirty="0">
                <a:latin typeface="Times New Roman"/>
                <a:cs typeface="Times New Roman"/>
              </a:rPr>
              <a:t>should lead to </a:t>
            </a:r>
            <a:r>
              <a:rPr sz="1200" spc="-5" dirty="0">
                <a:latin typeface="Times New Roman"/>
                <a:cs typeface="Times New Roman"/>
              </a:rPr>
              <a:t>interfaces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reduce </a:t>
            </a:r>
            <a:r>
              <a:rPr sz="1200" dirty="0">
                <a:latin typeface="Times New Roman"/>
                <a:cs typeface="Times New Roman"/>
              </a:rPr>
              <a:t>the complexity of connections </a:t>
            </a:r>
            <a:r>
              <a:rPr sz="1200" spc="-5" dirty="0">
                <a:latin typeface="Times New Roman"/>
                <a:cs typeface="Times New Roman"/>
              </a:rPr>
              <a:t>between  components and </a:t>
            </a:r>
            <a:r>
              <a:rPr sz="1200" dirty="0">
                <a:latin typeface="Times New Roman"/>
                <a:cs typeface="Times New Roman"/>
              </a:rPr>
              <a:t>with the </a:t>
            </a:r>
            <a:r>
              <a:rPr sz="1200" spc="-5" dirty="0">
                <a:latin typeface="Times New Roman"/>
                <a:cs typeface="Times New Roman"/>
              </a:rPr>
              <a:t>external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environment.</a:t>
            </a:r>
            <a:endParaRPr sz="1200" dirty="0">
              <a:latin typeface="Times New Roman"/>
              <a:cs typeface="Times New Roman"/>
            </a:endParaRPr>
          </a:p>
          <a:p>
            <a:pPr marL="469900" marR="12065" indent="-228600">
              <a:lnSpc>
                <a:spcPct val="110000"/>
              </a:lnSpc>
              <a:spcBef>
                <a:spcPts val="10"/>
              </a:spcBef>
              <a:buAutoNum type="arabicPeriod" startAt="5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design </a:t>
            </a:r>
            <a:r>
              <a:rPr sz="1200" dirty="0">
                <a:latin typeface="Times New Roman"/>
                <a:cs typeface="Times New Roman"/>
              </a:rPr>
              <a:t>should be derived using a </a:t>
            </a:r>
            <a:r>
              <a:rPr sz="1200" spc="-5" dirty="0">
                <a:latin typeface="Times New Roman"/>
                <a:cs typeface="Times New Roman"/>
              </a:rPr>
              <a:t>repeatable </a:t>
            </a:r>
            <a:r>
              <a:rPr sz="1200" dirty="0">
                <a:latin typeface="Times New Roman"/>
                <a:cs typeface="Times New Roman"/>
              </a:rPr>
              <a:t>method that </a:t>
            </a:r>
            <a:r>
              <a:rPr sz="1200" spc="-5" dirty="0">
                <a:latin typeface="Times New Roman"/>
                <a:cs typeface="Times New Roman"/>
              </a:rPr>
              <a:t>is driven </a:t>
            </a:r>
            <a:r>
              <a:rPr sz="1200" spc="5" dirty="0">
                <a:latin typeface="Times New Roman"/>
                <a:cs typeface="Times New Roman"/>
              </a:rPr>
              <a:t>by </a:t>
            </a:r>
            <a:r>
              <a:rPr sz="1200" spc="-5" dirty="0">
                <a:latin typeface="Times New Roman"/>
                <a:cs typeface="Times New Roman"/>
              </a:rPr>
              <a:t>information  obtained during </a:t>
            </a:r>
            <a:r>
              <a:rPr sz="1200" dirty="0">
                <a:latin typeface="Times New Roman"/>
                <a:cs typeface="Times New Roman"/>
              </a:rPr>
              <a:t>software </a:t>
            </a:r>
            <a:r>
              <a:rPr sz="1200" spc="-5" dirty="0">
                <a:latin typeface="Times New Roman"/>
                <a:cs typeface="Times New Roman"/>
              </a:rPr>
              <a:t>requirements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analysis.</a:t>
            </a:r>
          </a:p>
          <a:p>
            <a:pPr marL="469900" indent="-228600">
              <a:lnSpc>
                <a:spcPct val="100000"/>
              </a:lnSpc>
              <a:spcBef>
                <a:spcPts val="145"/>
              </a:spcBef>
              <a:buAutoNum type="arabicPeriod" startAt="5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should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represented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using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notation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effectively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communicates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its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meaning.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Assessing Design Quality—the Technical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Review</a:t>
            </a:r>
            <a:endParaRPr sz="1200" dirty="0">
              <a:latin typeface="Times New Roman"/>
              <a:cs typeface="Times New Roman"/>
            </a:endParaRPr>
          </a:p>
          <a:p>
            <a:pPr marL="12700" marR="8255" algn="just">
              <a:lnSpc>
                <a:spcPts val="1580"/>
              </a:lnSpc>
              <a:spcBef>
                <a:spcPts val="70"/>
              </a:spcBef>
            </a:pPr>
            <a:r>
              <a:rPr sz="1200" spc="-5" dirty="0">
                <a:latin typeface="Times New Roman"/>
                <a:cs typeface="Times New Roman"/>
              </a:rPr>
              <a:t>During design, </a:t>
            </a:r>
            <a:r>
              <a:rPr sz="1200" dirty="0">
                <a:latin typeface="Times New Roman"/>
                <a:cs typeface="Times New Roman"/>
              </a:rPr>
              <a:t>quality </a:t>
            </a:r>
            <a:r>
              <a:rPr sz="1200" spc="-5" dirty="0">
                <a:latin typeface="Times New Roman"/>
                <a:cs typeface="Times New Roman"/>
              </a:rPr>
              <a:t>is assessed </a:t>
            </a:r>
            <a:r>
              <a:rPr sz="1200" spc="10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conducting a </a:t>
            </a:r>
            <a:r>
              <a:rPr sz="1200" spc="-5" dirty="0">
                <a:latin typeface="Times New Roman"/>
                <a:cs typeface="Times New Roman"/>
              </a:rPr>
              <a:t>series </a:t>
            </a:r>
            <a:r>
              <a:rPr sz="1200" dirty="0">
                <a:latin typeface="Times New Roman"/>
                <a:cs typeface="Times New Roman"/>
              </a:rPr>
              <a:t>of technical </a:t>
            </a:r>
            <a:r>
              <a:rPr sz="1200" spc="-5" dirty="0">
                <a:latin typeface="Times New Roman"/>
                <a:cs typeface="Times New Roman"/>
              </a:rPr>
              <a:t>reviews (TRs). A technical  review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meeting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conducted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by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members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software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team.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Usually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two,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three,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four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people  participate </a:t>
            </a:r>
            <a:r>
              <a:rPr sz="1200" dirty="0">
                <a:latin typeface="Times New Roman"/>
                <a:cs typeface="Times New Roman"/>
              </a:rPr>
              <a:t>depending on the </a:t>
            </a:r>
            <a:r>
              <a:rPr sz="1200" spc="-5" dirty="0">
                <a:latin typeface="Times New Roman"/>
                <a:cs typeface="Times New Roman"/>
              </a:rPr>
              <a:t>scope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design </a:t>
            </a:r>
            <a:r>
              <a:rPr sz="1200" dirty="0">
                <a:latin typeface="Times New Roman"/>
                <a:cs typeface="Times New Roman"/>
              </a:rPr>
              <a:t>information to be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reviewed.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22</a:t>
            </a:fld>
            <a:endParaRPr spc="-2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704" y="281431"/>
            <a:ext cx="5991225" cy="962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algn="just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 SYSTEMS </a:t>
            </a:r>
            <a:r>
              <a:rPr sz="1400" dirty="0">
                <a:latin typeface="Times New Roman"/>
                <a:cs typeface="Times New Roman"/>
              </a:rPr>
              <a:t>CST 309 </a:t>
            </a:r>
            <a:r>
              <a:rPr sz="1400" spc="-5" dirty="0">
                <a:latin typeface="Times New Roman"/>
                <a:cs typeface="Times New Roman"/>
              </a:rPr>
              <a:t>KTU 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Quality </a:t>
            </a:r>
            <a:r>
              <a:rPr sz="1200" b="1" spc="-5" dirty="0">
                <a:latin typeface="Times New Roman"/>
                <a:cs typeface="Times New Roman"/>
              </a:rPr>
              <a:t>Attributes.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FURPS </a:t>
            </a:r>
            <a:r>
              <a:rPr sz="1200" dirty="0">
                <a:latin typeface="Times New Roman"/>
                <a:cs typeface="Times New Roman"/>
              </a:rPr>
              <a:t>quality </a:t>
            </a:r>
            <a:r>
              <a:rPr sz="1200" spc="-5" dirty="0">
                <a:latin typeface="Times New Roman"/>
                <a:cs typeface="Times New Roman"/>
              </a:rPr>
              <a:t>attributes represent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target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all software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design:</a:t>
            </a:r>
            <a:endParaRPr sz="1200" dirty="0">
              <a:latin typeface="Times New Roman"/>
              <a:cs typeface="Times New Roman"/>
            </a:endParaRPr>
          </a:p>
          <a:p>
            <a:pPr marL="469900" marR="9525" indent="-228600" algn="just">
              <a:lnSpc>
                <a:spcPct val="110800"/>
              </a:lnSpc>
              <a:spcBef>
                <a:spcPts val="7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b="1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Functionality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1200" spc="-5" dirty="0">
                <a:latin typeface="Times New Roman"/>
                <a:cs typeface="Times New Roman"/>
              </a:rPr>
              <a:t>s assessed </a:t>
            </a:r>
            <a:r>
              <a:rPr sz="1200" spc="5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evaluating the </a:t>
            </a:r>
            <a:r>
              <a:rPr sz="1200" spc="-5" dirty="0">
                <a:latin typeface="Times New Roman"/>
                <a:cs typeface="Times New Roman"/>
              </a:rPr>
              <a:t>feature set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capabilities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program, </a:t>
            </a:r>
            <a:r>
              <a:rPr sz="1200" dirty="0">
                <a:latin typeface="Times New Roman"/>
                <a:cs typeface="Times New Roman"/>
              </a:rPr>
              <a:t>the  generality of the functions that </a:t>
            </a:r>
            <a:r>
              <a:rPr sz="1200" spc="-5" dirty="0">
                <a:latin typeface="Times New Roman"/>
                <a:cs typeface="Times New Roman"/>
              </a:rPr>
              <a:t>are delivered, and </a:t>
            </a:r>
            <a:r>
              <a:rPr sz="1200" dirty="0">
                <a:latin typeface="Times New Roman"/>
                <a:cs typeface="Times New Roman"/>
              </a:rPr>
              <a:t>the security of the overall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system.</a:t>
            </a:r>
            <a:endParaRPr sz="1200" dirty="0">
              <a:latin typeface="Times New Roman"/>
              <a:cs typeface="Times New Roman"/>
            </a:endParaRPr>
          </a:p>
          <a:p>
            <a:pPr marL="469900" marR="9525" indent="-228600" algn="just">
              <a:lnSpc>
                <a:spcPct val="110000"/>
              </a:lnSpc>
              <a:spcBef>
                <a:spcPts val="8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Usability</a:t>
            </a:r>
            <a:r>
              <a:rPr sz="1200" b="1" i="1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 assessed </a:t>
            </a:r>
            <a:r>
              <a:rPr sz="1200" spc="5" dirty="0">
                <a:latin typeface="Times New Roman"/>
                <a:cs typeface="Times New Roman"/>
              </a:rPr>
              <a:t>by </a:t>
            </a:r>
            <a:r>
              <a:rPr sz="1200" spc="-5" dirty="0">
                <a:latin typeface="Times New Roman"/>
                <a:cs typeface="Times New Roman"/>
              </a:rPr>
              <a:t>considering </a:t>
            </a:r>
            <a:r>
              <a:rPr sz="1200" dirty="0">
                <a:latin typeface="Times New Roman"/>
                <a:cs typeface="Times New Roman"/>
              </a:rPr>
              <a:t>human </a:t>
            </a:r>
            <a:r>
              <a:rPr sz="1200" spc="-5" dirty="0">
                <a:latin typeface="Times New Roman"/>
                <a:cs typeface="Times New Roman"/>
              </a:rPr>
              <a:t>factors,overall </a:t>
            </a:r>
            <a:r>
              <a:rPr sz="1200" dirty="0">
                <a:latin typeface="Times New Roman"/>
                <a:cs typeface="Times New Roman"/>
              </a:rPr>
              <a:t>aesthetics, </a:t>
            </a:r>
            <a:r>
              <a:rPr sz="1200" spc="-5" dirty="0">
                <a:latin typeface="Times New Roman"/>
                <a:cs typeface="Times New Roman"/>
              </a:rPr>
              <a:t>consistency, and  documentation.</a:t>
            </a:r>
            <a:endParaRPr sz="1200" dirty="0">
              <a:latin typeface="Times New Roman"/>
              <a:cs typeface="Times New Roman"/>
            </a:endParaRPr>
          </a:p>
          <a:p>
            <a:pPr marL="469900" marR="7620" indent="-228600" algn="just">
              <a:lnSpc>
                <a:spcPct val="110000"/>
              </a:lnSpc>
              <a:spcBef>
                <a:spcPts val="9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b="1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Reliability</a:t>
            </a:r>
            <a:r>
              <a:rPr sz="1200" b="1" i="1" spc="-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 evaluated </a:t>
            </a:r>
            <a:r>
              <a:rPr sz="1200" dirty="0">
                <a:latin typeface="Times New Roman"/>
                <a:cs typeface="Times New Roman"/>
              </a:rPr>
              <a:t>by measuring the </a:t>
            </a:r>
            <a:r>
              <a:rPr sz="1200" spc="-5" dirty="0">
                <a:latin typeface="Times New Roman"/>
                <a:cs typeface="Times New Roman"/>
              </a:rPr>
              <a:t>frequency and </a:t>
            </a:r>
            <a:r>
              <a:rPr sz="1200" dirty="0">
                <a:latin typeface="Times New Roman"/>
                <a:cs typeface="Times New Roman"/>
              </a:rPr>
              <a:t>severity of </a:t>
            </a:r>
            <a:r>
              <a:rPr sz="1200" spc="-5" dirty="0">
                <a:latin typeface="Times New Roman"/>
                <a:cs typeface="Times New Roman"/>
              </a:rPr>
              <a:t>failure, </a:t>
            </a:r>
            <a:r>
              <a:rPr sz="1200" dirty="0">
                <a:latin typeface="Times New Roman"/>
                <a:cs typeface="Times New Roman"/>
              </a:rPr>
              <a:t>the accuracy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of  </a:t>
            </a:r>
            <a:r>
              <a:rPr sz="1200" dirty="0">
                <a:latin typeface="Times New Roman"/>
                <a:cs typeface="Times New Roman"/>
              </a:rPr>
              <a:t>output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results,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mean-time-to-failure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(MTTF),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ability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recover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from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failure,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 predictability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program.</a:t>
            </a:r>
            <a:endParaRPr sz="1200" dirty="0">
              <a:latin typeface="Times New Roman"/>
              <a:cs typeface="Times New Roman"/>
            </a:endParaRPr>
          </a:p>
          <a:p>
            <a:pPr marL="469900" marR="6350" indent="-228600" algn="just">
              <a:lnSpc>
                <a:spcPct val="110800"/>
              </a:lnSpc>
              <a:spcBef>
                <a:spcPts val="7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b="1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Performance</a:t>
            </a:r>
            <a:r>
              <a:rPr sz="1200" b="1" i="1" spc="-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 measured </a:t>
            </a:r>
            <a:r>
              <a:rPr sz="1200" dirty="0">
                <a:latin typeface="Times New Roman"/>
                <a:cs typeface="Times New Roman"/>
              </a:rPr>
              <a:t>using </a:t>
            </a:r>
            <a:r>
              <a:rPr sz="1200" spc="-5" dirty="0">
                <a:latin typeface="Times New Roman"/>
                <a:cs typeface="Times New Roman"/>
              </a:rPr>
              <a:t>processing </a:t>
            </a:r>
            <a:r>
              <a:rPr sz="1200" dirty="0">
                <a:latin typeface="Times New Roman"/>
                <a:cs typeface="Times New Roman"/>
              </a:rPr>
              <a:t>speed, </a:t>
            </a:r>
            <a:r>
              <a:rPr sz="1200" spc="-5" dirty="0">
                <a:latin typeface="Times New Roman"/>
                <a:cs typeface="Times New Roman"/>
              </a:rPr>
              <a:t>response </a:t>
            </a:r>
            <a:r>
              <a:rPr sz="1200" dirty="0">
                <a:latin typeface="Times New Roman"/>
                <a:cs typeface="Times New Roman"/>
              </a:rPr>
              <a:t>time, </a:t>
            </a:r>
            <a:r>
              <a:rPr sz="1200" spc="-5" dirty="0">
                <a:latin typeface="Times New Roman"/>
                <a:cs typeface="Times New Roman"/>
              </a:rPr>
              <a:t>resource consumption,  throughput,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efficiency.</a:t>
            </a:r>
            <a:endParaRPr sz="1200" dirty="0">
              <a:latin typeface="Times New Roman"/>
              <a:cs typeface="Times New Roman"/>
            </a:endParaRPr>
          </a:p>
          <a:p>
            <a:pPr marL="469900" marR="6985" indent="-228600" algn="just">
              <a:lnSpc>
                <a:spcPct val="110300"/>
              </a:lnSpc>
              <a:spcBef>
                <a:spcPts val="8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b="1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Supportability</a:t>
            </a:r>
            <a:r>
              <a:rPr sz="1200" b="1" i="1" spc="-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combines extensibility, adaptability,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serviceability. These </a:t>
            </a:r>
            <a:r>
              <a:rPr sz="1200" dirty="0">
                <a:latin typeface="Times New Roman"/>
                <a:cs typeface="Times New Roman"/>
              </a:rPr>
              <a:t>three  </a:t>
            </a:r>
            <a:r>
              <a:rPr sz="1200" spc="-5" dirty="0">
                <a:latin typeface="Times New Roman"/>
                <a:cs typeface="Times New Roman"/>
              </a:rPr>
              <a:t>attributes represent </a:t>
            </a:r>
            <a:r>
              <a:rPr sz="1200" dirty="0">
                <a:latin typeface="Times New Roman"/>
                <a:cs typeface="Times New Roman"/>
              </a:rPr>
              <a:t>a more </a:t>
            </a:r>
            <a:r>
              <a:rPr sz="1200" spc="-5" dirty="0">
                <a:latin typeface="Times New Roman"/>
                <a:cs typeface="Times New Roman"/>
              </a:rPr>
              <a:t>common term, </a:t>
            </a:r>
            <a:r>
              <a:rPr sz="1200" i="1" dirty="0">
                <a:latin typeface="Times New Roman"/>
                <a:cs typeface="Times New Roman"/>
              </a:rPr>
              <a:t>maintainability </a:t>
            </a:r>
            <a:r>
              <a:rPr sz="1200" spc="-5" dirty="0">
                <a:latin typeface="Times New Roman"/>
                <a:cs typeface="Times New Roman"/>
              </a:rPr>
              <a:t>—and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addition, testability,  compatibility, </a:t>
            </a:r>
            <a:r>
              <a:rPr sz="1200" dirty="0">
                <a:latin typeface="Times New Roman"/>
                <a:cs typeface="Times New Roman"/>
              </a:rPr>
              <a:t>configurability (the ability to organize </a:t>
            </a:r>
            <a:r>
              <a:rPr sz="1200" spc="-5" dirty="0">
                <a:latin typeface="Times New Roman"/>
                <a:cs typeface="Times New Roman"/>
              </a:rPr>
              <a:t>and control elements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software  configuration),the ease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which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system </a:t>
            </a:r>
            <a:r>
              <a:rPr sz="1200" dirty="0">
                <a:latin typeface="Times New Roman"/>
                <a:cs typeface="Times New Roman"/>
              </a:rPr>
              <a:t>can be </a:t>
            </a:r>
            <a:r>
              <a:rPr sz="1200" spc="-5" dirty="0">
                <a:latin typeface="Times New Roman"/>
                <a:cs typeface="Times New Roman"/>
              </a:rPr>
              <a:t>installed, and </a:t>
            </a:r>
            <a:r>
              <a:rPr sz="1200" dirty="0">
                <a:latin typeface="Times New Roman"/>
                <a:cs typeface="Times New Roman"/>
              </a:rPr>
              <a:t>the ease with </a:t>
            </a:r>
            <a:r>
              <a:rPr sz="1200" spc="-5" dirty="0">
                <a:latin typeface="Times New Roman"/>
                <a:cs typeface="Times New Roman"/>
              </a:rPr>
              <a:t>which  problems can </a:t>
            </a:r>
            <a:r>
              <a:rPr sz="1200" dirty="0">
                <a:latin typeface="Times New Roman"/>
                <a:cs typeface="Times New Roman"/>
              </a:rPr>
              <a:t>be localized.</a:t>
            </a: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1200" dirty="0">
                <a:latin typeface="Times New Roman"/>
                <a:cs typeface="Times New Roman"/>
              </a:rPr>
              <a:t>Common</a:t>
            </a:r>
            <a:r>
              <a:rPr sz="1200" spc="-5" dirty="0">
                <a:latin typeface="Times New Roman"/>
                <a:cs typeface="Times New Roman"/>
              </a:rPr>
              <a:t> characteristics:</a:t>
            </a:r>
            <a:endParaRPr sz="1200" dirty="0">
              <a:latin typeface="Times New Roman"/>
              <a:cs typeface="Times New Roman"/>
            </a:endParaRPr>
          </a:p>
          <a:p>
            <a:pPr marL="227329" indent="-215265">
              <a:lnSpc>
                <a:spcPct val="100000"/>
              </a:lnSpc>
              <a:spcBef>
                <a:spcPts val="145"/>
              </a:spcBef>
              <a:buAutoNum type="arabicParenBoth"/>
              <a:tabLst>
                <a:tab pos="227965" algn="l"/>
              </a:tabLst>
            </a:pPr>
            <a:r>
              <a:rPr sz="1200" spc="-5" dirty="0">
                <a:latin typeface="Times New Roman"/>
                <a:cs typeface="Times New Roman"/>
              </a:rPr>
              <a:t>A mechanism for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translation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requirements model </a:t>
            </a:r>
            <a:r>
              <a:rPr sz="1200" dirty="0">
                <a:latin typeface="Times New Roman"/>
                <a:cs typeface="Times New Roman"/>
              </a:rPr>
              <a:t>into a </a:t>
            </a:r>
            <a:r>
              <a:rPr sz="1200" spc="-5" dirty="0">
                <a:latin typeface="Times New Roman"/>
                <a:cs typeface="Times New Roman"/>
              </a:rPr>
              <a:t>design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representation,</a:t>
            </a:r>
            <a:endParaRPr sz="1200" dirty="0">
              <a:latin typeface="Times New Roman"/>
              <a:cs typeface="Times New Roman"/>
            </a:endParaRPr>
          </a:p>
          <a:p>
            <a:pPr marL="227329" indent="-215265">
              <a:lnSpc>
                <a:spcPct val="100000"/>
              </a:lnSpc>
              <a:spcBef>
                <a:spcPts val="140"/>
              </a:spcBef>
              <a:buAutoNum type="arabicParenBoth"/>
              <a:tabLst>
                <a:tab pos="227965" algn="l"/>
              </a:tabLst>
            </a:pPr>
            <a:r>
              <a:rPr sz="1200" spc="-5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notation for </a:t>
            </a:r>
            <a:r>
              <a:rPr sz="1200" spc="-5" dirty="0">
                <a:latin typeface="Times New Roman"/>
                <a:cs typeface="Times New Roman"/>
              </a:rPr>
              <a:t>representing functional </a:t>
            </a:r>
            <a:r>
              <a:rPr sz="1200" dirty="0">
                <a:latin typeface="Times New Roman"/>
                <a:cs typeface="Times New Roman"/>
              </a:rPr>
              <a:t>components and </a:t>
            </a:r>
            <a:r>
              <a:rPr sz="1200" spc="-5" dirty="0">
                <a:latin typeface="Times New Roman"/>
                <a:cs typeface="Times New Roman"/>
              </a:rPr>
              <a:t>their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interfaces,</a:t>
            </a:r>
            <a:endParaRPr sz="1200" dirty="0">
              <a:latin typeface="Times New Roman"/>
              <a:cs typeface="Times New Roman"/>
            </a:endParaRPr>
          </a:p>
          <a:p>
            <a:pPr marL="227329" indent="-215265">
              <a:lnSpc>
                <a:spcPct val="100000"/>
              </a:lnSpc>
              <a:spcBef>
                <a:spcPts val="145"/>
              </a:spcBef>
              <a:buAutoNum type="arabicParenBoth"/>
              <a:tabLst>
                <a:tab pos="227965" algn="l"/>
              </a:tabLst>
            </a:pPr>
            <a:r>
              <a:rPr sz="1200" spc="-5" dirty="0">
                <a:latin typeface="Times New Roman"/>
                <a:cs typeface="Times New Roman"/>
              </a:rPr>
              <a:t>Heuristics </a:t>
            </a:r>
            <a:r>
              <a:rPr sz="1200" dirty="0">
                <a:latin typeface="Times New Roman"/>
                <a:cs typeface="Times New Roman"/>
              </a:rPr>
              <a:t>for refinement </a:t>
            </a:r>
            <a:r>
              <a:rPr sz="1200" spc="-5" dirty="0">
                <a:latin typeface="Times New Roman"/>
                <a:cs typeface="Times New Roman"/>
              </a:rPr>
              <a:t>and partitioning</a:t>
            </a:r>
            <a:endParaRPr sz="1200" dirty="0">
              <a:latin typeface="Times New Roman"/>
              <a:cs typeface="Times New Roman"/>
            </a:endParaRPr>
          </a:p>
          <a:p>
            <a:pPr marL="227329" indent="-215265">
              <a:lnSpc>
                <a:spcPct val="100000"/>
              </a:lnSpc>
              <a:spcBef>
                <a:spcPts val="145"/>
              </a:spcBef>
              <a:buAutoNum type="arabicParenBoth"/>
              <a:tabLst>
                <a:tab pos="227965" algn="l"/>
              </a:tabLst>
            </a:pPr>
            <a:r>
              <a:rPr sz="1200" spc="-5" dirty="0">
                <a:latin typeface="Times New Roman"/>
                <a:cs typeface="Times New Roman"/>
              </a:rPr>
              <a:t>Guidelines </a:t>
            </a:r>
            <a:r>
              <a:rPr sz="1200" dirty="0">
                <a:latin typeface="Times New Roman"/>
                <a:cs typeface="Times New Roman"/>
              </a:rPr>
              <a:t>for quality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assessment.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arenBoth"/>
            </a:pP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 CONCEPTS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Abstraction</a:t>
            </a:r>
            <a:endParaRPr sz="1200" dirty="0">
              <a:latin typeface="Times New Roman"/>
              <a:cs typeface="Times New Roman"/>
            </a:endParaRPr>
          </a:p>
          <a:p>
            <a:pPr marL="469900" marR="7620" lvl="1" indent="-228600">
              <a:lnSpc>
                <a:spcPct val="110000"/>
              </a:lnSpc>
              <a:spcBef>
                <a:spcPts val="7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At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highest level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abstraction, </a:t>
            </a:r>
            <a:r>
              <a:rPr sz="1200" dirty="0">
                <a:latin typeface="Times New Roman"/>
                <a:cs typeface="Times New Roman"/>
              </a:rPr>
              <a:t>a solution </a:t>
            </a:r>
            <a:r>
              <a:rPr sz="1200" spc="-5" dirty="0">
                <a:latin typeface="Times New Roman"/>
                <a:cs typeface="Times New Roman"/>
              </a:rPr>
              <a:t>is stated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broad terms </a:t>
            </a:r>
            <a:r>
              <a:rPr sz="1200" dirty="0">
                <a:latin typeface="Times New Roman"/>
                <a:cs typeface="Times New Roman"/>
              </a:rPr>
              <a:t>using the </a:t>
            </a:r>
            <a:r>
              <a:rPr sz="1200" spc="-5" dirty="0">
                <a:latin typeface="Times New Roman"/>
                <a:cs typeface="Times New Roman"/>
              </a:rPr>
              <a:t>language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of 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problem </a:t>
            </a:r>
            <a:r>
              <a:rPr sz="1200" dirty="0">
                <a:latin typeface="Times New Roman"/>
                <a:cs typeface="Times New Roman"/>
              </a:rPr>
              <a:t>environment.</a:t>
            </a:r>
          </a:p>
          <a:p>
            <a:pPr marL="469900" lvl="1" indent="-228600">
              <a:lnSpc>
                <a:spcPct val="100000"/>
              </a:lnSpc>
              <a:spcBef>
                <a:spcPts val="229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At lower levels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abstraction, </a:t>
            </a:r>
            <a:r>
              <a:rPr sz="1200" dirty="0">
                <a:latin typeface="Times New Roman"/>
                <a:cs typeface="Times New Roman"/>
              </a:rPr>
              <a:t>a more </a:t>
            </a:r>
            <a:r>
              <a:rPr sz="1200" spc="-5" dirty="0">
                <a:latin typeface="Times New Roman"/>
                <a:cs typeface="Times New Roman"/>
              </a:rPr>
              <a:t>detailed </a:t>
            </a:r>
            <a:r>
              <a:rPr sz="1200" dirty="0">
                <a:latin typeface="Times New Roman"/>
                <a:cs typeface="Times New Roman"/>
              </a:rPr>
              <a:t>description of the solution </a:t>
            </a:r>
            <a:r>
              <a:rPr sz="1200" spc="-5" dirty="0">
                <a:latin typeface="Times New Roman"/>
                <a:cs typeface="Times New Roman"/>
              </a:rPr>
              <a:t>is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provided.</a:t>
            </a:r>
            <a:endParaRPr sz="1200" dirty="0">
              <a:latin typeface="Times New Roman"/>
              <a:cs typeface="Times New Roman"/>
            </a:endParaRPr>
          </a:p>
          <a:p>
            <a:pPr marL="469900" marR="9525" lvl="1" indent="-228600" algn="just">
              <a:lnSpc>
                <a:spcPct val="110000"/>
              </a:lnSpc>
              <a:spcBef>
                <a:spcPts val="9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</a:t>
            </a:r>
            <a:r>
              <a:rPr sz="1200" b="1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procedural </a:t>
            </a:r>
            <a:r>
              <a:rPr sz="12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abstraction</a:t>
            </a:r>
            <a:r>
              <a:rPr sz="1200" b="1" i="1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refers </a:t>
            </a:r>
            <a:r>
              <a:rPr sz="1200" dirty="0">
                <a:latin typeface="Times New Roman"/>
                <a:cs typeface="Times New Roman"/>
              </a:rPr>
              <a:t>to a </a:t>
            </a:r>
            <a:r>
              <a:rPr sz="1200" spc="-5" dirty="0">
                <a:latin typeface="Times New Roman"/>
                <a:cs typeface="Times New Roman"/>
              </a:rPr>
              <a:t>sequence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instructions </a:t>
            </a:r>
            <a:r>
              <a:rPr sz="1200" dirty="0">
                <a:latin typeface="Times New Roman"/>
                <a:cs typeface="Times New Roman"/>
              </a:rPr>
              <a:t>that have a specific </a:t>
            </a:r>
            <a:r>
              <a:rPr sz="1200" spc="-5" dirty="0">
                <a:latin typeface="Times New Roman"/>
                <a:cs typeface="Times New Roman"/>
              </a:rPr>
              <a:t>and  </a:t>
            </a:r>
            <a:r>
              <a:rPr sz="1200" dirty="0">
                <a:latin typeface="Times New Roman"/>
                <a:cs typeface="Times New Roman"/>
              </a:rPr>
              <a:t>limited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function.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name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procedural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abstraction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implies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these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functions,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specific  </a:t>
            </a:r>
            <a:r>
              <a:rPr sz="1200" spc="-5" dirty="0">
                <a:latin typeface="Times New Roman"/>
                <a:cs typeface="Times New Roman"/>
              </a:rPr>
              <a:t>details are </a:t>
            </a:r>
            <a:r>
              <a:rPr sz="1200" dirty="0">
                <a:latin typeface="Times New Roman"/>
                <a:cs typeface="Times New Roman"/>
              </a:rPr>
              <a:t>suppressed.</a:t>
            </a:r>
          </a:p>
          <a:p>
            <a:pPr marL="469900" marR="7620" indent="456565" algn="just">
              <a:lnSpc>
                <a:spcPct val="110000"/>
              </a:lnSpc>
              <a:spcBef>
                <a:spcPts val="15"/>
              </a:spcBef>
            </a:pPr>
            <a:r>
              <a:rPr sz="1200" spc="-5" dirty="0">
                <a:latin typeface="Times New Roman"/>
                <a:cs typeface="Times New Roman"/>
              </a:rPr>
              <a:t>An </a:t>
            </a:r>
            <a:r>
              <a:rPr sz="1200" dirty="0">
                <a:latin typeface="Times New Roman"/>
                <a:cs typeface="Times New Roman"/>
              </a:rPr>
              <a:t>example of a </a:t>
            </a:r>
            <a:r>
              <a:rPr sz="1200" spc="-5" dirty="0">
                <a:latin typeface="Times New Roman"/>
                <a:cs typeface="Times New Roman"/>
              </a:rPr>
              <a:t>procedural abstraction </a:t>
            </a:r>
            <a:r>
              <a:rPr sz="1200" dirty="0">
                <a:latin typeface="Times New Roman"/>
                <a:cs typeface="Times New Roman"/>
              </a:rPr>
              <a:t>would be the </a:t>
            </a:r>
            <a:r>
              <a:rPr sz="1200" spc="-5" dirty="0">
                <a:latin typeface="Times New Roman"/>
                <a:cs typeface="Times New Roman"/>
              </a:rPr>
              <a:t>word </a:t>
            </a:r>
            <a:r>
              <a:rPr sz="1200" i="1" spc="-5" dirty="0">
                <a:latin typeface="Times New Roman"/>
                <a:cs typeface="Times New Roman"/>
              </a:rPr>
              <a:t>open </a:t>
            </a:r>
            <a:r>
              <a:rPr sz="1200" dirty="0">
                <a:latin typeface="Times New Roman"/>
                <a:cs typeface="Times New Roman"/>
              </a:rPr>
              <a:t>for a door. </a:t>
            </a:r>
            <a:r>
              <a:rPr sz="1200" i="1" dirty="0">
                <a:latin typeface="Times New Roman"/>
                <a:cs typeface="Times New Roman"/>
              </a:rPr>
              <a:t>Open  </a:t>
            </a:r>
            <a:r>
              <a:rPr sz="1200" spc="-5" dirty="0">
                <a:latin typeface="Times New Roman"/>
                <a:cs typeface="Times New Roman"/>
              </a:rPr>
              <a:t>implies </a:t>
            </a:r>
            <a:r>
              <a:rPr sz="1200" dirty="0">
                <a:latin typeface="Times New Roman"/>
                <a:cs typeface="Times New Roman"/>
              </a:rPr>
              <a:t>a long </a:t>
            </a:r>
            <a:r>
              <a:rPr sz="1200" spc="-5" dirty="0">
                <a:latin typeface="Times New Roman"/>
                <a:cs typeface="Times New Roman"/>
              </a:rPr>
              <a:t>sequence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procedural steps (e.g., walk </a:t>
            </a:r>
            <a:r>
              <a:rPr sz="1200" dirty="0">
                <a:latin typeface="Times New Roman"/>
                <a:cs typeface="Times New Roman"/>
              </a:rPr>
              <a:t>to the door, </a:t>
            </a:r>
            <a:r>
              <a:rPr sz="1200" spc="-5" dirty="0">
                <a:latin typeface="Times New Roman"/>
                <a:cs typeface="Times New Roman"/>
              </a:rPr>
              <a:t>reach </a:t>
            </a:r>
            <a:r>
              <a:rPr sz="1200" dirty="0">
                <a:latin typeface="Times New Roman"/>
                <a:cs typeface="Times New Roman"/>
              </a:rPr>
              <a:t>out </a:t>
            </a:r>
            <a:r>
              <a:rPr sz="1200" spc="-5" dirty="0">
                <a:latin typeface="Times New Roman"/>
                <a:cs typeface="Times New Roman"/>
              </a:rPr>
              <a:t>and grasp  </a:t>
            </a:r>
            <a:r>
              <a:rPr sz="1200" dirty="0">
                <a:latin typeface="Times New Roman"/>
                <a:cs typeface="Times New Roman"/>
              </a:rPr>
              <a:t>knob, turn knob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pull </a:t>
            </a:r>
            <a:r>
              <a:rPr sz="1200" spc="-5" dirty="0">
                <a:latin typeface="Times New Roman"/>
                <a:cs typeface="Times New Roman"/>
              </a:rPr>
              <a:t>door, </a:t>
            </a:r>
            <a:r>
              <a:rPr sz="1200" dirty="0">
                <a:latin typeface="Times New Roman"/>
                <a:cs typeface="Times New Roman"/>
              </a:rPr>
              <a:t>step away </a:t>
            </a:r>
            <a:r>
              <a:rPr sz="1200" spc="-5" dirty="0">
                <a:latin typeface="Times New Roman"/>
                <a:cs typeface="Times New Roman"/>
              </a:rPr>
              <a:t>from </a:t>
            </a:r>
            <a:r>
              <a:rPr sz="1200" dirty="0">
                <a:latin typeface="Times New Roman"/>
                <a:cs typeface="Times New Roman"/>
              </a:rPr>
              <a:t>moving </a:t>
            </a:r>
            <a:r>
              <a:rPr sz="1200" spc="-5" dirty="0">
                <a:latin typeface="Times New Roman"/>
                <a:cs typeface="Times New Roman"/>
              </a:rPr>
              <a:t>door, etc.).</a:t>
            </a:r>
            <a:endParaRPr sz="1200" dirty="0">
              <a:latin typeface="Times New Roman"/>
              <a:cs typeface="Times New Roman"/>
            </a:endParaRPr>
          </a:p>
          <a:p>
            <a:pPr marL="469900" marR="5080" lvl="1" indent="-228600" algn="just">
              <a:lnSpc>
                <a:spcPct val="110300"/>
              </a:lnSpc>
              <a:spcBef>
                <a:spcPts val="80"/>
              </a:spcBef>
              <a:buFont typeface="Symbol"/>
              <a:buChar char=""/>
              <a:tabLst>
                <a:tab pos="508000" algn="l"/>
              </a:tabLst>
            </a:pPr>
            <a:r>
              <a:rPr dirty="0"/>
              <a:t>	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data</a:t>
            </a:r>
            <a:r>
              <a:rPr sz="1200" b="1" i="1" u="heavy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abstraction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named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collection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data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describes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object.</a:t>
            </a:r>
            <a:r>
              <a:rPr sz="1200" spc="-10" dirty="0">
                <a:latin typeface="Times New Roman"/>
                <a:cs typeface="Times New Roman"/>
              </a:rPr>
              <a:t> In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context  of the </a:t>
            </a:r>
            <a:r>
              <a:rPr sz="1200" spc="-5" dirty="0">
                <a:latin typeface="Times New Roman"/>
                <a:cs typeface="Times New Roman"/>
              </a:rPr>
              <a:t>procedural </a:t>
            </a:r>
            <a:r>
              <a:rPr sz="1200" dirty="0">
                <a:latin typeface="Times New Roman"/>
                <a:cs typeface="Times New Roman"/>
              </a:rPr>
              <a:t>abstraction </a:t>
            </a:r>
            <a:r>
              <a:rPr sz="1200" i="1" spc="-5" dirty="0">
                <a:latin typeface="Times New Roman"/>
                <a:cs typeface="Times New Roman"/>
              </a:rPr>
              <a:t>open, </a:t>
            </a:r>
            <a:r>
              <a:rPr sz="1200" spc="-5" dirty="0">
                <a:latin typeface="Times New Roman"/>
                <a:cs typeface="Times New Roman"/>
              </a:rPr>
              <a:t>we can define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data abstraction called </a:t>
            </a:r>
            <a:r>
              <a:rPr sz="1200" b="1" spc="-5" dirty="0">
                <a:latin typeface="Times New Roman"/>
                <a:cs typeface="Times New Roman"/>
              </a:rPr>
              <a:t>door. </a:t>
            </a:r>
            <a:r>
              <a:rPr sz="1200" spc="-10" dirty="0">
                <a:latin typeface="Times New Roman"/>
                <a:cs typeface="Times New Roman"/>
              </a:rPr>
              <a:t>Like </a:t>
            </a:r>
            <a:r>
              <a:rPr sz="1200" spc="5" dirty="0">
                <a:latin typeface="Times New Roman"/>
                <a:cs typeface="Times New Roman"/>
              </a:rPr>
              <a:t>any  </a:t>
            </a:r>
            <a:r>
              <a:rPr sz="1200" spc="-5" dirty="0">
                <a:latin typeface="Times New Roman"/>
                <a:cs typeface="Times New Roman"/>
              </a:rPr>
              <a:t>data object, </a:t>
            </a:r>
            <a:r>
              <a:rPr sz="1200" dirty="0">
                <a:latin typeface="Times New Roman"/>
                <a:cs typeface="Times New Roman"/>
              </a:rPr>
              <a:t>the data </a:t>
            </a:r>
            <a:r>
              <a:rPr sz="1200" spc="-5" dirty="0">
                <a:latin typeface="Times New Roman"/>
                <a:cs typeface="Times New Roman"/>
              </a:rPr>
              <a:t>abstraction for </a:t>
            </a:r>
            <a:r>
              <a:rPr sz="1200" b="1" dirty="0">
                <a:latin typeface="Times New Roman"/>
                <a:cs typeface="Times New Roman"/>
              </a:rPr>
              <a:t>door </a:t>
            </a:r>
            <a:r>
              <a:rPr sz="1200" dirty="0">
                <a:latin typeface="Times New Roman"/>
                <a:cs typeface="Times New Roman"/>
              </a:rPr>
              <a:t>would encompass a </a:t>
            </a:r>
            <a:r>
              <a:rPr sz="1200" spc="-5" dirty="0">
                <a:latin typeface="Times New Roman"/>
                <a:cs typeface="Times New Roman"/>
              </a:rPr>
              <a:t>set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attributes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describe  </a:t>
            </a:r>
            <a:r>
              <a:rPr sz="1200" dirty="0">
                <a:latin typeface="Times New Roman"/>
                <a:cs typeface="Times New Roman"/>
              </a:rPr>
              <a:t>the door </a:t>
            </a:r>
            <a:r>
              <a:rPr sz="1200" spc="-5" dirty="0">
                <a:latin typeface="Times New Roman"/>
                <a:cs typeface="Times New Roman"/>
              </a:rPr>
              <a:t>(e.g., </a:t>
            </a:r>
            <a:r>
              <a:rPr sz="1200" dirty="0">
                <a:latin typeface="Times New Roman"/>
                <a:cs typeface="Times New Roman"/>
              </a:rPr>
              <a:t>door </a:t>
            </a:r>
            <a:r>
              <a:rPr sz="1200" spc="-5" dirty="0">
                <a:latin typeface="Times New Roman"/>
                <a:cs typeface="Times New Roman"/>
              </a:rPr>
              <a:t>type, swing direction, </a:t>
            </a:r>
            <a:r>
              <a:rPr sz="1200" dirty="0">
                <a:latin typeface="Times New Roman"/>
                <a:cs typeface="Times New Roman"/>
              </a:rPr>
              <a:t>opening </a:t>
            </a:r>
            <a:r>
              <a:rPr sz="1200" spc="-5" dirty="0">
                <a:latin typeface="Times New Roman"/>
                <a:cs typeface="Times New Roman"/>
              </a:rPr>
              <a:t>mechanism, weight,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dimensions).</a:t>
            </a:r>
            <a:endParaRPr sz="1200" dirty="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70"/>
              </a:spcBef>
            </a:pPr>
            <a:r>
              <a:rPr sz="1200" b="1" spc="-5" dirty="0">
                <a:latin typeface="Times New Roman"/>
                <a:cs typeface="Times New Roman"/>
              </a:rPr>
              <a:t>Architecture</a:t>
            </a:r>
            <a:endParaRPr sz="1200" dirty="0">
              <a:latin typeface="Times New Roman"/>
              <a:cs typeface="Times New Roman"/>
            </a:endParaRPr>
          </a:p>
          <a:p>
            <a:pPr marL="12700" marR="9525" algn="just">
              <a:lnSpc>
                <a:spcPts val="1580"/>
              </a:lnSpc>
              <a:spcBef>
                <a:spcPts val="65"/>
              </a:spcBef>
            </a:pPr>
            <a:r>
              <a:rPr sz="1200" b="1" i="1" spc="-5" dirty="0">
                <a:latin typeface="Times New Roman"/>
                <a:cs typeface="Times New Roman"/>
              </a:rPr>
              <a:t>Software architecture </a:t>
            </a:r>
            <a:r>
              <a:rPr sz="1200" dirty="0">
                <a:latin typeface="Times New Roman"/>
                <a:cs typeface="Times New Roman"/>
              </a:rPr>
              <a:t>alludes to “the </a:t>
            </a:r>
            <a:r>
              <a:rPr sz="1200" spc="-5" dirty="0">
                <a:latin typeface="Times New Roman"/>
                <a:cs typeface="Times New Roman"/>
              </a:rPr>
              <a:t>overall </a:t>
            </a:r>
            <a:r>
              <a:rPr sz="1200" dirty="0">
                <a:latin typeface="Times New Roman"/>
                <a:cs typeface="Times New Roman"/>
              </a:rPr>
              <a:t>structure of the software and the </a:t>
            </a:r>
            <a:r>
              <a:rPr sz="1200" spc="-5" dirty="0">
                <a:latin typeface="Times New Roman"/>
                <a:cs typeface="Times New Roman"/>
              </a:rPr>
              <a:t>ways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which </a:t>
            </a:r>
            <a:r>
              <a:rPr sz="1200" dirty="0">
                <a:latin typeface="Times New Roman"/>
                <a:cs typeface="Times New Roman"/>
              </a:rPr>
              <a:t>that  </a:t>
            </a:r>
            <a:r>
              <a:rPr sz="1200" spc="-5" dirty="0">
                <a:latin typeface="Times New Roman"/>
                <a:cs typeface="Times New Roman"/>
              </a:rPr>
              <a:t>structure </a:t>
            </a:r>
            <a:r>
              <a:rPr sz="1200" dirty="0">
                <a:latin typeface="Times New Roman"/>
                <a:cs typeface="Times New Roman"/>
              </a:rPr>
              <a:t>provides conceptual integrity for a </a:t>
            </a:r>
            <a:r>
              <a:rPr sz="1200" spc="-5" dirty="0">
                <a:latin typeface="Times New Roman"/>
                <a:cs typeface="Times New Roman"/>
              </a:rPr>
              <a:t>system”. Architecture is </a:t>
            </a:r>
            <a:r>
              <a:rPr sz="1200" dirty="0">
                <a:latin typeface="Times New Roman"/>
                <a:cs typeface="Times New Roman"/>
              </a:rPr>
              <a:t>the structure or </a:t>
            </a:r>
            <a:r>
              <a:rPr sz="1200" spc="-5" dirty="0">
                <a:latin typeface="Times New Roman"/>
                <a:cs typeface="Times New Roman"/>
              </a:rPr>
              <a:t>organization 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program components </a:t>
            </a:r>
            <a:r>
              <a:rPr sz="1200" dirty="0">
                <a:latin typeface="Times New Roman"/>
                <a:cs typeface="Times New Roman"/>
              </a:rPr>
              <a:t>(modules), the manner in </a:t>
            </a:r>
            <a:r>
              <a:rPr sz="1200" spc="-5" dirty="0">
                <a:latin typeface="Times New Roman"/>
                <a:cs typeface="Times New Roman"/>
              </a:rPr>
              <a:t>which </a:t>
            </a:r>
            <a:r>
              <a:rPr sz="1200" dirty="0">
                <a:latin typeface="Times New Roman"/>
                <a:cs typeface="Times New Roman"/>
              </a:rPr>
              <a:t>these components </a:t>
            </a:r>
            <a:r>
              <a:rPr sz="1200" spc="-5" dirty="0">
                <a:latin typeface="Times New Roman"/>
                <a:cs typeface="Times New Roman"/>
              </a:rPr>
              <a:t>interact, and </a:t>
            </a:r>
            <a:r>
              <a:rPr sz="1200" dirty="0">
                <a:latin typeface="Times New Roman"/>
                <a:cs typeface="Times New Roman"/>
              </a:rPr>
              <a:t>the  </a:t>
            </a:r>
            <a:r>
              <a:rPr sz="1200" spc="-5" dirty="0">
                <a:latin typeface="Times New Roman"/>
                <a:cs typeface="Times New Roman"/>
              </a:rPr>
              <a:t>structure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data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used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by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components.</a:t>
            </a:r>
            <a:r>
              <a:rPr sz="1200" spc="2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set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architectural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patterns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enables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software</a:t>
            </a:r>
          </a:p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1200" spc="-5" dirty="0">
                <a:latin typeface="Times New Roman"/>
                <a:cs typeface="Times New Roman"/>
              </a:rPr>
              <a:t>engineer </a:t>
            </a:r>
            <a:r>
              <a:rPr sz="1200" dirty="0">
                <a:latin typeface="Times New Roman"/>
                <a:cs typeface="Times New Roman"/>
              </a:rPr>
              <a:t>to reuse </a:t>
            </a:r>
            <a:r>
              <a:rPr sz="1200" spc="-5" dirty="0">
                <a:latin typeface="Times New Roman"/>
                <a:cs typeface="Times New Roman"/>
              </a:rPr>
              <a:t>design-level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concepts.</a:t>
            </a:r>
            <a:endParaRPr sz="1200" dirty="0">
              <a:latin typeface="Times New Roman"/>
              <a:cs typeface="Times New Roman"/>
            </a:endParaRPr>
          </a:p>
          <a:p>
            <a:pPr marL="12700" marR="10160" algn="just">
              <a:lnSpc>
                <a:spcPct val="110000"/>
              </a:lnSpc>
            </a:pPr>
            <a:r>
              <a:rPr sz="1200" spc="-5" dirty="0">
                <a:latin typeface="Times New Roman"/>
                <a:cs typeface="Times New Roman"/>
              </a:rPr>
              <a:t>Shaw and Garlan </a:t>
            </a:r>
            <a:r>
              <a:rPr sz="1200" dirty="0">
                <a:latin typeface="Times New Roman"/>
                <a:cs typeface="Times New Roman"/>
              </a:rPr>
              <a:t>describe a </a:t>
            </a:r>
            <a:r>
              <a:rPr sz="1200" spc="-5" dirty="0">
                <a:latin typeface="Times New Roman"/>
                <a:cs typeface="Times New Roman"/>
              </a:rPr>
              <a:t>set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properties </a:t>
            </a:r>
            <a:r>
              <a:rPr sz="1200" dirty="0">
                <a:latin typeface="Times New Roman"/>
                <a:cs typeface="Times New Roman"/>
              </a:rPr>
              <a:t>that should be </a:t>
            </a:r>
            <a:r>
              <a:rPr sz="1200" spc="-5" dirty="0">
                <a:latin typeface="Times New Roman"/>
                <a:cs typeface="Times New Roman"/>
              </a:rPr>
              <a:t>specified as part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an architectural  design.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23</a:t>
            </a:fld>
            <a:endParaRPr spc="-2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704" y="281431"/>
            <a:ext cx="5989955" cy="9922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algn="just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 SYSTEMS </a:t>
            </a:r>
            <a:r>
              <a:rPr sz="1400" dirty="0">
                <a:latin typeface="Times New Roman"/>
                <a:cs typeface="Times New Roman"/>
              </a:rPr>
              <a:t>CST 309 </a:t>
            </a:r>
            <a:r>
              <a:rPr sz="1400" spc="-5" dirty="0">
                <a:latin typeface="Times New Roman"/>
                <a:cs typeface="Times New Roman"/>
              </a:rPr>
              <a:t>KTU 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Times New Roman"/>
              <a:cs typeface="Times New Roman"/>
            </a:endParaRPr>
          </a:p>
          <a:p>
            <a:pPr marL="469900" marR="8890" indent="-228600" algn="just">
              <a:lnSpc>
                <a:spcPct val="110100"/>
              </a:lnSpc>
              <a:buFont typeface="Wingdings"/>
              <a:buChar char=""/>
              <a:tabLst>
                <a:tab pos="469900" algn="l"/>
              </a:tabLst>
            </a:pPr>
            <a:r>
              <a:rPr sz="1200" b="1" i="1" spc="-5" dirty="0">
                <a:latin typeface="Times New Roman"/>
                <a:cs typeface="Times New Roman"/>
              </a:rPr>
              <a:t>Structural properties </a:t>
            </a:r>
            <a:r>
              <a:rPr sz="1200" dirty="0">
                <a:latin typeface="Times New Roman"/>
                <a:cs typeface="Times New Roman"/>
              </a:rPr>
              <a:t>define </a:t>
            </a:r>
            <a:r>
              <a:rPr sz="1200" spc="-5" dirty="0">
                <a:latin typeface="Times New Roman"/>
                <a:cs typeface="Times New Roman"/>
              </a:rPr>
              <a:t>“the components </a:t>
            </a:r>
            <a:r>
              <a:rPr sz="1200" dirty="0">
                <a:latin typeface="Times New Roman"/>
                <a:cs typeface="Times New Roman"/>
              </a:rPr>
              <a:t>of a </a:t>
            </a:r>
            <a:r>
              <a:rPr sz="1200" spc="-5" dirty="0">
                <a:latin typeface="Times New Roman"/>
                <a:cs typeface="Times New Roman"/>
              </a:rPr>
              <a:t>system (e.g., modules, </a:t>
            </a:r>
            <a:r>
              <a:rPr sz="1200" dirty="0">
                <a:latin typeface="Times New Roman"/>
                <a:cs typeface="Times New Roman"/>
              </a:rPr>
              <a:t>objects, </a:t>
            </a:r>
            <a:r>
              <a:rPr sz="1200" spc="-5" dirty="0">
                <a:latin typeface="Times New Roman"/>
                <a:cs typeface="Times New Roman"/>
              </a:rPr>
              <a:t>filters)  and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manner </a:t>
            </a:r>
            <a:r>
              <a:rPr sz="1200" dirty="0">
                <a:latin typeface="Times New Roman"/>
                <a:cs typeface="Times New Roman"/>
              </a:rPr>
              <a:t>in which those </a:t>
            </a:r>
            <a:r>
              <a:rPr sz="1200" spc="-5" dirty="0">
                <a:latin typeface="Times New Roman"/>
                <a:cs typeface="Times New Roman"/>
              </a:rPr>
              <a:t>components are packaged and interact with </a:t>
            </a:r>
            <a:r>
              <a:rPr sz="1200" dirty="0">
                <a:latin typeface="Times New Roman"/>
                <a:cs typeface="Times New Roman"/>
              </a:rPr>
              <a:t>one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another.”.</a:t>
            </a:r>
            <a:endParaRPr sz="1200">
              <a:latin typeface="Times New Roman"/>
              <a:cs typeface="Times New Roman"/>
            </a:endParaRPr>
          </a:p>
          <a:p>
            <a:pPr marL="469900" marR="8255" indent="-228600" algn="just">
              <a:lnSpc>
                <a:spcPct val="110000"/>
              </a:lnSpc>
              <a:spcBef>
                <a:spcPts val="10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b="1" i="1" spc="-5" dirty="0">
                <a:latin typeface="Times New Roman"/>
                <a:cs typeface="Times New Roman"/>
              </a:rPr>
              <a:t>Extra-functional properties </a:t>
            </a:r>
            <a:r>
              <a:rPr sz="1200" spc="-5" dirty="0">
                <a:latin typeface="Times New Roman"/>
                <a:cs typeface="Times New Roman"/>
              </a:rPr>
              <a:t>address </a:t>
            </a:r>
            <a:r>
              <a:rPr sz="1200" b="1" dirty="0">
                <a:latin typeface="Times New Roman"/>
                <a:cs typeface="Times New Roman"/>
              </a:rPr>
              <a:t>“</a:t>
            </a:r>
            <a:r>
              <a:rPr sz="1200" dirty="0">
                <a:latin typeface="Times New Roman"/>
                <a:cs typeface="Times New Roman"/>
              </a:rPr>
              <a:t>how the </a:t>
            </a:r>
            <a:r>
              <a:rPr sz="1200" spc="-5" dirty="0">
                <a:latin typeface="Times New Roman"/>
                <a:cs typeface="Times New Roman"/>
              </a:rPr>
              <a:t>design architecture </a:t>
            </a:r>
            <a:r>
              <a:rPr sz="1200" dirty="0">
                <a:latin typeface="Times New Roman"/>
                <a:cs typeface="Times New Roman"/>
              </a:rPr>
              <a:t>achieves </a:t>
            </a:r>
            <a:r>
              <a:rPr sz="1200" spc="-5" dirty="0">
                <a:latin typeface="Times New Roman"/>
                <a:cs typeface="Times New Roman"/>
              </a:rPr>
              <a:t>requirements 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performance, capacity, reliability, security, adaptability, and </a:t>
            </a:r>
            <a:r>
              <a:rPr sz="1200" dirty="0">
                <a:latin typeface="Times New Roman"/>
                <a:cs typeface="Times New Roman"/>
              </a:rPr>
              <a:t>other </a:t>
            </a:r>
            <a:r>
              <a:rPr sz="1200" spc="-5" dirty="0">
                <a:latin typeface="Times New Roman"/>
                <a:cs typeface="Times New Roman"/>
              </a:rPr>
              <a:t>system  characteristics.</a:t>
            </a:r>
            <a:endParaRPr sz="1200">
              <a:latin typeface="Times New Roman"/>
              <a:cs typeface="Times New Roman"/>
            </a:endParaRPr>
          </a:p>
          <a:p>
            <a:pPr marL="469900" marR="8255" indent="-228600" algn="just">
              <a:lnSpc>
                <a:spcPct val="110000"/>
              </a:lnSpc>
              <a:buFont typeface="Wingdings"/>
              <a:buChar char=""/>
              <a:tabLst>
                <a:tab pos="469900" algn="l"/>
              </a:tabLst>
            </a:pPr>
            <a:r>
              <a:rPr sz="1200" b="1" i="1" spc="-5" dirty="0">
                <a:latin typeface="Times New Roman"/>
                <a:cs typeface="Times New Roman"/>
              </a:rPr>
              <a:t>Families</a:t>
            </a:r>
            <a:r>
              <a:rPr sz="1200" b="1" i="1" spc="-65" dirty="0">
                <a:latin typeface="Times New Roman"/>
                <a:cs typeface="Times New Roman"/>
              </a:rPr>
              <a:t> </a:t>
            </a:r>
            <a:r>
              <a:rPr sz="1200" b="1" i="1" dirty="0">
                <a:latin typeface="Times New Roman"/>
                <a:cs typeface="Times New Roman"/>
              </a:rPr>
              <a:t>of</a:t>
            </a:r>
            <a:r>
              <a:rPr sz="1200" b="1" i="1" spc="-70" dirty="0">
                <a:latin typeface="Times New Roman"/>
                <a:cs typeface="Times New Roman"/>
              </a:rPr>
              <a:t> </a:t>
            </a:r>
            <a:r>
              <a:rPr sz="1200" b="1" i="1" spc="-5" dirty="0">
                <a:latin typeface="Times New Roman"/>
                <a:cs typeface="Times New Roman"/>
              </a:rPr>
              <a:t>related</a:t>
            </a:r>
            <a:r>
              <a:rPr sz="1200" b="1" i="1" spc="-65" dirty="0">
                <a:latin typeface="Times New Roman"/>
                <a:cs typeface="Times New Roman"/>
              </a:rPr>
              <a:t> </a:t>
            </a:r>
            <a:r>
              <a:rPr sz="1200" b="1" i="1" dirty="0">
                <a:latin typeface="Times New Roman"/>
                <a:cs typeface="Times New Roman"/>
              </a:rPr>
              <a:t>systems</a:t>
            </a:r>
            <a:r>
              <a:rPr sz="1200" b="1" i="1" spc="-5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“</a:t>
            </a:r>
            <a:r>
              <a:rPr sz="1200" spc="-5" dirty="0">
                <a:latin typeface="Times New Roman"/>
                <a:cs typeface="Times New Roman"/>
              </a:rPr>
              <a:t>draw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upon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repeatable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patterns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commonly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encountered  </a:t>
            </a:r>
            <a:r>
              <a:rPr sz="1200" dirty="0">
                <a:latin typeface="Times New Roman"/>
                <a:cs typeface="Times New Roman"/>
              </a:rPr>
              <a:t>in the </a:t>
            </a:r>
            <a:r>
              <a:rPr sz="1200" spc="-5" dirty="0">
                <a:latin typeface="Times New Roman"/>
                <a:cs typeface="Times New Roman"/>
              </a:rPr>
              <a:t>design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families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similar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systems.”</a:t>
            </a:r>
            <a:endParaRPr sz="1200">
              <a:latin typeface="Times New Roman"/>
              <a:cs typeface="Times New Roman"/>
            </a:endParaRPr>
          </a:p>
          <a:p>
            <a:pPr marL="12700" marR="11430" algn="just">
              <a:lnSpc>
                <a:spcPct val="110000"/>
              </a:lnSpc>
              <a:spcBef>
                <a:spcPts val="15"/>
              </a:spcBef>
            </a:pPr>
            <a:r>
              <a:rPr sz="1200" spc="-5" dirty="0">
                <a:latin typeface="Times New Roman"/>
                <a:cs typeface="Times New Roman"/>
              </a:rPr>
              <a:t>Given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specification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these </a:t>
            </a:r>
            <a:r>
              <a:rPr sz="1200" spc="-5" dirty="0">
                <a:latin typeface="Times New Roman"/>
                <a:cs typeface="Times New Roman"/>
              </a:rPr>
              <a:t>properties,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architectural design </a:t>
            </a:r>
            <a:r>
              <a:rPr sz="1200" dirty="0">
                <a:latin typeface="Times New Roman"/>
                <a:cs typeface="Times New Roman"/>
              </a:rPr>
              <a:t>can </a:t>
            </a:r>
            <a:r>
              <a:rPr sz="1200" spc="5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represented </a:t>
            </a:r>
            <a:r>
              <a:rPr sz="1200" dirty="0">
                <a:latin typeface="Times New Roman"/>
                <a:cs typeface="Times New Roman"/>
              </a:rPr>
              <a:t>using one  or </a:t>
            </a:r>
            <a:r>
              <a:rPr sz="1200" spc="-5" dirty="0">
                <a:latin typeface="Times New Roman"/>
                <a:cs typeface="Times New Roman"/>
              </a:rPr>
              <a:t>more </a:t>
            </a:r>
            <a:r>
              <a:rPr sz="1200" dirty="0">
                <a:latin typeface="Times New Roman"/>
                <a:cs typeface="Times New Roman"/>
              </a:rPr>
              <a:t>of a number of </a:t>
            </a:r>
            <a:r>
              <a:rPr sz="1200" spc="-5" dirty="0">
                <a:latin typeface="Times New Roman"/>
                <a:cs typeface="Times New Roman"/>
              </a:rPr>
              <a:t>different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models.</a:t>
            </a:r>
            <a:endParaRPr sz="1200">
              <a:latin typeface="Times New Roman"/>
              <a:cs typeface="Times New Roman"/>
            </a:endParaRPr>
          </a:p>
          <a:p>
            <a:pPr marL="507365" marR="5080" indent="-228600" algn="just">
              <a:lnSpc>
                <a:spcPct val="110000"/>
              </a:lnSpc>
              <a:buFont typeface="Wingdings"/>
              <a:buChar char=""/>
              <a:tabLst>
                <a:tab pos="508000" algn="l"/>
              </a:tabLst>
            </a:pPr>
            <a:r>
              <a:rPr sz="1200" b="1" i="1" spc="-5" dirty="0">
                <a:latin typeface="Times New Roman"/>
                <a:cs typeface="Times New Roman"/>
              </a:rPr>
              <a:t>Structural </a:t>
            </a:r>
            <a:r>
              <a:rPr sz="1200" b="1" i="1" dirty="0">
                <a:latin typeface="Times New Roman"/>
                <a:cs typeface="Times New Roman"/>
              </a:rPr>
              <a:t>models </a:t>
            </a:r>
            <a:r>
              <a:rPr sz="1200" spc="-5" dirty="0">
                <a:latin typeface="Times New Roman"/>
                <a:cs typeface="Times New Roman"/>
              </a:rPr>
              <a:t>represent architecture as </a:t>
            </a:r>
            <a:r>
              <a:rPr sz="1200" dirty="0">
                <a:latin typeface="Times New Roman"/>
                <a:cs typeface="Times New Roman"/>
              </a:rPr>
              <a:t>an </a:t>
            </a:r>
            <a:r>
              <a:rPr sz="1200" spc="-5" dirty="0">
                <a:latin typeface="Times New Roman"/>
                <a:cs typeface="Times New Roman"/>
              </a:rPr>
              <a:t>organized collection </a:t>
            </a:r>
            <a:r>
              <a:rPr sz="1200" dirty="0">
                <a:latin typeface="Times New Roman"/>
                <a:cs typeface="Times New Roman"/>
              </a:rPr>
              <a:t>of program  </a:t>
            </a:r>
            <a:r>
              <a:rPr sz="1200" spc="-5" dirty="0">
                <a:latin typeface="Times New Roman"/>
                <a:cs typeface="Times New Roman"/>
              </a:rPr>
              <a:t>components.</a:t>
            </a:r>
            <a:endParaRPr sz="1200">
              <a:latin typeface="Times New Roman"/>
              <a:cs typeface="Times New Roman"/>
            </a:endParaRPr>
          </a:p>
          <a:p>
            <a:pPr marL="507365" marR="5080" indent="-228600" algn="just">
              <a:lnSpc>
                <a:spcPct val="110100"/>
              </a:lnSpc>
              <a:spcBef>
                <a:spcPts val="10"/>
              </a:spcBef>
              <a:buFont typeface="Wingdings"/>
              <a:buChar char=""/>
              <a:tabLst>
                <a:tab pos="508000" algn="l"/>
              </a:tabLst>
            </a:pPr>
            <a:r>
              <a:rPr sz="1200" b="1" i="1" spc="-5" dirty="0">
                <a:latin typeface="Times New Roman"/>
                <a:cs typeface="Times New Roman"/>
              </a:rPr>
              <a:t>Framework </a:t>
            </a:r>
            <a:r>
              <a:rPr sz="1200" b="1" i="1" dirty="0">
                <a:latin typeface="Times New Roman"/>
                <a:cs typeface="Times New Roman"/>
              </a:rPr>
              <a:t>models </a:t>
            </a:r>
            <a:r>
              <a:rPr sz="1200" spc="-5" dirty="0">
                <a:latin typeface="Times New Roman"/>
                <a:cs typeface="Times New Roman"/>
              </a:rPr>
              <a:t>increase </a:t>
            </a:r>
            <a:r>
              <a:rPr sz="1200" dirty="0">
                <a:latin typeface="Times New Roman"/>
                <a:cs typeface="Times New Roman"/>
              </a:rPr>
              <a:t>the level of </a:t>
            </a:r>
            <a:r>
              <a:rPr sz="1200" spc="-5" dirty="0">
                <a:latin typeface="Times New Roman"/>
                <a:cs typeface="Times New Roman"/>
              </a:rPr>
              <a:t>design abstraction </a:t>
            </a:r>
            <a:r>
              <a:rPr sz="1200" spc="10" dirty="0">
                <a:latin typeface="Times New Roman"/>
                <a:cs typeface="Times New Roman"/>
              </a:rPr>
              <a:t>by </a:t>
            </a:r>
            <a:r>
              <a:rPr sz="1200" spc="-5" dirty="0">
                <a:latin typeface="Times New Roman"/>
                <a:cs typeface="Times New Roman"/>
              </a:rPr>
              <a:t>attempting </a:t>
            </a:r>
            <a:r>
              <a:rPr sz="1200" dirty="0">
                <a:latin typeface="Times New Roman"/>
                <a:cs typeface="Times New Roman"/>
              </a:rPr>
              <a:t>to identify  </a:t>
            </a:r>
            <a:r>
              <a:rPr sz="1200" spc="-5" dirty="0">
                <a:latin typeface="Times New Roman"/>
                <a:cs typeface="Times New Roman"/>
              </a:rPr>
              <a:t>repeatable architectural design </a:t>
            </a:r>
            <a:r>
              <a:rPr sz="1200" dirty="0">
                <a:latin typeface="Times New Roman"/>
                <a:cs typeface="Times New Roman"/>
              </a:rPr>
              <a:t>frameworks </a:t>
            </a:r>
            <a:r>
              <a:rPr sz="1200" spc="-5" dirty="0">
                <a:latin typeface="Times New Roman"/>
                <a:cs typeface="Times New Roman"/>
              </a:rPr>
              <a:t>(patterns)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are encountered </a:t>
            </a:r>
            <a:r>
              <a:rPr sz="1200" spc="5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similar types 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5" dirty="0">
                <a:latin typeface="Times New Roman"/>
                <a:cs typeface="Times New Roman"/>
              </a:rPr>
              <a:t> applications.</a:t>
            </a:r>
            <a:endParaRPr sz="1200">
              <a:latin typeface="Times New Roman"/>
              <a:cs typeface="Times New Roman"/>
            </a:endParaRPr>
          </a:p>
          <a:p>
            <a:pPr marL="507365" marR="6985" indent="-228600" algn="just">
              <a:lnSpc>
                <a:spcPts val="1600"/>
              </a:lnSpc>
              <a:spcBef>
                <a:spcPts val="60"/>
              </a:spcBef>
              <a:buFont typeface="Wingdings"/>
              <a:buChar char=""/>
              <a:tabLst>
                <a:tab pos="508000" algn="l"/>
              </a:tabLst>
            </a:pPr>
            <a:r>
              <a:rPr sz="1200" b="1" i="1" spc="-5" dirty="0">
                <a:latin typeface="Times New Roman"/>
                <a:cs typeface="Times New Roman"/>
              </a:rPr>
              <a:t>Dynamic </a:t>
            </a:r>
            <a:r>
              <a:rPr sz="1200" b="1" i="1" dirty="0">
                <a:latin typeface="Times New Roman"/>
                <a:cs typeface="Times New Roman"/>
              </a:rPr>
              <a:t>models </a:t>
            </a:r>
            <a:r>
              <a:rPr sz="1200" spc="-5" dirty="0">
                <a:latin typeface="Times New Roman"/>
                <a:cs typeface="Times New Roman"/>
              </a:rPr>
              <a:t>address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behavioral </a:t>
            </a:r>
            <a:r>
              <a:rPr sz="1200" dirty="0">
                <a:latin typeface="Times New Roman"/>
                <a:cs typeface="Times New Roman"/>
              </a:rPr>
              <a:t>aspects of the </a:t>
            </a:r>
            <a:r>
              <a:rPr sz="1200" spc="-5" dirty="0">
                <a:latin typeface="Times New Roman"/>
                <a:cs typeface="Times New Roman"/>
              </a:rPr>
              <a:t>program architecture, </a:t>
            </a:r>
            <a:r>
              <a:rPr sz="1200" dirty="0">
                <a:latin typeface="Times New Roman"/>
                <a:cs typeface="Times New Roman"/>
              </a:rPr>
              <a:t>indicating  how the </a:t>
            </a:r>
            <a:r>
              <a:rPr sz="1200" spc="-5" dirty="0">
                <a:latin typeface="Times New Roman"/>
                <a:cs typeface="Times New Roman"/>
              </a:rPr>
              <a:t>structure </a:t>
            </a:r>
            <a:r>
              <a:rPr sz="1200" spc="5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system configuration </a:t>
            </a:r>
            <a:r>
              <a:rPr sz="1200" spc="5" dirty="0">
                <a:latin typeface="Times New Roman"/>
                <a:cs typeface="Times New Roman"/>
              </a:rPr>
              <a:t>may </a:t>
            </a:r>
            <a:r>
              <a:rPr sz="1200" dirty="0">
                <a:latin typeface="Times New Roman"/>
                <a:cs typeface="Times New Roman"/>
              </a:rPr>
              <a:t>change </a:t>
            </a:r>
            <a:r>
              <a:rPr sz="1200" spc="-5" dirty="0">
                <a:latin typeface="Times New Roman"/>
                <a:cs typeface="Times New Roman"/>
              </a:rPr>
              <a:t>as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function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external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events.</a:t>
            </a:r>
            <a:endParaRPr sz="1200">
              <a:latin typeface="Times New Roman"/>
              <a:cs typeface="Times New Roman"/>
            </a:endParaRPr>
          </a:p>
          <a:p>
            <a:pPr marL="507365" indent="-228600" algn="just">
              <a:lnSpc>
                <a:spcPct val="100000"/>
              </a:lnSpc>
              <a:spcBef>
                <a:spcPts val="60"/>
              </a:spcBef>
              <a:buFont typeface="Wingdings"/>
              <a:buChar char=""/>
              <a:tabLst>
                <a:tab pos="508000" algn="l"/>
              </a:tabLst>
            </a:pPr>
            <a:r>
              <a:rPr sz="1200" b="1" i="1" spc="-5" dirty="0">
                <a:latin typeface="Times New Roman"/>
                <a:cs typeface="Times New Roman"/>
              </a:rPr>
              <a:t>Process</a:t>
            </a:r>
            <a:r>
              <a:rPr sz="1200" b="1" i="1" spc="85" dirty="0">
                <a:latin typeface="Times New Roman"/>
                <a:cs typeface="Times New Roman"/>
              </a:rPr>
              <a:t> </a:t>
            </a:r>
            <a:r>
              <a:rPr sz="1200" b="1" i="1" dirty="0">
                <a:latin typeface="Times New Roman"/>
                <a:cs typeface="Times New Roman"/>
              </a:rPr>
              <a:t>models</a:t>
            </a:r>
            <a:r>
              <a:rPr sz="1200" b="1" i="1" spc="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focus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business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technical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process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system</a:t>
            </a:r>
            <a:endParaRPr sz="1200">
              <a:latin typeface="Times New Roman"/>
              <a:cs typeface="Times New Roman"/>
            </a:endParaRPr>
          </a:p>
          <a:p>
            <a:pPr marL="507365" algn="just">
              <a:lnSpc>
                <a:spcPct val="100000"/>
              </a:lnSpc>
              <a:spcBef>
                <a:spcPts val="145"/>
              </a:spcBef>
            </a:pPr>
            <a:r>
              <a:rPr sz="1200" dirty="0">
                <a:latin typeface="Times New Roman"/>
                <a:cs typeface="Times New Roman"/>
              </a:rPr>
              <a:t>must</a:t>
            </a:r>
            <a:r>
              <a:rPr sz="1200" spc="-5" dirty="0">
                <a:latin typeface="Times New Roman"/>
                <a:cs typeface="Times New Roman"/>
              </a:rPr>
              <a:t> accommodate.</a:t>
            </a:r>
            <a:endParaRPr sz="1200">
              <a:latin typeface="Times New Roman"/>
              <a:cs typeface="Times New Roman"/>
            </a:endParaRPr>
          </a:p>
          <a:p>
            <a:pPr marL="507365" indent="-228600" algn="just">
              <a:lnSpc>
                <a:spcPct val="100000"/>
              </a:lnSpc>
              <a:spcBef>
                <a:spcPts val="145"/>
              </a:spcBef>
              <a:buFont typeface="Wingdings"/>
              <a:buChar char=""/>
              <a:tabLst>
                <a:tab pos="5080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F</a:t>
            </a:r>
            <a:r>
              <a:rPr sz="1200" b="1" i="1" spc="-5" dirty="0">
                <a:latin typeface="Times New Roman"/>
                <a:cs typeface="Times New Roman"/>
              </a:rPr>
              <a:t>unctional </a:t>
            </a:r>
            <a:r>
              <a:rPr sz="1200" b="1" i="1" dirty="0">
                <a:latin typeface="Times New Roman"/>
                <a:cs typeface="Times New Roman"/>
              </a:rPr>
              <a:t>models </a:t>
            </a:r>
            <a:r>
              <a:rPr sz="1200" spc="-5" dirty="0">
                <a:latin typeface="Times New Roman"/>
                <a:cs typeface="Times New Roman"/>
              </a:rPr>
              <a:t>can </a:t>
            </a:r>
            <a:r>
              <a:rPr sz="1200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used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represent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functional </a:t>
            </a:r>
            <a:r>
              <a:rPr sz="1200" dirty="0">
                <a:latin typeface="Times New Roman"/>
                <a:cs typeface="Times New Roman"/>
              </a:rPr>
              <a:t>hierarchy of 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system.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Patterns</a:t>
            </a:r>
            <a:endParaRPr sz="1200">
              <a:latin typeface="Times New Roman"/>
              <a:cs typeface="Times New Roman"/>
            </a:endParaRPr>
          </a:p>
          <a:p>
            <a:pPr marL="469900" marR="10160" indent="-228600" algn="just">
              <a:lnSpc>
                <a:spcPct val="110000"/>
              </a:lnSpc>
              <a:spcBef>
                <a:spcPts val="6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i="1" dirty="0">
                <a:latin typeface="Times New Roman"/>
                <a:cs typeface="Times New Roman"/>
              </a:rPr>
              <a:t>“A </a:t>
            </a:r>
            <a:r>
              <a:rPr sz="1200" spc="-5" dirty="0">
                <a:latin typeface="Times New Roman"/>
                <a:cs typeface="Times New Roman"/>
              </a:rPr>
              <a:t>pattern is </a:t>
            </a:r>
            <a:r>
              <a:rPr sz="1200" dirty="0">
                <a:latin typeface="Times New Roman"/>
                <a:cs typeface="Times New Roman"/>
              </a:rPr>
              <a:t>a named </a:t>
            </a:r>
            <a:r>
              <a:rPr sz="1200" spc="-5" dirty="0">
                <a:latin typeface="Times New Roman"/>
                <a:cs typeface="Times New Roman"/>
              </a:rPr>
              <a:t>nugget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insight </a:t>
            </a:r>
            <a:r>
              <a:rPr sz="1200" dirty="0">
                <a:latin typeface="Times New Roman"/>
                <a:cs typeface="Times New Roman"/>
              </a:rPr>
              <a:t>which </a:t>
            </a:r>
            <a:r>
              <a:rPr sz="1200" spc="-5" dirty="0">
                <a:latin typeface="Times New Roman"/>
                <a:cs typeface="Times New Roman"/>
              </a:rPr>
              <a:t>conveys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essence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a proven solution to  a </a:t>
            </a:r>
            <a:r>
              <a:rPr sz="1200" spc="-5" dirty="0">
                <a:latin typeface="Times New Roman"/>
                <a:cs typeface="Times New Roman"/>
              </a:rPr>
              <a:t>recurring problem within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certain </a:t>
            </a:r>
            <a:r>
              <a:rPr sz="1200" dirty="0">
                <a:latin typeface="Times New Roman"/>
                <a:cs typeface="Times New Roman"/>
              </a:rPr>
              <a:t>context amidst </a:t>
            </a:r>
            <a:r>
              <a:rPr sz="1200" spc="-5" dirty="0">
                <a:latin typeface="Times New Roman"/>
                <a:cs typeface="Times New Roman"/>
              </a:rPr>
              <a:t>competing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concerns”.</a:t>
            </a:r>
            <a:endParaRPr sz="1200">
              <a:latin typeface="Times New Roman"/>
              <a:cs typeface="Times New Roman"/>
            </a:endParaRPr>
          </a:p>
          <a:p>
            <a:pPr marL="469900" marR="6350" indent="-228600" algn="just">
              <a:lnSpc>
                <a:spcPct val="110000"/>
              </a:lnSpc>
              <a:spcBef>
                <a:spcPts val="9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pattern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describes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structure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solves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particular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problem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within  a </a:t>
            </a:r>
            <a:r>
              <a:rPr sz="1200" spc="-5" dirty="0">
                <a:latin typeface="Times New Roman"/>
                <a:cs typeface="Times New Roman"/>
              </a:rPr>
              <a:t>specific </a:t>
            </a:r>
            <a:r>
              <a:rPr sz="1200" dirty="0">
                <a:latin typeface="Times New Roman"/>
                <a:cs typeface="Times New Roman"/>
              </a:rPr>
              <a:t>context </a:t>
            </a:r>
            <a:r>
              <a:rPr sz="1200" spc="-5" dirty="0">
                <a:latin typeface="Times New Roman"/>
                <a:cs typeface="Times New Roman"/>
              </a:rPr>
              <a:t>and amid “forces”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5" dirty="0">
                <a:latin typeface="Times New Roman"/>
                <a:cs typeface="Times New Roman"/>
              </a:rPr>
              <a:t>may </a:t>
            </a:r>
            <a:r>
              <a:rPr sz="1200" dirty="0">
                <a:latin typeface="Times New Roman"/>
                <a:cs typeface="Times New Roman"/>
              </a:rPr>
              <a:t>have </a:t>
            </a:r>
            <a:r>
              <a:rPr sz="1200" spc="-5" dirty="0">
                <a:latin typeface="Times New Roman"/>
                <a:cs typeface="Times New Roman"/>
              </a:rPr>
              <a:t>an impact </a:t>
            </a:r>
            <a:r>
              <a:rPr sz="1200" dirty="0">
                <a:latin typeface="Times New Roman"/>
                <a:cs typeface="Times New Roman"/>
              </a:rPr>
              <a:t>on the </a:t>
            </a:r>
            <a:r>
              <a:rPr sz="1200" spc="-5" dirty="0">
                <a:latin typeface="Times New Roman"/>
                <a:cs typeface="Times New Roman"/>
              </a:rPr>
              <a:t>manner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which </a:t>
            </a:r>
            <a:r>
              <a:rPr sz="1200" dirty="0">
                <a:latin typeface="Times New Roman"/>
                <a:cs typeface="Times New Roman"/>
              </a:rPr>
              <a:t>the  </a:t>
            </a:r>
            <a:r>
              <a:rPr sz="1200" spc="-5" dirty="0">
                <a:latin typeface="Times New Roman"/>
                <a:cs typeface="Times New Roman"/>
              </a:rPr>
              <a:t>pattern is applied and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used.</a:t>
            </a:r>
            <a:endParaRPr sz="1200">
              <a:latin typeface="Times New Roman"/>
              <a:cs typeface="Times New Roman"/>
            </a:endParaRPr>
          </a:p>
          <a:p>
            <a:pPr marL="469900" marR="7620" indent="-228600" algn="just">
              <a:lnSpc>
                <a:spcPct val="110000"/>
              </a:lnSpc>
              <a:spcBef>
                <a:spcPts val="10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intent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each </a:t>
            </a:r>
            <a:r>
              <a:rPr sz="1200" dirty="0">
                <a:latin typeface="Times New Roman"/>
                <a:cs typeface="Times New Roman"/>
              </a:rPr>
              <a:t>design </a:t>
            </a:r>
            <a:r>
              <a:rPr sz="1200" spc="-5" dirty="0">
                <a:latin typeface="Times New Roman"/>
                <a:cs typeface="Times New Roman"/>
              </a:rPr>
              <a:t>pattern is </a:t>
            </a:r>
            <a:r>
              <a:rPr sz="1200" dirty="0">
                <a:latin typeface="Times New Roman"/>
                <a:cs typeface="Times New Roman"/>
              </a:rPr>
              <a:t>to provide a </a:t>
            </a:r>
            <a:r>
              <a:rPr sz="1200" spc="-5" dirty="0">
                <a:latin typeface="Times New Roman"/>
                <a:cs typeface="Times New Roman"/>
              </a:rPr>
              <a:t>description </a:t>
            </a:r>
            <a:r>
              <a:rPr sz="1200" spc="5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enables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designer </a:t>
            </a:r>
            <a:r>
              <a:rPr sz="1200" dirty="0">
                <a:latin typeface="Times New Roman"/>
                <a:cs typeface="Times New Roman"/>
              </a:rPr>
              <a:t>to  </a:t>
            </a:r>
            <a:r>
              <a:rPr sz="1200" spc="-5" dirty="0">
                <a:latin typeface="Times New Roman"/>
                <a:cs typeface="Times New Roman"/>
              </a:rPr>
              <a:t>determine</a:t>
            </a:r>
            <a:endParaRPr sz="1200">
              <a:latin typeface="Times New Roman"/>
              <a:cs typeface="Times New Roman"/>
            </a:endParaRPr>
          </a:p>
          <a:p>
            <a:pPr marL="684530" lvl="1" indent="-215265">
              <a:lnSpc>
                <a:spcPct val="100000"/>
              </a:lnSpc>
              <a:spcBef>
                <a:spcPts val="140"/>
              </a:spcBef>
              <a:buAutoNum type="arabicParenBoth"/>
              <a:tabLst>
                <a:tab pos="685165" algn="l"/>
              </a:tabLst>
            </a:pPr>
            <a:r>
              <a:rPr sz="1200" dirty="0">
                <a:latin typeface="Times New Roman"/>
                <a:cs typeface="Times New Roman"/>
              </a:rPr>
              <a:t>Whether the </a:t>
            </a:r>
            <a:r>
              <a:rPr sz="1200" spc="-5" dirty="0">
                <a:latin typeface="Times New Roman"/>
                <a:cs typeface="Times New Roman"/>
              </a:rPr>
              <a:t>pattern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5" dirty="0">
                <a:latin typeface="Times New Roman"/>
                <a:cs typeface="Times New Roman"/>
              </a:rPr>
              <a:t>applicable </a:t>
            </a:r>
            <a:r>
              <a:rPr sz="1200" dirty="0">
                <a:latin typeface="Times New Roman"/>
                <a:cs typeface="Times New Roman"/>
              </a:rPr>
              <a:t>to the </a:t>
            </a:r>
            <a:r>
              <a:rPr sz="1200" spc="-5" dirty="0">
                <a:latin typeface="Times New Roman"/>
                <a:cs typeface="Times New Roman"/>
              </a:rPr>
              <a:t>current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work,</a:t>
            </a:r>
            <a:endParaRPr sz="1200">
              <a:latin typeface="Times New Roman"/>
              <a:cs typeface="Times New Roman"/>
            </a:endParaRPr>
          </a:p>
          <a:p>
            <a:pPr marL="722630" lvl="1" indent="-215900">
              <a:lnSpc>
                <a:spcPct val="100000"/>
              </a:lnSpc>
              <a:spcBef>
                <a:spcPts val="160"/>
              </a:spcBef>
              <a:buAutoNum type="arabicParenBoth"/>
              <a:tabLst>
                <a:tab pos="723265" algn="l"/>
              </a:tabLst>
            </a:pPr>
            <a:r>
              <a:rPr sz="1200" dirty="0">
                <a:latin typeface="Times New Roman"/>
                <a:cs typeface="Times New Roman"/>
              </a:rPr>
              <a:t>Whether the </a:t>
            </a:r>
            <a:r>
              <a:rPr sz="1200" spc="-5" dirty="0">
                <a:latin typeface="Times New Roman"/>
                <a:cs typeface="Times New Roman"/>
              </a:rPr>
              <a:t>pattern can </a:t>
            </a:r>
            <a:r>
              <a:rPr sz="1200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reused </a:t>
            </a:r>
            <a:r>
              <a:rPr sz="1200" dirty="0">
                <a:latin typeface="Times New Roman"/>
                <a:cs typeface="Times New Roman"/>
              </a:rPr>
              <a:t>(hence, saving </a:t>
            </a:r>
            <a:r>
              <a:rPr sz="1200" spc="-5" dirty="0">
                <a:latin typeface="Times New Roman"/>
                <a:cs typeface="Times New Roman"/>
              </a:rPr>
              <a:t>design time),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endParaRPr sz="1200">
              <a:latin typeface="Times New Roman"/>
              <a:cs typeface="Times New Roman"/>
            </a:endParaRPr>
          </a:p>
          <a:p>
            <a:pPr marL="469900" marR="5080" lvl="1" indent="37465">
              <a:lnSpc>
                <a:spcPct val="110000"/>
              </a:lnSpc>
              <a:buAutoNum type="arabicParenBoth"/>
              <a:tabLst>
                <a:tab pos="727710" algn="l"/>
              </a:tabLst>
            </a:pPr>
            <a:r>
              <a:rPr sz="1200" dirty="0">
                <a:latin typeface="Times New Roman"/>
                <a:cs typeface="Times New Roman"/>
              </a:rPr>
              <a:t>Whether the pattern </a:t>
            </a:r>
            <a:r>
              <a:rPr sz="1200" spc="-5" dirty="0">
                <a:latin typeface="Times New Roman"/>
                <a:cs typeface="Times New Roman"/>
              </a:rPr>
              <a:t>can </a:t>
            </a:r>
            <a:r>
              <a:rPr sz="1200" dirty="0">
                <a:latin typeface="Times New Roman"/>
                <a:cs typeface="Times New Roman"/>
              </a:rPr>
              <a:t>serve </a:t>
            </a:r>
            <a:r>
              <a:rPr sz="1200" spc="-5" dirty="0">
                <a:latin typeface="Times New Roman"/>
                <a:cs typeface="Times New Roman"/>
              </a:rPr>
              <a:t>as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guide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developing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similar, </a:t>
            </a:r>
            <a:r>
              <a:rPr sz="1200" dirty="0">
                <a:latin typeface="Times New Roman"/>
                <a:cs typeface="Times New Roman"/>
              </a:rPr>
              <a:t>but functionally </a:t>
            </a:r>
            <a:r>
              <a:rPr sz="1200" spc="25" dirty="0">
                <a:latin typeface="Times New Roman"/>
                <a:cs typeface="Times New Roman"/>
              </a:rPr>
              <a:t>or  </a:t>
            </a:r>
            <a:r>
              <a:rPr sz="1200" dirty="0">
                <a:latin typeface="Times New Roman"/>
                <a:cs typeface="Times New Roman"/>
              </a:rPr>
              <a:t>structurally </a:t>
            </a:r>
            <a:r>
              <a:rPr sz="1200" spc="-5" dirty="0">
                <a:latin typeface="Times New Roman"/>
                <a:cs typeface="Times New Roman"/>
              </a:rPr>
              <a:t>different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pattern.</a:t>
            </a:r>
            <a:endParaRPr sz="12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Times New Roman"/>
              <a:buAutoNum type="arabicParenBoth"/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latin typeface="Times New Roman"/>
                <a:cs typeface="Times New Roman"/>
              </a:rPr>
              <a:t>Separation </a:t>
            </a:r>
            <a:r>
              <a:rPr sz="1200" b="1" dirty="0">
                <a:latin typeface="Times New Roman"/>
                <a:cs typeface="Times New Roman"/>
              </a:rPr>
              <a:t>of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Concerns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 marR="7620" algn="just">
              <a:lnSpc>
                <a:spcPts val="1380"/>
              </a:lnSpc>
            </a:pPr>
            <a:r>
              <a:rPr sz="1200" b="1" spc="-5" dirty="0">
                <a:latin typeface="Times New Roman"/>
                <a:cs typeface="Times New Roman"/>
              </a:rPr>
              <a:t>Separation </a:t>
            </a:r>
            <a:r>
              <a:rPr sz="1200" b="1" dirty="0">
                <a:latin typeface="Times New Roman"/>
                <a:cs typeface="Times New Roman"/>
              </a:rPr>
              <a:t>of </a:t>
            </a:r>
            <a:r>
              <a:rPr sz="1200" b="1" spc="-5" dirty="0">
                <a:latin typeface="Times New Roman"/>
                <a:cs typeface="Times New Roman"/>
              </a:rPr>
              <a:t>concerns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design concept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suggests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5" dirty="0">
                <a:latin typeface="Times New Roman"/>
                <a:cs typeface="Times New Roman"/>
              </a:rPr>
              <a:t>any </a:t>
            </a:r>
            <a:r>
              <a:rPr sz="1200" spc="-5" dirty="0">
                <a:latin typeface="Times New Roman"/>
                <a:cs typeface="Times New Roman"/>
              </a:rPr>
              <a:t>complex problem can </a:t>
            </a:r>
            <a:r>
              <a:rPr sz="1200" dirty="0">
                <a:latin typeface="Times New Roman"/>
                <a:cs typeface="Times New Roman"/>
              </a:rPr>
              <a:t>be more  easily handled if it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subdivided into </a:t>
            </a:r>
            <a:r>
              <a:rPr sz="1200" spc="-5" dirty="0">
                <a:latin typeface="Times New Roman"/>
                <a:cs typeface="Times New Roman"/>
              </a:rPr>
              <a:t>pieces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can each </a:t>
            </a:r>
            <a:r>
              <a:rPr sz="1200" spc="5" dirty="0">
                <a:latin typeface="Times New Roman"/>
                <a:cs typeface="Times New Roman"/>
              </a:rPr>
              <a:t>be </a:t>
            </a:r>
            <a:r>
              <a:rPr sz="1200" dirty="0">
                <a:latin typeface="Times New Roman"/>
                <a:cs typeface="Times New Roman"/>
              </a:rPr>
              <a:t>solved </a:t>
            </a:r>
            <a:r>
              <a:rPr sz="1200" spc="-5" dirty="0">
                <a:latin typeface="Times New Roman"/>
                <a:cs typeface="Times New Roman"/>
              </a:rPr>
              <a:t>and/or </a:t>
            </a:r>
            <a:r>
              <a:rPr sz="1200" dirty="0">
                <a:latin typeface="Times New Roman"/>
                <a:cs typeface="Times New Roman"/>
              </a:rPr>
              <a:t>optimized  </a:t>
            </a:r>
            <a:r>
              <a:rPr sz="1200" spc="-5" dirty="0">
                <a:latin typeface="Times New Roman"/>
                <a:cs typeface="Times New Roman"/>
              </a:rPr>
              <a:t>independently.</a:t>
            </a:r>
            <a:endParaRPr sz="1200">
              <a:latin typeface="Times New Roman"/>
              <a:cs typeface="Times New Roman"/>
            </a:endParaRPr>
          </a:p>
          <a:p>
            <a:pPr marL="12700" marR="10160" algn="just">
              <a:lnSpc>
                <a:spcPts val="1380"/>
              </a:lnSpc>
            </a:pPr>
            <a:r>
              <a:rPr sz="1200" spc="-5" dirty="0">
                <a:latin typeface="Times New Roman"/>
                <a:cs typeface="Times New Roman"/>
              </a:rPr>
              <a:t>A </a:t>
            </a:r>
            <a:r>
              <a:rPr sz="1200" b="1" i="1" spc="-5" dirty="0">
                <a:latin typeface="Times New Roman"/>
                <a:cs typeface="Times New Roman"/>
              </a:rPr>
              <a:t>concern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feature </a:t>
            </a:r>
            <a:r>
              <a:rPr sz="1200" dirty="0">
                <a:latin typeface="Times New Roman"/>
                <a:cs typeface="Times New Roman"/>
              </a:rPr>
              <a:t>or behavior that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specified </a:t>
            </a:r>
            <a:r>
              <a:rPr sz="1200" spc="-5" dirty="0">
                <a:latin typeface="Times New Roman"/>
                <a:cs typeface="Times New Roman"/>
              </a:rPr>
              <a:t>as part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requirements </a:t>
            </a:r>
            <a:r>
              <a:rPr sz="1200" dirty="0">
                <a:latin typeface="Times New Roman"/>
                <a:cs typeface="Times New Roman"/>
              </a:rPr>
              <a:t>model for the  </a:t>
            </a:r>
            <a:r>
              <a:rPr sz="1200" spc="-5" dirty="0">
                <a:latin typeface="Times New Roman"/>
                <a:cs typeface="Times New Roman"/>
              </a:rPr>
              <a:t>software. </a:t>
            </a:r>
            <a:r>
              <a:rPr sz="1200" spc="5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separating </a:t>
            </a:r>
            <a:r>
              <a:rPr sz="1200" spc="-5" dirty="0">
                <a:latin typeface="Times New Roman"/>
                <a:cs typeface="Times New Roman"/>
              </a:rPr>
              <a:t>concerns </a:t>
            </a:r>
            <a:r>
              <a:rPr sz="1200" dirty="0">
                <a:latin typeface="Times New Roman"/>
                <a:cs typeface="Times New Roman"/>
              </a:rPr>
              <a:t>into </a:t>
            </a:r>
            <a:r>
              <a:rPr sz="1200" spc="-5" dirty="0">
                <a:latin typeface="Times New Roman"/>
                <a:cs typeface="Times New Roman"/>
              </a:rPr>
              <a:t>smaller,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therefore </a:t>
            </a:r>
            <a:r>
              <a:rPr sz="1200" dirty="0">
                <a:latin typeface="Times New Roman"/>
                <a:cs typeface="Times New Roman"/>
              </a:rPr>
              <a:t>more </a:t>
            </a:r>
            <a:r>
              <a:rPr sz="1200" spc="-5" dirty="0">
                <a:latin typeface="Times New Roman"/>
                <a:cs typeface="Times New Roman"/>
              </a:rPr>
              <a:t>manageable pieces, </a:t>
            </a:r>
            <a:r>
              <a:rPr sz="1200" dirty="0">
                <a:latin typeface="Times New Roman"/>
                <a:cs typeface="Times New Roman"/>
              </a:rPr>
              <a:t>a problem  </a:t>
            </a:r>
            <a:r>
              <a:rPr sz="1200" spc="-5" dirty="0">
                <a:latin typeface="Times New Roman"/>
                <a:cs typeface="Times New Roman"/>
              </a:rPr>
              <a:t>takes less effort and </a:t>
            </a:r>
            <a:r>
              <a:rPr sz="1200" dirty="0">
                <a:latin typeface="Times New Roman"/>
                <a:cs typeface="Times New Roman"/>
              </a:rPr>
              <a:t>time to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solve.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Modularity</a:t>
            </a:r>
            <a:endParaRPr sz="1200">
              <a:latin typeface="Times New Roman"/>
              <a:cs typeface="Times New Roman"/>
            </a:endParaRPr>
          </a:p>
          <a:p>
            <a:pPr marL="469900" marR="5080" indent="-228600" algn="just">
              <a:lnSpc>
                <a:spcPct val="110500"/>
              </a:lnSpc>
              <a:spcBef>
                <a:spcPts val="5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Modularity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the most </a:t>
            </a:r>
            <a:r>
              <a:rPr sz="1200" spc="-5" dirty="0">
                <a:latin typeface="Times New Roman"/>
                <a:cs typeface="Times New Roman"/>
              </a:rPr>
              <a:t>common manifestation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separation </a:t>
            </a:r>
            <a:r>
              <a:rPr sz="1200" dirty="0">
                <a:latin typeface="Times New Roman"/>
                <a:cs typeface="Times New Roman"/>
              </a:rPr>
              <a:t>of concerns. </a:t>
            </a:r>
            <a:r>
              <a:rPr sz="1200" spc="-5" dirty="0">
                <a:latin typeface="Times New Roman"/>
                <a:cs typeface="Times New Roman"/>
              </a:rPr>
              <a:t>Software is  divided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into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separately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named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addressable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components,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sometimes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called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modules</a:t>
            </a:r>
            <a:r>
              <a:rPr sz="1200" i="1" spc="-4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that  </a:t>
            </a:r>
            <a:r>
              <a:rPr sz="1200" spc="-5" dirty="0">
                <a:latin typeface="Times New Roman"/>
                <a:cs typeface="Times New Roman"/>
              </a:rPr>
              <a:t>are integrated </a:t>
            </a:r>
            <a:r>
              <a:rPr sz="1200" dirty="0">
                <a:latin typeface="Times New Roman"/>
                <a:cs typeface="Times New Roman"/>
              </a:rPr>
              <a:t>to satisfy problem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requirements.</a:t>
            </a:r>
            <a:endParaRPr sz="1200">
              <a:latin typeface="Times New Roman"/>
              <a:cs typeface="Times New Roman"/>
            </a:endParaRPr>
          </a:p>
          <a:p>
            <a:pPr marL="469900" marR="5080" indent="-228600" algn="just">
              <a:lnSpc>
                <a:spcPct val="110800"/>
              </a:lnSpc>
              <a:spcBef>
                <a:spcPts val="7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“Modularity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the single </a:t>
            </a:r>
            <a:r>
              <a:rPr sz="1200" spc="-5" dirty="0">
                <a:latin typeface="Times New Roman"/>
                <a:cs typeface="Times New Roman"/>
              </a:rPr>
              <a:t>attribute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software </a:t>
            </a:r>
            <a:r>
              <a:rPr sz="1200" spc="5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allows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program </a:t>
            </a:r>
            <a:r>
              <a:rPr sz="1200" dirty="0">
                <a:latin typeface="Times New Roman"/>
                <a:cs typeface="Times New Roman"/>
              </a:rPr>
              <a:t>to be </a:t>
            </a:r>
            <a:r>
              <a:rPr sz="1200" spc="-5" dirty="0">
                <a:latin typeface="Times New Roman"/>
                <a:cs typeface="Times New Roman"/>
              </a:rPr>
              <a:t>intellectually  manageable”.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24</a:t>
            </a:fld>
            <a:endParaRPr spc="-2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05992" y="281431"/>
            <a:ext cx="5970270" cy="1272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92829" algn="l"/>
                <a:tab pos="4675505" algn="l"/>
                <a:tab pos="5262245" algn="l"/>
              </a:tabLst>
            </a:pPr>
            <a:r>
              <a:rPr sz="1400" spc="-5" dirty="0">
                <a:latin typeface="Times New Roman"/>
                <a:cs typeface="Times New Roman"/>
              </a:rPr>
              <a:t>MANAGEMENT OF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SOFTWARE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	</a:t>
            </a: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	</a:t>
            </a: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451484" marR="5080" indent="-228600" algn="just">
              <a:lnSpc>
                <a:spcPct val="110300"/>
              </a:lnSpc>
              <a:buFont typeface="Symbol"/>
              <a:buChar char=""/>
              <a:tabLst>
                <a:tab pos="452120" algn="l"/>
              </a:tabLst>
            </a:pPr>
            <a:r>
              <a:rPr sz="1200" dirty="0">
                <a:latin typeface="Times New Roman"/>
                <a:cs typeface="Times New Roman"/>
              </a:rPr>
              <a:t>Monolithic </a:t>
            </a:r>
            <a:r>
              <a:rPr sz="1200" spc="-5" dirty="0">
                <a:latin typeface="Times New Roman"/>
                <a:cs typeface="Times New Roman"/>
              </a:rPr>
              <a:t>software </a:t>
            </a:r>
            <a:r>
              <a:rPr sz="1200" dirty="0">
                <a:latin typeface="Times New Roman"/>
                <a:cs typeface="Times New Roman"/>
              </a:rPr>
              <a:t>(i.e., a </a:t>
            </a:r>
            <a:r>
              <a:rPr sz="1200" spc="-5" dirty="0">
                <a:latin typeface="Times New Roman"/>
                <a:cs typeface="Times New Roman"/>
              </a:rPr>
              <a:t>large program composed </a:t>
            </a:r>
            <a:r>
              <a:rPr sz="1200" dirty="0">
                <a:latin typeface="Times New Roman"/>
                <a:cs typeface="Times New Roman"/>
              </a:rPr>
              <a:t>of a </a:t>
            </a:r>
            <a:r>
              <a:rPr sz="1200" spc="-5" dirty="0">
                <a:latin typeface="Times New Roman"/>
                <a:cs typeface="Times New Roman"/>
              </a:rPr>
              <a:t>single module) </a:t>
            </a:r>
            <a:r>
              <a:rPr sz="1200" dirty="0">
                <a:latin typeface="Times New Roman"/>
                <a:cs typeface="Times New Roman"/>
              </a:rPr>
              <a:t>cannot be easily  </a:t>
            </a:r>
            <a:r>
              <a:rPr sz="1200" spc="-5" dirty="0">
                <a:latin typeface="Times New Roman"/>
                <a:cs typeface="Times New Roman"/>
              </a:rPr>
              <a:t>grasped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by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software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engineer.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number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control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paths,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span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reference,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number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of  </a:t>
            </a:r>
            <a:r>
              <a:rPr sz="1200" spc="-5" dirty="0">
                <a:latin typeface="Times New Roman"/>
                <a:cs typeface="Times New Roman"/>
              </a:rPr>
              <a:t>variables, and </a:t>
            </a:r>
            <a:r>
              <a:rPr sz="1200" dirty="0">
                <a:latin typeface="Times New Roman"/>
                <a:cs typeface="Times New Roman"/>
              </a:rPr>
              <a:t>overall complexity would make understanding </a:t>
            </a:r>
            <a:r>
              <a:rPr sz="1200" spc="-5" dirty="0">
                <a:latin typeface="Times New Roman"/>
                <a:cs typeface="Times New Roman"/>
              </a:rPr>
              <a:t>close </a:t>
            </a:r>
            <a:r>
              <a:rPr sz="1200" dirty="0">
                <a:latin typeface="Times New Roman"/>
                <a:cs typeface="Times New Roman"/>
              </a:rPr>
              <a:t>to impossible. </a:t>
            </a:r>
            <a:r>
              <a:rPr sz="1200" spc="-15" dirty="0">
                <a:latin typeface="Times New Roman"/>
                <a:cs typeface="Times New Roman"/>
              </a:rPr>
              <a:t>In </a:t>
            </a:r>
            <a:r>
              <a:rPr sz="1200" dirty="0">
                <a:latin typeface="Times New Roman"/>
                <a:cs typeface="Times New Roman"/>
              </a:rPr>
              <a:t>the  </a:t>
            </a:r>
            <a:r>
              <a:rPr sz="1200" spc="-5" dirty="0">
                <a:latin typeface="Times New Roman"/>
                <a:cs typeface="Times New Roman"/>
              </a:rPr>
              <a:t>Figure,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effort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(cost)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develop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individual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software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module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does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decrease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total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704" y="3395599"/>
            <a:ext cx="5991860" cy="6407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822190" indent="457200" algn="just">
              <a:lnSpc>
                <a:spcPct val="110800"/>
              </a:lnSpc>
              <a:spcBef>
                <a:spcPts val="100"/>
              </a:spcBef>
            </a:pPr>
            <a:r>
              <a:rPr sz="1200" dirty="0">
                <a:latin typeface="Times New Roman"/>
                <a:cs typeface="Times New Roman"/>
              </a:rPr>
              <a:t>number of  </a:t>
            </a:r>
            <a:r>
              <a:rPr sz="1200" spc="-5" dirty="0">
                <a:latin typeface="Times New Roman"/>
                <a:cs typeface="Times New Roman"/>
              </a:rPr>
              <a:t>modules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increases.</a:t>
            </a:r>
            <a:endParaRPr sz="1200">
              <a:latin typeface="Times New Roman"/>
              <a:cs typeface="Times New Roman"/>
            </a:endParaRPr>
          </a:p>
          <a:p>
            <a:pPr marL="516890" marR="6985" indent="-228600" algn="just">
              <a:lnSpc>
                <a:spcPct val="110200"/>
              </a:lnSpc>
              <a:spcBef>
                <a:spcPts val="80"/>
              </a:spcBef>
              <a:buFont typeface="Symbol"/>
              <a:buChar char=""/>
              <a:tabLst>
                <a:tab pos="517525" algn="l"/>
              </a:tabLst>
            </a:pPr>
            <a:r>
              <a:rPr sz="1200" spc="-5" dirty="0">
                <a:latin typeface="Times New Roman"/>
                <a:cs typeface="Times New Roman"/>
              </a:rPr>
              <a:t>Given </a:t>
            </a:r>
            <a:r>
              <a:rPr sz="1200" dirty="0">
                <a:latin typeface="Times New Roman"/>
                <a:cs typeface="Times New Roman"/>
              </a:rPr>
              <a:t>the same set of </a:t>
            </a:r>
            <a:r>
              <a:rPr sz="1200" spc="-5" dirty="0">
                <a:latin typeface="Times New Roman"/>
                <a:cs typeface="Times New Roman"/>
              </a:rPr>
              <a:t>requirements, </a:t>
            </a:r>
            <a:r>
              <a:rPr sz="1200" dirty="0">
                <a:latin typeface="Times New Roman"/>
                <a:cs typeface="Times New Roman"/>
              </a:rPr>
              <a:t>more modules </a:t>
            </a:r>
            <a:r>
              <a:rPr sz="1200" spc="-5" dirty="0">
                <a:latin typeface="Times New Roman"/>
                <a:cs typeface="Times New Roman"/>
              </a:rPr>
              <a:t>means </a:t>
            </a:r>
            <a:r>
              <a:rPr sz="1200" dirty="0">
                <a:latin typeface="Times New Roman"/>
                <a:cs typeface="Times New Roman"/>
              </a:rPr>
              <a:t>smaller individual size.  </a:t>
            </a:r>
            <a:r>
              <a:rPr sz="1200" spc="-5" dirty="0">
                <a:latin typeface="Times New Roman"/>
                <a:cs typeface="Times New Roman"/>
              </a:rPr>
              <a:t>However, as </a:t>
            </a:r>
            <a:r>
              <a:rPr sz="1200" dirty="0">
                <a:latin typeface="Times New Roman"/>
                <a:cs typeface="Times New Roman"/>
              </a:rPr>
              <a:t>the number of </a:t>
            </a:r>
            <a:r>
              <a:rPr sz="1200" spc="-5" dirty="0">
                <a:latin typeface="Times New Roman"/>
                <a:cs typeface="Times New Roman"/>
              </a:rPr>
              <a:t>modules grows,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effort (cost) associated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integrating 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modules also grows. These characteristics </a:t>
            </a:r>
            <a:r>
              <a:rPr sz="1200" dirty="0">
                <a:latin typeface="Times New Roman"/>
                <a:cs typeface="Times New Roman"/>
              </a:rPr>
              <a:t>lead to a </a:t>
            </a:r>
            <a:r>
              <a:rPr sz="1200" spc="-5" dirty="0">
                <a:latin typeface="Times New Roman"/>
                <a:cs typeface="Times New Roman"/>
              </a:rPr>
              <a:t>total cost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effort curve shown </a:t>
            </a:r>
            <a:r>
              <a:rPr sz="1200" dirty="0">
                <a:latin typeface="Times New Roman"/>
                <a:cs typeface="Times New Roman"/>
              </a:rPr>
              <a:t>in  the </a:t>
            </a:r>
            <a:r>
              <a:rPr sz="1200" spc="-5" dirty="0">
                <a:latin typeface="Times New Roman"/>
                <a:cs typeface="Times New Roman"/>
              </a:rPr>
              <a:t>figure. </a:t>
            </a:r>
            <a:r>
              <a:rPr sz="1200" dirty="0">
                <a:latin typeface="Times New Roman"/>
                <a:cs typeface="Times New Roman"/>
              </a:rPr>
              <a:t>There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a number, </a:t>
            </a:r>
            <a:r>
              <a:rPr sz="1200" i="1" spc="-5" dirty="0">
                <a:latin typeface="Times New Roman"/>
                <a:cs typeface="Times New Roman"/>
              </a:rPr>
              <a:t>M,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modules </a:t>
            </a:r>
            <a:r>
              <a:rPr sz="1200" dirty="0">
                <a:latin typeface="Times New Roman"/>
                <a:cs typeface="Times New Roman"/>
              </a:rPr>
              <a:t>that would result </a:t>
            </a:r>
            <a:r>
              <a:rPr sz="1200" spc="10" dirty="0">
                <a:latin typeface="Times New Roman"/>
                <a:cs typeface="Times New Roman"/>
              </a:rPr>
              <a:t>in </a:t>
            </a:r>
            <a:r>
              <a:rPr sz="1200" dirty="0">
                <a:latin typeface="Times New Roman"/>
                <a:cs typeface="Times New Roman"/>
              </a:rPr>
              <a:t>minimum </a:t>
            </a:r>
            <a:r>
              <a:rPr sz="1200" spc="-5" dirty="0">
                <a:latin typeface="Times New Roman"/>
                <a:cs typeface="Times New Roman"/>
              </a:rPr>
              <a:t>development  cost, </a:t>
            </a:r>
            <a:r>
              <a:rPr sz="1200" dirty="0">
                <a:latin typeface="Times New Roman"/>
                <a:cs typeface="Times New Roman"/>
              </a:rPr>
              <a:t>but </a:t>
            </a:r>
            <a:r>
              <a:rPr sz="1200" spc="-5" dirty="0">
                <a:latin typeface="Times New Roman"/>
                <a:cs typeface="Times New Roman"/>
              </a:rPr>
              <a:t>we </a:t>
            </a:r>
            <a:r>
              <a:rPr sz="1200" dirty="0">
                <a:latin typeface="Times New Roman"/>
                <a:cs typeface="Times New Roman"/>
              </a:rPr>
              <a:t>do not have the necessary </a:t>
            </a:r>
            <a:r>
              <a:rPr sz="1200" spc="-5" dirty="0">
                <a:latin typeface="Times New Roman"/>
                <a:cs typeface="Times New Roman"/>
              </a:rPr>
              <a:t>sophistication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predict </a:t>
            </a:r>
            <a:r>
              <a:rPr sz="1200" i="1" dirty="0">
                <a:latin typeface="Times New Roman"/>
                <a:cs typeface="Times New Roman"/>
              </a:rPr>
              <a:t>M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assurance.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Symbol"/>
              <a:buChar char=""/>
            </a:pPr>
            <a:endParaRPr sz="15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Information </a:t>
            </a:r>
            <a:r>
              <a:rPr sz="1200" b="1" dirty="0">
                <a:latin typeface="Times New Roman"/>
                <a:cs typeface="Times New Roman"/>
              </a:rPr>
              <a:t>Hiding</a:t>
            </a:r>
            <a:endParaRPr sz="1200">
              <a:latin typeface="Times New Roman"/>
              <a:cs typeface="Times New Roman"/>
            </a:endParaRPr>
          </a:p>
          <a:p>
            <a:pPr marL="469900" marR="10795" indent="-228600" algn="just">
              <a:lnSpc>
                <a:spcPct val="110800"/>
              </a:lnSpc>
              <a:spcBef>
                <a:spcPts val="5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principle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i="1" dirty="0">
                <a:latin typeface="Times New Roman"/>
                <a:cs typeface="Times New Roman"/>
              </a:rPr>
              <a:t>information hiding </a:t>
            </a:r>
            <a:r>
              <a:rPr sz="1200" spc="-5" dirty="0">
                <a:latin typeface="Times New Roman"/>
                <a:cs typeface="Times New Roman"/>
              </a:rPr>
              <a:t>suggests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modules </a:t>
            </a:r>
            <a:r>
              <a:rPr sz="1200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“characterized </a:t>
            </a:r>
            <a:r>
              <a:rPr sz="1200" spc="5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design  </a:t>
            </a:r>
            <a:r>
              <a:rPr sz="1200" spc="-5" dirty="0">
                <a:latin typeface="Times New Roman"/>
                <a:cs typeface="Times New Roman"/>
              </a:rPr>
              <a:t>decisions that (each) </a:t>
            </a:r>
            <a:r>
              <a:rPr sz="1200" dirty="0">
                <a:latin typeface="Times New Roman"/>
                <a:cs typeface="Times New Roman"/>
              </a:rPr>
              <a:t>hides </a:t>
            </a:r>
            <a:r>
              <a:rPr sz="1200" spc="-5" dirty="0">
                <a:latin typeface="Times New Roman"/>
                <a:cs typeface="Times New Roman"/>
              </a:rPr>
              <a:t>from </a:t>
            </a:r>
            <a:r>
              <a:rPr sz="1200" dirty="0">
                <a:latin typeface="Times New Roman"/>
                <a:cs typeface="Times New Roman"/>
              </a:rPr>
              <a:t>all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others.”</a:t>
            </a:r>
            <a:endParaRPr sz="1200">
              <a:latin typeface="Times New Roman"/>
              <a:cs typeface="Times New Roman"/>
            </a:endParaRPr>
          </a:p>
          <a:p>
            <a:pPr marL="469900" marR="11430" indent="-228600" algn="just">
              <a:lnSpc>
                <a:spcPct val="110000"/>
              </a:lnSpc>
              <a:spcBef>
                <a:spcPts val="8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Hiding </a:t>
            </a:r>
            <a:r>
              <a:rPr sz="1200" spc="-5" dirty="0">
                <a:latin typeface="Times New Roman"/>
                <a:cs typeface="Times New Roman"/>
              </a:rPr>
              <a:t>implies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effective </a:t>
            </a:r>
            <a:r>
              <a:rPr sz="1200" dirty="0">
                <a:latin typeface="Times New Roman"/>
                <a:cs typeface="Times New Roman"/>
              </a:rPr>
              <a:t>modularity can be </a:t>
            </a:r>
            <a:r>
              <a:rPr sz="1200" spc="-5" dirty="0">
                <a:latin typeface="Times New Roman"/>
                <a:cs typeface="Times New Roman"/>
              </a:rPr>
              <a:t>achieved </a:t>
            </a:r>
            <a:r>
              <a:rPr sz="1200" spc="10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defining a </a:t>
            </a:r>
            <a:r>
              <a:rPr sz="1200" spc="-5" dirty="0">
                <a:latin typeface="Times New Roman"/>
                <a:cs typeface="Times New Roman"/>
              </a:rPr>
              <a:t>set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independent  modules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communicate </a:t>
            </a:r>
            <a:r>
              <a:rPr sz="1200" dirty="0">
                <a:latin typeface="Times New Roman"/>
                <a:cs typeface="Times New Roman"/>
              </a:rPr>
              <a:t>with one </a:t>
            </a:r>
            <a:r>
              <a:rPr sz="1200" spc="-5" dirty="0">
                <a:latin typeface="Times New Roman"/>
                <a:cs typeface="Times New Roman"/>
              </a:rPr>
              <a:t>another </a:t>
            </a:r>
            <a:r>
              <a:rPr sz="1200" dirty="0">
                <a:latin typeface="Times New Roman"/>
                <a:cs typeface="Times New Roman"/>
              </a:rPr>
              <a:t>only that </a:t>
            </a:r>
            <a:r>
              <a:rPr sz="1200" spc="-5" dirty="0">
                <a:latin typeface="Times New Roman"/>
                <a:cs typeface="Times New Roman"/>
              </a:rPr>
              <a:t>information </a:t>
            </a:r>
            <a:r>
              <a:rPr sz="1200" dirty="0">
                <a:latin typeface="Times New Roman"/>
                <a:cs typeface="Times New Roman"/>
              </a:rPr>
              <a:t>necessary to </a:t>
            </a:r>
            <a:r>
              <a:rPr sz="1200" spc="-5" dirty="0">
                <a:latin typeface="Times New Roman"/>
                <a:cs typeface="Times New Roman"/>
              </a:rPr>
              <a:t>achieve  software function.</a:t>
            </a:r>
            <a:endParaRPr sz="1200">
              <a:latin typeface="Times New Roman"/>
              <a:cs typeface="Times New Roman"/>
            </a:endParaRPr>
          </a:p>
          <a:p>
            <a:pPr marL="50800" algn="just">
              <a:lnSpc>
                <a:spcPct val="100000"/>
              </a:lnSpc>
              <a:spcBef>
                <a:spcPts val="180"/>
              </a:spcBef>
            </a:pPr>
            <a:r>
              <a:rPr sz="1200" b="1" spc="-5" dirty="0">
                <a:latin typeface="Times New Roman"/>
                <a:cs typeface="Times New Roman"/>
              </a:rPr>
              <a:t>Functional Independence</a:t>
            </a:r>
            <a:endParaRPr sz="1200">
              <a:latin typeface="Times New Roman"/>
              <a:cs typeface="Times New Roman"/>
            </a:endParaRPr>
          </a:p>
          <a:p>
            <a:pPr marL="469900" marR="8255" indent="-228600" algn="just">
              <a:lnSpc>
                <a:spcPct val="110000"/>
              </a:lnSpc>
              <a:spcBef>
                <a:spcPts val="6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Functional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independence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achieved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by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developing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modules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“single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minded”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function  and an “aversion”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excessive interaction </a:t>
            </a:r>
            <a:r>
              <a:rPr sz="1200" dirty="0">
                <a:latin typeface="Times New Roman"/>
                <a:cs typeface="Times New Roman"/>
              </a:rPr>
              <a:t>with other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modules.</a:t>
            </a:r>
            <a:endParaRPr sz="1200">
              <a:latin typeface="Times New Roman"/>
              <a:cs typeface="Times New Roman"/>
            </a:endParaRPr>
          </a:p>
          <a:p>
            <a:pPr marL="469900" indent="-228600" algn="just">
              <a:lnSpc>
                <a:spcPct val="100000"/>
              </a:lnSpc>
              <a:spcBef>
                <a:spcPts val="24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Functional </a:t>
            </a:r>
            <a:r>
              <a:rPr sz="1200" dirty="0">
                <a:latin typeface="Times New Roman"/>
                <a:cs typeface="Times New Roman"/>
              </a:rPr>
              <a:t>independence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5" dirty="0">
                <a:latin typeface="Times New Roman"/>
                <a:cs typeface="Times New Roman"/>
              </a:rPr>
              <a:t>key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good design, and design is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5" dirty="0">
                <a:latin typeface="Times New Roman"/>
                <a:cs typeface="Times New Roman"/>
              </a:rPr>
              <a:t>key</a:t>
            </a:r>
            <a:r>
              <a:rPr sz="1200" spc="-2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software quality.</a:t>
            </a:r>
            <a:endParaRPr sz="1200">
              <a:latin typeface="Times New Roman"/>
              <a:cs typeface="Times New Roman"/>
            </a:endParaRPr>
          </a:p>
          <a:p>
            <a:pPr marL="469900" marR="5080" indent="-228600" algn="just">
              <a:lnSpc>
                <a:spcPct val="110500"/>
              </a:lnSpc>
              <a:spcBef>
                <a:spcPts val="7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Independence is assessed </a:t>
            </a:r>
            <a:r>
              <a:rPr sz="1200" dirty="0">
                <a:latin typeface="Times New Roman"/>
                <a:cs typeface="Times New Roman"/>
              </a:rPr>
              <a:t>using </a:t>
            </a:r>
            <a:r>
              <a:rPr sz="1200" spc="-5" dirty="0">
                <a:latin typeface="Times New Roman"/>
                <a:cs typeface="Times New Roman"/>
              </a:rPr>
              <a:t>two </a:t>
            </a:r>
            <a:r>
              <a:rPr sz="1200" dirty="0">
                <a:latin typeface="Times New Roman"/>
                <a:cs typeface="Times New Roman"/>
              </a:rPr>
              <a:t>qualitative </a:t>
            </a:r>
            <a:r>
              <a:rPr sz="1200" spc="-5" dirty="0">
                <a:latin typeface="Times New Roman"/>
                <a:cs typeface="Times New Roman"/>
              </a:rPr>
              <a:t>criteria: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cohesion and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coupling</a:t>
            </a:r>
            <a:r>
              <a:rPr sz="1200" dirty="0">
                <a:latin typeface="Times New Roman"/>
                <a:cs typeface="Times New Roman"/>
              </a:rPr>
              <a:t>. </a:t>
            </a:r>
            <a:r>
              <a:rPr sz="1200" b="1" i="1" spc="-5" dirty="0">
                <a:latin typeface="Times New Roman"/>
                <a:cs typeface="Times New Roman"/>
              </a:rPr>
              <a:t>Cohesion  </a:t>
            </a:r>
            <a:r>
              <a:rPr sz="1200" spc="-5" dirty="0">
                <a:latin typeface="Times New Roman"/>
                <a:cs typeface="Times New Roman"/>
              </a:rPr>
              <a:t>is an indication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relative functional strength </a:t>
            </a:r>
            <a:r>
              <a:rPr sz="1200" dirty="0">
                <a:latin typeface="Times New Roman"/>
                <a:cs typeface="Times New Roman"/>
              </a:rPr>
              <a:t>of a </a:t>
            </a:r>
            <a:r>
              <a:rPr sz="1200" spc="-5" dirty="0">
                <a:latin typeface="Times New Roman"/>
                <a:cs typeface="Times New Roman"/>
              </a:rPr>
              <a:t>module. </a:t>
            </a:r>
            <a:r>
              <a:rPr sz="1200" b="1" i="1" spc="-5" dirty="0">
                <a:latin typeface="Times New Roman"/>
                <a:cs typeface="Times New Roman"/>
              </a:rPr>
              <a:t>Couplin</a:t>
            </a:r>
            <a:r>
              <a:rPr sz="1200" i="1" spc="-5" dirty="0">
                <a:latin typeface="Times New Roman"/>
                <a:cs typeface="Times New Roman"/>
              </a:rPr>
              <a:t>g </a:t>
            </a:r>
            <a:r>
              <a:rPr sz="1200" spc="-5" dirty="0">
                <a:latin typeface="Times New Roman"/>
                <a:cs typeface="Times New Roman"/>
              </a:rPr>
              <a:t>is an indication</a:t>
            </a:r>
            <a:r>
              <a:rPr sz="1200" spc="-2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  the </a:t>
            </a:r>
            <a:r>
              <a:rPr sz="1200" spc="-5" dirty="0">
                <a:latin typeface="Times New Roman"/>
                <a:cs typeface="Times New Roman"/>
              </a:rPr>
              <a:t>relative interdependence </a:t>
            </a:r>
            <a:r>
              <a:rPr sz="1200" dirty="0">
                <a:latin typeface="Times New Roman"/>
                <a:cs typeface="Times New Roman"/>
              </a:rPr>
              <a:t>among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modules.</a:t>
            </a:r>
            <a:endParaRPr sz="1200">
              <a:latin typeface="Times New Roman"/>
              <a:cs typeface="Times New Roman"/>
            </a:endParaRPr>
          </a:p>
          <a:p>
            <a:pPr marL="469900" marR="7620" indent="-228600" algn="just">
              <a:lnSpc>
                <a:spcPct val="110000"/>
              </a:lnSpc>
              <a:spcBef>
                <a:spcPts val="8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</a:t>
            </a:r>
            <a:r>
              <a:rPr sz="1200" b="1" spc="-5" dirty="0">
                <a:latin typeface="Times New Roman"/>
                <a:cs typeface="Times New Roman"/>
              </a:rPr>
              <a:t>cohesive </a:t>
            </a:r>
            <a:r>
              <a:rPr sz="1200" dirty="0">
                <a:latin typeface="Times New Roman"/>
                <a:cs typeface="Times New Roman"/>
              </a:rPr>
              <a:t>module </a:t>
            </a:r>
            <a:r>
              <a:rPr sz="1200" spc="-5" dirty="0">
                <a:latin typeface="Times New Roman"/>
                <a:cs typeface="Times New Roman"/>
              </a:rPr>
              <a:t>performs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single </a:t>
            </a:r>
            <a:r>
              <a:rPr sz="1200" dirty="0">
                <a:latin typeface="Times New Roman"/>
                <a:cs typeface="Times New Roman"/>
              </a:rPr>
              <a:t>task, requiring little </a:t>
            </a:r>
            <a:r>
              <a:rPr sz="1200" spc="-5" dirty="0">
                <a:latin typeface="Times New Roman"/>
                <a:cs typeface="Times New Roman"/>
              </a:rPr>
              <a:t>interaction </a:t>
            </a:r>
            <a:r>
              <a:rPr sz="1200" spc="5" dirty="0">
                <a:latin typeface="Times New Roman"/>
                <a:cs typeface="Times New Roman"/>
              </a:rPr>
              <a:t>with </a:t>
            </a:r>
            <a:r>
              <a:rPr sz="1200" dirty="0">
                <a:latin typeface="Times New Roman"/>
                <a:cs typeface="Times New Roman"/>
              </a:rPr>
              <a:t>other  </a:t>
            </a:r>
            <a:r>
              <a:rPr sz="1200" spc="-5" dirty="0">
                <a:latin typeface="Times New Roman"/>
                <a:cs typeface="Times New Roman"/>
              </a:rPr>
              <a:t>components </a:t>
            </a:r>
            <a:r>
              <a:rPr sz="1200" dirty="0">
                <a:latin typeface="Times New Roman"/>
                <a:cs typeface="Times New Roman"/>
              </a:rPr>
              <a:t>in other parts of 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program</a:t>
            </a:r>
            <a:endParaRPr sz="1200">
              <a:latin typeface="Times New Roman"/>
              <a:cs typeface="Times New Roman"/>
            </a:endParaRPr>
          </a:p>
          <a:p>
            <a:pPr marL="469900" indent="-228600" algn="just">
              <a:lnSpc>
                <a:spcPct val="100000"/>
              </a:lnSpc>
              <a:spcBef>
                <a:spcPts val="24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b="1" dirty="0">
                <a:latin typeface="Times New Roman"/>
                <a:cs typeface="Times New Roman"/>
              </a:rPr>
              <a:t>Coupling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an </a:t>
            </a:r>
            <a:r>
              <a:rPr sz="1200" spc="-5" dirty="0">
                <a:latin typeface="Times New Roman"/>
                <a:cs typeface="Times New Roman"/>
              </a:rPr>
              <a:t>indication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interconnection </a:t>
            </a:r>
            <a:r>
              <a:rPr sz="1200" dirty="0">
                <a:latin typeface="Times New Roman"/>
                <a:cs typeface="Times New Roman"/>
              </a:rPr>
              <a:t>among </a:t>
            </a:r>
            <a:r>
              <a:rPr sz="1200" spc="-5" dirty="0">
                <a:latin typeface="Times New Roman"/>
                <a:cs typeface="Times New Roman"/>
              </a:rPr>
              <a:t>modules </a:t>
            </a:r>
            <a:r>
              <a:rPr sz="1200" dirty="0">
                <a:latin typeface="Times New Roman"/>
                <a:cs typeface="Times New Roman"/>
              </a:rPr>
              <a:t>in a software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structure.</a:t>
            </a:r>
            <a:endParaRPr sz="1200">
              <a:latin typeface="Times New Roman"/>
              <a:cs typeface="Times New Roman"/>
            </a:endParaRPr>
          </a:p>
          <a:p>
            <a:pPr marL="469900" marR="9525" indent="-228600" algn="just">
              <a:lnSpc>
                <a:spcPct val="110000"/>
              </a:lnSpc>
              <a:spcBef>
                <a:spcPts val="85"/>
              </a:spcBef>
              <a:buFont typeface="Symbol"/>
              <a:buChar char=""/>
              <a:tabLst>
                <a:tab pos="508000" algn="l"/>
              </a:tabLst>
            </a:pPr>
            <a:r>
              <a:rPr dirty="0"/>
              <a:t>	</a:t>
            </a:r>
            <a:r>
              <a:rPr sz="1200" dirty="0">
                <a:latin typeface="Times New Roman"/>
                <a:cs typeface="Times New Roman"/>
              </a:rPr>
              <a:t>Coupling </a:t>
            </a:r>
            <a:r>
              <a:rPr sz="1200" spc="-5" dirty="0">
                <a:latin typeface="Times New Roman"/>
                <a:cs typeface="Times New Roman"/>
              </a:rPr>
              <a:t>depends </a:t>
            </a:r>
            <a:r>
              <a:rPr sz="1200" dirty="0">
                <a:latin typeface="Times New Roman"/>
                <a:cs typeface="Times New Roman"/>
              </a:rPr>
              <a:t>on the </a:t>
            </a:r>
            <a:r>
              <a:rPr sz="1200" spc="-5" dirty="0">
                <a:latin typeface="Times New Roman"/>
                <a:cs typeface="Times New Roman"/>
              </a:rPr>
              <a:t>interface </a:t>
            </a:r>
            <a:r>
              <a:rPr sz="1200" dirty="0">
                <a:latin typeface="Times New Roman"/>
                <a:cs typeface="Times New Roman"/>
              </a:rPr>
              <a:t>complexity </a:t>
            </a:r>
            <a:r>
              <a:rPr sz="1200" spc="-5" dirty="0">
                <a:latin typeface="Times New Roman"/>
                <a:cs typeface="Times New Roman"/>
              </a:rPr>
              <a:t>between modules, </a:t>
            </a:r>
            <a:r>
              <a:rPr sz="1200" dirty="0">
                <a:latin typeface="Times New Roman"/>
                <a:cs typeface="Times New Roman"/>
              </a:rPr>
              <a:t>the point </a:t>
            </a:r>
            <a:r>
              <a:rPr sz="1200" spc="-5" dirty="0">
                <a:latin typeface="Times New Roman"/>
                <a:cs typeface="Times New Roman"/>
              </a:rPr>
              <a:t>at which </a:t>
            </a:r>
            <a:r>
              <a:rPr sz="1200" dirty="0">
                <a:latin typeface="Times New Roman"/>
                <a:cs typeface="Times New Roman"/>
              </a:rPr>
              <a:t>entry  or </a:t>
            </a:r>
            <a:r>
              <a:rPr sz="1200" spc="-5" dirty="0">
                <a:latin typeface="Times New Roman"/>
                <a:cs typeface="Times New Roman"/>
              </a:rPr>
              <a:t>reference is made </a:t>
            </a:r>
            <a:r>
              <a:rPr sz="1200" dirty="0">
                <a:latin typeface="Times New Roman"/>
                <a:cs typeface="Times New Roman"/>
              </a:rPr>
              <a:t>to a </a:t>
            </a:r>
            <a:r>
              <a:rPr sz="1200" spc="-5" dirty="0">
                <a:latin typeface="Times New Roman"/>
                <a:cs typeface="Times New Roman"/>
              </a:rPr>
              <a:t>module,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what </a:t>
            </a:r>
            <a:r>
              <a:rPr sz="1200" dirty="0">
                <a:latin typeface="Times New Roman"/>
                <a:cs typeface="Times New Roman"/>
              </a:rPr>
              <a:t>data pass </a:t>
            </a:r>
            <a:r>
              <a:rPr sz="1200" spc="-5" dirty="0">
                <a:latin typeface="Times New Roman"/>
                <a:cs typeface="Times New Roman"/>
              </a:rPr>
              <a:t>across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interface.</a:t>
            </a:r>
            <a:endParaRPr sz="1200">
              <a:latin typeface="Times New Roman"/>
              <a:cs typeface="Times New Roman"/>
            </a:endParaRPr>
          </a:p>
          <a:p>
            <a:pPr marL="469900" indent="-228600" algn="just">
              <a:lnSpc>
                <a:spcPct val="100000"/>
              </a:lnSpc>
              <a:spcBef>
                <a:spcPts val="24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High </a:t>
            </a:r>
            <a:r>
              <a:rPr sz="1200" dirty="0">
                <a:latin typeface="Times New Roman"/>
                <a:cs typeface="Times New Roman"/>
              </a:rPr>
              <a:t>cohesion and </a:t>
            </a:r>
            <a:r>
              <a:rPr sz="1200" spc="-5" dirty="0">
                <a:latin typeface="Times New Roman"/>
                <a:cs typeface="Times New Roman"/>
              </a:rPr>
              <a:t>low </a:t>
            </a:r>
            <a:r>
              <a:rPr sz="1200" dirty="0">
                <a:latin typeface="Times New Roman"/>
                <a:cs typeface="Times New Roman"/>
              </a:rPr>
              <a:t>coupling make the module to be effectively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design.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Symbol"/>
              <a:buChar char=""/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Refinement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21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b="1" i="1" dirty="0">
                <a:latin typeface="Times New Roman"/>
                <a:cs typeface="Times New Roman"/>
              </a:rPr>
              <a:t>Stepwise </a:t>
            </a:r>
            <a:r>
              <a:rPr sz="1200" b="1" i="1" spc="-5" dirty="0">
                <a:latin typeface="Times New Roman"/>
                <a:cs typeface="Times New Roman"/>
              </a:rPr>
              <a:t>refinement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top-down design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strategy.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229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An application is developed </a:t>
            </a:r>
            <a:r>
              <a:rPr sz="1200" spc="5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successively </a:t>
            </a:r>
            <a:r>
              <a:rPr sz="1200" spc="-5" dirty="0">
                <a:latin typeface="Times New Roman"/>
                <a:cs typeface="Times New Roman"/>
              </a:rPr>
              <a:t>refining levels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procedural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detail.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06523" y="1572767"/>
            <a:ext cx="3874008" cy="2011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25</a:t>
            </a:fld>
            <a:endParaRPr spc="-2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704" y="281431"/>
            <a:ext cx="5989955" cy="9999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00"/>
              </a:spcBef>
              <a:tabLst>
                <a:tab pos="3611245" algn="l"/>
                <a:tab pos="4693285" algn="l"/>
                <a:tab pos="5280025" algn="l"/>
              </a:tabLst>
            </a:pPr>
            <a:r>
              <a:rPr sz="1400" spc="-5" dirty="0">
                <a:latin typeface="Times New Roman"/>
                <a:cs typeface="Times New Roman"/>
              </a:rPr>
              <a:t>MANAGEMENT OF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SOFTWARE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	</a:t>
            </a: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	</a:t>
            </a: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00">
              <a:latin typeface="Times New Roman"/>
              <a:cs typeface="Times New Roman"/>
            </a:endParaRPr>
          </a:p>
          <a:p>
            <a:pPr marL="469900" marR="9525" indent="-228600" algn="just">
              <a:lnSpc>
                <a:spcPct val="110500"/>
              </a:lnSpc>
              <a:buFont typeface="Symbol"/>
              <a:buChar char="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hierarchy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developed </a:t>
            </a:r>
            <a:r>
              <a:rPr sz="1200" spc="5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decomposing a </a:t>
            </a:r>
            <a:r>
              <a:rPr sz="1200" spc="-5" dirty="0">
                <a:latin typeface="Times New Roman"/>
                <a:cs typeface="Times New Roman"/>
              </a:rPr>
              <a:t>macroscopic </a:t>
            </a:r>
            <a:r>
              <a:rPr sz="1200" dirty="0">
                <a:latin typeface="Times New Roman"/>
                <a:cs typeface="Times New Roman"/>
              </a:rPr>
              <a:t>statement of </a:t>
            </a:r>
            <a:r>
              <a:rPr sz="1200" spc="-5" dirty="0">
                <a:latin typeface="Times New Roman"/>
                <a:cs typeface="Times New Roman"/>
              </a:rPr>
              <a:t>function </a:t>
            </a:r>
            <a:r>
              <a:rPr sz="1200" dirty="0">
                <a:latin typeface="Times New Roman"/>
                <a:cs typeface="Times New Roman"/>
              </a:rPr>
              <a:t>(a  </a:t>
            </a:r>
            <a:r>
              <a:rPr sz="1200" spc="-5" dirty="0">
                <a:latin typeface="Times New Roman"/>
                <a:cs typeface="Times New Roman"/>
              </a:rPr>
              <a:t>procedural abstraction) </a:t>
            </a:r>
            <a:r>
              <a:rPr sz="1200" dirty="0">
                <a:latin typeface="Times New Roman"/>
                <a:cs typeface="Times New Roman"/>
              </a:rPr>
              <a:t>in a </a:t>
            </a:r>
            <a:r>
              <a:rPr sz="1200" spc="-5" dirty="0">
                <a:latin typeface="Times New Roman"/>
                <a:cs typeface="Times New Roman"/>
              </a:rPr>
              <a:t>stepwise fashion </a:t>
            </a:r>
            <a:r>
              <a:rPr sz="1200" dirty="0">
                <a:latin typeface="Times New Roman"/>
                <a:cs typeface="Times New Roman"/>
              </a:rPr>
              <a:t>until </a:t>
            </a:r>
            <a:r>
              <a:rPr sz="1200" spc="-5" dirty="0">
                <a:latin typeface="Times New Roman"/>
                <a:cs typeface="Times New Roman"/>
              </a:rPr>
              <a:t>programming language statements </a:t>
            </a:r>
            <a:r>
              <a:rPr sz="1200" dirty="0">
                <a:latin typeface="Times New Roman"/>
                <a:cs typeface="Times New Roman"/>
              </a:rPr>
              <a:t>are  </a:t>
            </a:r>
            <a:r>
              <a:rPr sz="1200" spc="-5" dirty="0">
                <a:latin typeface="Times New Roman"/>
                <a:cs typeface="Times New Roman"/>
              </a:rPr>
              <a:t>reached.</a:t>
            </a:r>
            <a:endParaRPr sz="1200">
              <a:latin typeface="Times New Roman"/>
              <a:cs typeface="Times New Roman"/>
            </a:endParaRPr>
          </a:p>
          <a:p>
            <a:pPr marL="469900" marR="5080" indent="-228600" algn="just">
              <a:lnSpc>
                <a:spcPct val="110000"/>
              </a:lnSpc>
              <a:spcBef>
                <a:spcPts val="8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Refinement is </a:t>
            </a:r>
            <a:r>
              <a:rPr sz="1200" dirty="0">
                <a:latin typeface="Times New Roman"/>
                <a:cs typeface="Times New Roman"/>
              </a:rPr>
              <a:t>actually </a:t>
            </a:r>
            <a:r>
              <a:rPr sz="1200" b="1" dirty="0">
                <a:latin typeface="Times New Roman"/>
                <a:cs typeface="Times New Roman"/>
              </a:rPr>
              <a:t>a </a:t>
            </a:r>
            <a:r>
              <a:rPr sz="1200" b="1" spc="-5" dirty="0">
                <a:latin typeface="Times New Roman"/>
                <a:cs typeface="Times New Roman"/>
              </a:rPr>
              <a:t>process </a:t>
            </a:r>
            <a:r>
              <a:rPr sz="1200" b="1" dirty="0">
                <a:latin typeface="Times New Roman"/>
                <a:cs typeface="Times New Roman"/>
              </a:rPr>
              <a:t>of </a:t>
            </a:r>
            <a:r>
              <a:rPr sz="1200" b="1" i="1" dirty="0">
                <a:latin typeface="Times New Roman"/>
                <a:cs typeface="Times New Roman"/>
              </a:rPr>
              <a:t>elaboration</a:t>
            </a:r>
            <a:r>
              <a:rPr sz="1200" i="1" dirty="0">
                <a:latin typeface="Times New Roman"/>
                <a:cs typeface="Times New Roman"/>
              </a:rPr>
              <a:t>. </a:t>
            </a:r>
            <a:r>
              <a:rPr sz="1200" dirty="0">
                <a:latin typeface="Times New Roman"/>
                <a:cs typeface="Times New Roman"/>
              </a:rPr>
              <a:t>You </a:t>
            </a:r>
            <a:r>
              <a:rPr sz="1200" spc="-5" dirty="0">
                <a:latin typeface="Times New Roman"/>
                <a:cs typeface="Times New Roman"/>
              </a:rPr>
              <a:t>begin </a:t>
            </a:r>
            <a:r>
              <a:rPr sz="1200" dirty="0">
                <a:latin typeface="Times New Roman"/>
                <a:cs typeface="Times New Roman"/>
              </a:rPr>
              <a:t>with a statement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function  </a:t>
            </a:r>
            <a:r>
              <a:rPr sz="1200" dirty="0">
                <a:latin typeface="Times New Roman"/>
                <a:cs typeface="Times New Roman"/>
              </a:rPr>
              <a:t>(or description of </a:t>
            </a:r>
            <a:r>
              <a:rPr sz="1200" spc="-5" dirty="0">
                <a:latin typeface="Times New Roman"/>
                <a:cs typeface="Times New Roman"/>
              </a:rPr>
              <a:t>information) that is defined at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high level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abstraction.</a:t>
            </a:r>
            <a:endParaRPr sz="1200">
              <a:latin typeface="Times New Roman"/>
              <a:cs typeface="Times New Roman"/>
            </a:endParaRPr>
          </a:p>
          <a:p>
            <a:pPr marL="469900" indent="-228600" algn="just">
              <a:lnSpc>
                <a:spcPct val="100000"/>
              </a:lnSpc>
              <a:spcBef>
                <a:spcPts val="26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Abstraction and refinement are complementary</a:t>
            </a:r>
            <a:r>
              <a:rPr sz="1200" b="1" spc="3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concepts.</a:t>
            </a:r>
            <a:endParaRPr sz="1200">
              <a:latin typeface="Times New Roman"/>
              <a:cs typeface="Times New Roman"/>
            </a:endParaRPr>
          </a:p>
          <a:p>
            <a:pPr marL="469900" marR="10160" indent="-228600">
              <a:lnSpc>
                <a:spcPct val="110000"/>
              </a:lnSpc>
              <a:spcBef>
                <a:spcPts val="6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Abstraction enables </a:t>
            </a:r>
            <a:r>
              <a:rPr sz="1200" spc="-10" dirty="0">
                <a:latin typeface="Times New Roman"/>
                <a:cs typeface="Times New Roman"/>
              </a:rPr>
              <a:t>you </a:t>
            </a:r>
            <a:r>
              <a:rPr sz="1200" spc="5" dirty="0">
                <a:latin typeface="Times New Roman"/>
                <a:cs typeface="Times New Roman"/>
              </a:rPr>
              <a:t>to </a:t>
            </a:r>
            <a:r>
              <a:rPr sz="1200" dirty="0">
                <a:latin typeface="Times New Roman"/>
                <a:cs typeface="Times New Roman"/>
              </a:rPr>
              <a:t>specify procedure </a:t>
            </a:r>
            <a:r>
              <a:rPr sz="1200" spc="-5" dirty="0">
                <a:latin typeface="Times New Roman"/>
                <a:cs typeface="Times New Roman"/>
              </a:rPr>
              <a:t>and data </a:t>
            </a:r>
            <a:r>
              <a:rPr sz="1200" dirty="0">
                <a:latin typeface="Times New Roman"/>
                <a:cs typeface="Times New Roman"/>
              </a:rPr>
              <a:t>internally but suppress the </a:t>
            </a:r>
            <a:r>
              <a:rPr sz="1200" spc="-5" dirty="0">
                <a:latin typeface="Times New Roman"/>
                <a:cs typeface="Times New Roman"/>
              </a:rPr>
              <a:t>need </a:t>
            </a:r>
            <a:r>
              <a:rPr sz="1200" dirty="0">
                <a:latin typeface="Times New Roman"/>
                <a:cs typeface="Times New Roman"/>
              </a:rPr>
              <a:t>for  </a:t>
            </a:r>
            <a:r>
              <a:rPr sz="1200" spc="-5" dirty="0">
                <a:latin typeface="Times New Roman"/>
                <a:cs typeface="Times New Roman"/>
              </a:rPr>
              <a:t>“outsiders” </a:t>
            </a:r>
            <a:r>
              <a:rPr sz="1200" dirty="0">
                <a:latin typeface="Times New Roman"/>
                <a:cs typeface="Times New Roman"/>
              </a:rPr>
              <a:t>to have knowledge of </a:t>
            </a:r>
            <a:r>
              <a:rPr sz="1200" spc="-5" dirty="0">
                <a:latin typeface="Times New Roman"/>
                <a:cs typeface="Times New Roman"/>
              </a:rPr>
              <a:t>low-level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details.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24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Refinement helps </a:t>
            </a:r>
            <a:r>
              <a:rPr sz="1200" spc="-10" dirty="0">
                <a:latin typeface="Times New Roman"/>
                <a:cs typeface="Times New Roman"/>
              </a:rPr>
              <a:t>you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reveal </a:t>
            </a:r>
            <a:r>
              <a:rPr sz="1200" dirty="0">
                <a:latin typeface="Times New Roman"/>
                <a:cs typeface="Times New Roman"/>
              </a:rPr>
              <a:t>low-level </a:t>
            </a:r>
            <a:r>
              <a:rPr sz="1200" spc="-5" dirty="0">
                <a:latin typeface="Times New Roman"/>
                <a:cs typeface="Times New Roman"/>
              </a:rPr>
              <a:t>details </a:t>
            </a:r>
            <a:r>
              <a:rPr sz="1200" dirty="0">
                <a:latin typeface="Times New Roman"/>
                <a:cs typeface="Times New Roman"/>
              </a:rPr>
              <a:t>as </a:t>
            </a:r>
            <a:r>
              <a:rPr sz="1200" spc="-5" dirty="0">
                <a:latin typeface="Times New Roman"/>
                <a:cs typeface="Times New Roman"/>
              </a:rPr>
              <a:t>design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progresses.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229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Both concepts </a:t>
            </a:r>
            <a:r>
              <a:rPr sz="1200" dirty="0">
                <a:latin typeface="Times New Roman"/>
                <a:cs typeface="Times New Roman"/>
              </a:rPr>
              <a:t>allow </a:t>
            </a:r>
            <a:r>
              <a:rPr sz="1200" spc="-10" dirty="0">
                <a:latin typeface="Times New Roman"/>
                <a:cs typeface="Times New Roman"/>
              </a:rPr>
              <a:t>you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create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complete design </a:t>
            </a:r>
            <a:r>
              <a:rPr sz="1200" dirty="0">
                <a:latin typeface="Times New Roman"/>
                <a:cs typeface="Times New Roman"/>
              </a:rPr>
              <a:t>model </a:t>
            </a:r>
            <a:r>
              <a:rPr sz="1200" spc="-5" dirty="0">
                <a:latin typeface="Times New Roman"/>
                <a:cs typeface="Times New Roman"/>
              </a:rPr>
              <a:t>as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design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evolves.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Symbol"/>
              <a:buChar char=""/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Aspects</a:t>
            </a:r>
            <a:endParaRPr sz="1200">
              <a:latin typeface="Times New Roman"/>
              <a:cs typeface="Times New Roman"/>
            </a:endParaRPr>
          </a:p>
          <a:p>
            <a:pPr marL="12700" marR="6985">
              <a:lnSpc>
                <a:spcPts val="1580"/>
              </a:lnSpc>
              <a:spcBef>
                <a:spcPts val="60"/>
              </a:spcBef>
            </a:pPr>
            <a:r>
              <a:rPr sz="1200" spc="-5" dirty="0">
                <a:latin typeface="Times New Roman"/>
                <a:cs typeface="Times New Roman"/>
              </a:rPr>
              <a:t>An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aspect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implemented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separate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module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(component)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rather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software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fragments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  </a:t>
            </a:r>
            <a:r>
              <a:rPr sz="1200" spc="-5" dirty="0">
                <a:latin typeface="Times New Roman"/>
                <a:cs typeface="Times New Roman"/>
              </a:rPr>
              <a:t>are “scattered” </a:t>
            </a:r>
            <a:r>
              <a:rPr sz="1200" spc="5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“tangled” </a:t>
            </a:r>
            <a:r>
              <a:rPr sz="1200" dirty="0">
                <a:latin typeface="Times New Roman"/>
                <a:cs typeface="Times New Roman"/>
              </a:rPr>
              <a:t>throughout many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components.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Refactoring</a:t>
            </a:r>
            <a:endParaRPr sz="1200">
              <a:latin typeface="Times New Roman"/>
              <a:cs typeface="Times New Roman"/>
            </a:endParaRPr>
          </a:p>
          <a:p>
            <a:pPr marL="469900" marR="10160" indent="-228600" algn="just">
              <a:lnSpc>
                <a:spcPct val="110000"/>
              </a:lnSpc>
              <a:spcBef>
                <a:spcPts val="7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i="1" spc="-5" dirty="0">
                <a:latin typeface="Times New Roman"/>
                <a:cs typeface="Times New Roman"/>
              </a:rPr>
              <a:t>efactoring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reorganization technique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simplifies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design </a:t>
            </a:r>
            <a:r>
              <a:rPr sz="1200" dirty="0">
                <a:latin typeface="Times New Roman"/>
                <a:cs typeface="Times New Roman"/>
              </a:rPr>
              <a:t>(or code)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a  </a:t>
            </a:r>
            <a:r>
              <a:rPr sz="1200" spc="-5" dirty="0">
                <a:latin typeface="Times New Roman"/>
                <a:cs typeface="Times New Roman"/>
              </a:rPr>
              <a:t>component </a:t>
            </a:r>
            <a:r>
              <a:rPr sz="1200" dirty="0">
                <a:latin typeface="Times New Roman"/>
                <a:cs typeface="Times New Roman"/>
              </a:rPr>
              <a:t>without </a:t>
            </a:r>
            <a:r>
              <a:rPr sz="1200" spc="-5" dirty="0">
                <a:latin typeface="Times New Roman"/>
                <a:cs typeface="Times New Roman"/>
              </a:rPr>
              <a:t>changing its function </a:t>
            </a:r>
            <a:r>
              <a:rPr sz="1200" dirty="0">
                <a:latin typeface="Times New Roman"/>
                <a:cs typeface="Times New Roman"/>
              </a:rPr>
              <a:t>or behavior.</a:t>
            </a:r>
            <a:endParaRPr sz="1200">
              <a:latin typeface="Times New Roman"/>
              <a:cs typeface="Times New Roman"/>
            </a:endParaRPr>
          </a:p>
          <a:p>
            <a:pPr marL="469900" marR="12700" indent="-228600" algn="just">
              <a:lnSpc>
                <a:spcPct val="110800"/>
              </a:lnSpc>
              <a:spcBef>
                <a:spcPts val="7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“Refactoring is </a:t>
            </a:r>
            <a:r>
              <a:rPr sz="1200" dirty="0">
                <a:latin typeface="Times New Roman"/>
                <a:cs typeface="Times New Roman"/>
              </a:rPr>
              <a:t>the process of changing a software </a:t>
            </a:r>
            <a:r>
              <a:rPr sz="1200" spc="-5" dirty="0">
                <a:latin typeface="Times New Roman"/>
                <a:cs typeface="Times New Roman"/>
              </a:rPr>
              <a:t>system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such </a:t>
            </a:r>
            <a:r>
              <a:rPr sz="1200" dirty="0">
                <a:latin typeface="Times New Roman"/>
                <a:cs typeface="Times New Roman"/>
              </a:rPr>
              <a:t>a way that it </a:t>
            </a:r>
            <a:r>
              <a:rPr sz="1200" spc="-5" dirty="0">
                <a:latin typeface="Times New Roman"/>
                <a:cs typeface="Times New Roman"/>
              </a:rPr>
              <a:t>does </a:t>
            </a:r>
            <a:r>
              <a:rPr sz="1200" dirty="0">
                <a:latin typeface="Times New Roman"/>
                <a:cs typeface="Times New Roman"/>
              </a:rPr>
              <a:t>not  </a:t>
            </a:r>
            <a:r>
              <a:rPr sz="1200" spc="-5" dirty="0">
                <a:latin typeface="Times New Roman"/>
                <a:cs typeface="Times New Roman"/>
              </a:rPr>
              <a:t>alter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external </a:t>
            </a:r>
            <a:r>
              <a:rPr sz="1200" dirty="0">
                <a:latin typeface="Times New Roman"/>
                <a:cs typeface="Times New Roman"/>
              </a:rPr>
              <a:t>behavior of the code </a:t>
            </a:r>
            <a:r>
              <a:rPr sz="1200" spc="-5" dirty="0">
                <a:latin typeface="Times New Roman"/>
                <a:cs typeface="Times New Roman"/>
              </a:rPr>
              <a:t>[design] </a:t>
            </a:r>
            <a:r>
              <a:rPr sz="1200" spc="-10" dirty="0">
                <a:latin typeface="Times New Roman"/>
                <a:cs typeface="Times New Roman"/>
              </a:rPr>
              <a:t>yet </a:t>
            </a:r>
            <a:r>
              <a:rPr sz="1200" spc="-5" dirty="0">
                <a:latin typeface="Times New Roman"/>
                <a:cs typeface="Times New Roman"/>
              </a:rPr>
              <a:t>improves </a:t>
            </a:r>
            <a:r>
              <a:rPr sz="1200" dirty="0">
                <a:latin typeface="Times New Roman"/>
                <a:cs typeface="Times New Roman"/>
              </a:rPr>
              <a:t>its </a:t>
            </a:r>
            <a:r>
              <a:rPr sz="1200" spc="-5" dirty="0">
                <a:latin typeface="Times New Roman"/>
                <a:cs typeface="Times New Roman"/>
              </a:rPr>
              <a:t>internal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structure.”</a:t>
            </a:r>
            <a:endParaRPr sz="1200">
              <a:latin typeface="Times New Roman"/>
              <a:cs typeface="Times New Roman"/>
            </a:endParaRPr>
          </a:p>
          <a:p>
            <a:pPr marL="469900" marR="8255" indent="-228600" algn="just">
              <a:lnSpc>
                <a:spcPct val="110500"/>
              </a:lnSpc>
              <a:spcBef>
                <a:spcPts val="8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When </a:t>
            </a:r>
            <a:r>
              <a:rPr sz="1200" spc="-5" dirty="0">
                <a:latin typeface="Times New Roman"/>
                <a:cs typeface="Times New Roman"/>
              </a:rPr>
              <a:t>software is refactored, </a:t>
            </a:r>
            <a:r>
              <a:rPr sz="1200" dirty="0">
                <a:latin typeface="Times New Roman"/>
                <a:cs typeface="Times New Roman"/>
              </a:rPr>
              <a:t>the existing </a:t>
            </a:r>
            <a:r>
              <a:rPr sz="1200" spc="-5" dirty="0">
                <a:latin typeface="Times New Roman"/>
                <a:cs typeface="Times New Roman"/>
              </a:rPr>
              <a:t>design is examined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redundancy, </a:t>
            </a:r>
            <a:r>
              <a:rPr sz="1200" dirty="0">
                <a:latin typeface="Times New Roman"/>
                <a:cs typeface="Times New Roman"/>
              </a:rPr>
              <a:t>unused  </a:t>
            </a:r>
            <a:r>
              <a:rPr sz="1200" spc="-5" dirty="0">
                <a:latin typeface="Times New Roman"/>
                <a:cs typeface="Times New Roman"/>
              </a:rPr>
              <a:t>design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elements,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inefficient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unnecessary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algorithms,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poorly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constructed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inappropriate  data structures, </a:t>
            </a:r>
            <a:r>
              <a:rPr sz="1200" spc="5" dirty="0">
                <a:latin typeface="Times New Roman"/>
                <a:cs typeface="Times New Roman"/>
              </a:rPr>
              <a:t>or </a:t>
            </a:r>
            <a:r>
              <a:rPr sz="1200" dirty="0">
                <a:latin typeface="Times New Roman"/>
                <a:cs typeface="Times New Roman"/>
              </a:rPr>
              <a:t>any other </a:t>
            </a:r>
            <a:r>
              <a:rPr sz="1200" spc="-5" dirty="0">
                <a:latin typeface="Times New Roman"/>
                <a:cs typeface="Times New Roman"/>
              </a:rPr>
              <a:t>design failure </a:t>
            </a:r>
            <a:r>
              <a:rPr sz="1200" dirty="0">
                <a:latin typeface="Times New Roman"/>
                <a:cs typeface="Times New Roman"/>
              </a:rPr>
              <a:t>that can be </a:t>
            </a:r>
            <a:r>
              <a:rPr sz="1200" spc="-5" dirty="0">
                <a:latin typeface="Times New Roman"/>
                <a:cs typeface="Times New Roman"/>
              </a:rPr>
              <a:t>corrected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yield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better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design.</a:t>
            </a:r>
            <a:endParaRPr sz="12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65"/>
              </a:spcBef>
            </a:pPr>
            <a:r>
              <a:rPr sz="1200" b="1" spc="-5" dirty="0">
                <a:latin typeface="Times New Roman"/>
                <a:cs typeface="Times New Roman"/>
              </a:rPr>
              <a:t>Object-Oriented Design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Concepts</a:t>
            </a:r>
            <a:endParaRPr sz="1200">
              <a:latin typeface="Times New Roman"/>
              <a:cs typeface="Times New Roman"/>
            </a:endParaRPr>
          </a:p>
          <a:p>
            <a:pPr marL="12700" marR="8890">
              <a:lnSpc>
                <a:spcPts val="1580"/>
              </a:lnSpc>
              <a:spcBef>
                <a:spcPts val="55"/>
              </a:spcBef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object-oriented (OO) paradigm is </a:t>
            </a:r>
            <a:r>
              <a:rPr sz="1200" dirty="0">
                <a:latin typeface="Times New Roman"/>
                <a:cs typeface="Times New Roman"/>
              </a:rPr>
              <a:t>widely used in </a:t>
            </a:r>
            <a:r>
              <a:rPr sz="1200" spc="-5" dirty="0">
                <a:latin typeface="Times New Roman"/>
                <a:cs typeface="Times New Roman"/>
              </a:rPr>
              <a:t>modern </a:t>
            </a:r>
            <a:r>
              <a:rPr sz="1200" dirty="0">
                <a:latin typeface="Times New Roman"/>
                <a:cs typeface="Times New Roman"/>
              </a:rPr>
              <a:t>software </a:t>
            </a:r>
            <a:r>
              <a:rPr sz="1200" spc="-5" dirty="0">
                <a:latin typeface="Times New Roman"/>
                <a:cs typeface="Times New Roman"/>
              </a:rPr>
              <a:t>engineering. OO design  concepts such as classes and objects, inheritance, messages, and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polymorphism</a:t>
            </a:r>
            <a:endParaRPr sz="12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10"/>
              </a:spcBef>
            </a:pPr>
            <a:r>
              <a:rPr sz="1200" b="1" spc="-5" dirty="0">
                <a:latin typeface="Times New Roman"/>
                <a:cs typeface="Times New Roman"/>
              </a:rPr>
              <a:t>Design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Classes</a:t>
            </a:r>
            <a:endParaRPr sz="1200">
              <a:latin typeface="Times New Roman"/>
              <a:cs typeface="Times New Roman"/>
            </a:endParaRPr>
          </a:p>
          <a:p>
            <a:pPr marL="12700" marR="8890">
              <a:lnSpc>
                <a:spcPts val="1580"/>
              </a:lnSpc>
              <a:spcBef>
                <a:spcPts val="55"/>
              </a:spcBef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analysis </a:t>
            </a:r>
            <a:r>
              <a:rPr sz="1200" dirty="0">
                <a:latin typeface="Times New Roman"/>
                <a:cs typeface="Times New Roman"/>
              </a:rPr>
              <a:t>model </a:t>
            </a:r>
            <a:r>
              <a:rPr sz="1200" spc="-5" dirty="0">
                <a:latin typeface="Times New Roman"/>
                <a:cs typeface="Times New Roman"/>
              </a:rPr>
              <a:t>defines </a:t>
            </a:r>
            <a:r>
              <a:rPr sz="1200" dirty="0">
                <a:latin typeface="Times New Roman"/>
                <a:cs typeface="Times New Roman"/>
              </a:rPr>
              <a:t>a set of </a:t>
            </a:r>
            <a:r>
              <a:rPr sz="1200" spc="-5" dirty="0">
                <a:latin typeface="Times New Roman"/>
                <a:cs typeface="Times New Roman"/>
              </a:rPr>
              <a:t>analysis classes </a:t>
            </a:r>
            <a:r>
              <a:rPr sz="1200" dirty="0">
                <a:latin typeface="Times New Roman"/>
                <a:cs typeface="Times New Roman"/>
              </a:rPr>
              <a:t>. </a:t>
            </a:r>
            <a:r>
              <a:rPr sz="1200" spc="-5" dirty="0">
                <a:latin typeface="Times New Roman"/>
                <a:cs typeface="Times New Roman"/>
              </a:rPr>
              <a:t>Five </a:t>
            </a:r>
            <a:r>
              <a:rPr sz="1200" dirty="0">
                <a:latin typeface="Times New Roman"/>
                <a:cs typeface="Times New Roman"/>
              </a:rPr>
              <a:t>different </a:t>
            </a:r>
            <a:r>
              <a:rPr sz="1200" spc="-5" dirty="0">
                <a:latin typeface="Times New Roman"/>
                <a:cs typeface="Times New Roman"/>
              </a:rPr>
              <a:t>types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design classes, </a:t>
            </a:r>
            <a:r>
              <a:rPr sz="1200" dirty="0">
                <a:latin typeface="Times New Roman"/>
                <a:cs typeface="Times New Roman"/>
              </a:rPr>
              <a:t>each  </a:t>
            </a:r>
            <a:r>
              <a:rPr sz="1200" spc="-5" dirty="0">
                <a:latin typeface="Times New Roman"/>
                <a:cs typeface="Times New Roman"/>
              </a:rPr>
              <a:t>representing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different </a:t>
            </a:r>
            <a:r>
              <a:rPr sz="1200" dirty="0">
                <a:latin typeface="Times New Roman"/>
                <a:cs typeface="Times New Roman"/>
              </a:rPr>
              <a:t>layer of the </a:t>
            </a:r>
            <a:r>
              <a:rPr sz="1200" spc="-5" dirty="0">
                <a:latin typeface="Times New Roman"/>
                <a:cs typeface="Times New Roman"/>
              </a:rPr>
              <a:t>design architecture, </a:t>
            </a:r>
            <a:r>
              <a:rPr sz="1200" dirty="0">
                <a:latin typeface="Times New Roman"/>
                <a:cs typeface="Times New Roman"/>
              </a:rPr>
              <a:t>can be developed</a:t>
            </a:r>
            <a:endParaRPr sz="1200">
              <a:latin typeface="Times New Roman"/>
              <a:cs typeface="Times New Roman"/>
            </a:endParaRPr>
          </a:p>
          <a:p>
            <a:pPr marL="507365" indent="-228600">
              <a:lnSpc>
                <a:spcPct val="100000"/>
              </a:lnSpc>
              <a:spcBef>
                <a:spcPts val="75"/>
              </a:spcBef>
              <a:buFont typeface="Wingdings"/>
              <a:buChar char=""/>
              <a:tabLst>
                <a:tab pos="508000" algn="l"/>
              </a:tabLst>
            </a:pPr>
            <a:r>
              <a:rPr sz="1200" b="1" i="1" spc="-5" dirty="0">
                <a:latin typeface="Times New Roman"/>
                <a:cs typeface="Times New Roman"/>
              </a:rPr>
              <a:t>User interface classes </a:t>
            </a:r>
            <a:r>
              <a:rPr sz="1200" spc="-5" dirty="0">
                <a:latin typeface="Times New Roman"/>
                <a:cs typeface="Times New Roman"/>
              </a:rPr>
              <a:t>define all abstractions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are </a:t>
            </a:r>
            <a:r>
              <a:rPr sz="1200" dirty="0">
                <a:latin typeface="Times New Roman"/>
                <a:cs typeface="Times New Roman"/>
              </a:rPr>
              <a:t>necessary for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human-computer</a:t>
            </a:r>
            <a:endParaRPr sz="1200">
              <a:latin typeface="Times New Roman"/>
              <a:cs typeface="Times New Roman"/>
            </a:endParaRPr>
          </a:p>
          <a:p>
            <a:pPr marL="507365">
              <a:lnSpc>
                <a:spcPct val="100000"/>
              </a:lnSpc>
              <a:spcBef>
                <a:spcPts val="155"/>
              </a:spcBef>
            </a:pPr>
            <a:r>
              <a:rPr sz="1200" spc="-5" dirty="0">
                <a:latin typeface="Times New Roman"/>
                <a:cs typeface="Times New Roman"/>
              </a:rPr>
              <a:t>interaction (HCI) and </a:t>
            </a:r>
            <a:r>
              <a:rPr sz="1200" dirty="0">
                <a:latin typeface="Times New Roman"/>
                <a:cs typeface="Times New Roman"/>
              </a:rPr>
              <a:t>often </a:t>
            </a:r>
            <a:r>
              <a:rPr sz="1200" spc="-5" dirty="0">
                <a:latin typeface="Times New Roman"/>
                <a:cs typeface="Times New Roman"/>
              </a:rPr>
              <a:t>implement </a:t>
            </a:r>
            <a:r>
              <a:rPr sz="1200" dirty="0">
                <a:latin typeface="Times New Roman"/>
                <a:cs typeface="Times New Roman"/>
              </a:rPr>
              <a:t>the HCI in the context of 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metaphor.</a:t>
            </a:r>
            <a:endParaRPr sz="1200">
              <a:latin typeface="Times New Roman"/>
              <a:cs typeface="Times New Roman"/>
            </a:endParaRPr>
          </a:p>
          <a:p>
            <a:pPr marL="507365" marR="8255" indent="-228600">
              <a:lnSpc>
                <a:spcPct val="110000"/>
              </a:lnSpc>
              <a:buFont typeface="Wingdings"/>
              <a:buChar char=""/>
              <a:tabLst>
                <a:tab pos="508000" algn="l"/>
              </a:tabLst>
            </a:pPr>
            <a:r>
              <a:rPr sz="1200" b="1" i="1" spc="-5" dirty="0">
                <a:latin typeface="Times New Roman"/>
                <a:cs typeface="Times New Roman"/>
              </a:rPr>
              <a:t>Business</a:t>
            </a:r>
            <a:r>
              <a:rPr sz="1200" b="1" i="1" spc="-20" dirty="0">
                <a:latin typeface="Times New Roman"/>
                <a:cs typeface="Times New Roman"/>
              </a:rPr>
              <a:t> </a:t>
            </a:r>
            <a:r>
              <a:rPr sz="1200" b="1" i="1" spc="-5" dirty="0">
                <a:latin typeface="Times New Roman"/>
                <a:cs typeface="Times New Roman"/>
              </a:rPr>
              <a:t>domain</a:t>
            </a:r>
            <a:r>
              <a:rPr sz="1200" b="1" i="1" spc="-25" dirty="0">
                <a:latin typeface="Times New Roman"/>
                <a:cs typeface="Times New Roman"/>
              </a:rPr>
              <a:t> </a:t>
            </a:r>
            <a:r>
              <a:rPr sz="1200" b="1" i="1" spc="-5" dirty="0">
                <a:latin typeface="Times New Roman"/>
                <a:cs typeface="Times New Roman"/>
              </a:rPr>
              <a:t>classes</a:t>
            </a:r>
            <a:r>
              <a:rPr sz="1200" b="1" i="1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identify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attributes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services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(methods)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required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 </a:t>
            </a:r>
            <a:r>
              <a:rPr sz="1200" spc="-5" dirty="0">
                <a:latin typeface="Times New Roman"/>
                <a:cs typeface="Times New Roman"/>
              </a:rPr>
              <a:t>implement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some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element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business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domain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was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defined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by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analysis</a:t>
            </a:r>
            <a:endParaRPr sz="1200">
              <a:latin typeface="Times New Roman"/>
              <a:cs typeface="Times New Roman"/>
            </a:endParaRPr>
          </a:p>
          <a:p>
            <a:pPr marL="507365">
              <a:lnSpc>
                <a:spcPct val="100000"/>
              </a:lnSpc>
              <a:spcBef>
                <a:spcPts val="145"/>
              </a:spcBef>
            </a:pPr>
            <a:r>
              <a:rPr sz="1200" spc="-5" dirty="0">
                <a:latin typeface="Times New Roman"/>
                <a:cs typeface="Times New Roman"/>
              </a:rPr>
              <a:t>classes.</a:t>
            </a:r>
            <a:endParaRPr sz="1200">
              <a:latin typeface="Times New Roman"/>
              <a:cs typeface="Times New Roman"/>
            </a:endParaRPr>
          </a:p>
          <a:p>
            <a:pPr marL="507365" marR="8255" indent="-228600">
              <a:lnSpc>
                <a:spcPct val="110000"/>
              </a:lnSpc>
              <a:spcBef>
                <a:spcPts val="15"/>
              </a:spcBef>
              <a:buFont typeface="Wingdings"/>
              <a:buChar char=""/>
              <a:tabLst>
                <a:tab pos="508000" algn="l"/>
              </a:tabLst>
            </a:pPr>
            <a:r>
              <a:rPr sz="1200" b="1" i="1" spc="-5" dirty="0">
                <a:latin typeface="Times New Roman"/>
                <a:cs typeface="Times New Roman"/>
              </a:rPr>
              <a:t>Process classes </a:t>
            </a:r>
            <a:r>
              <a:rPr sz="1200" spc="-5" dirty="0">
                <a:latin typeface="Times New Roman"/>
                <a:cs typeface="Times New Roman"/>
              </a:rPr>
              <a:t>implement lower-level business abstractions required </a:t>
            </a:r>
            <a:r>
              <a:rPr sz="1200" dirty="0">
                <a:latin typeface="Times New Roman"/>
                <a:cs typeface="Times New Roman"/>
              </a:rPr>
              <a:t>to fully </a:t>
            </a:r>
            <a:r>
              <a:rPr sz="1200" spc="-5" dirty="0">
                <a:latin typeface="Times New Roman"/>
                <a:cs typeface="Times New Roman"/>
              </a:rPr>
              <a:t>manage </a:t>
            </a:r>
            <a:r>
              <a:rPr sz="1200" dirty="0">
                <a:latin typeface="Times New Roman"/>
                <a:cs typeface="Times New Roman"/>
              </a:rPr>
              <a:t>the  </a:t>
            </a:r>
            <a:r>
              <a:rPr sz="1200" spc="-5" dirty="0">
                <a:latin typeface="Times New Roman"/>
                <a:cs typeface="Times New Roman"/>
              </a:rPr>
              <a:t>business </a:t>
            </a:r>
            <a:r>
              <a:rPr sz="1200" dirty="0">
                <a:latin typeface="Times New Roman"/>
                <a:cs typeface="Times New Roman"/>
              </a:rPr>
              <a:t>domain </a:t>
            </a:r>
            <a:r>
              <a:rPr sz="1200" spc="-5" dirty="0">
                <a:latin typeface="Times New Roman"/>
                <a:cs typeface="Times New Roman"/>
              </a:rPr>
              <a:t>classes.</a:t>
            </a:r>
            <a:endParaRPr sz="1200">
              <a:latin typeface="Times New Roman"/>
              <a:cs typeface="Times New Roman"/>
            </a:endParaRPr>
          </a:p>
          <a:p>
            <a:pPr marL="507365" marR="7620" indent="-228600">
              <a:lnSpc>
                <a:spcPct val="110000"/>
              </a:lnSpc>
              <a:buFont typeface="Wingdings"/>
              <a:buChar char=""/>
              <a:tabLst>
                <a:tab pos="508000" algn="l"/>
              </a:tabLst>
            </a:pPr>
            <a:r>
              <a:rPr sz="1200" b="1" i="1" spc="-5" dirty="0">
                <a:latin typeface="Times New Roman"/>
                <a:cs typeface="Times New Roman"/>
              </a:rPr>
              <a:t>Persistent classes </a:t>
            </a:r>
            <a:r>
              <a:rPr sz="1200" spc="-5" dirty="0">
                <a:latin typeface="Times New Roman"/>
                <a:cs typeface="Times New Roman"/>
              </a:rPr>
              <a:t>represent data stores (e.g.,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database) </a:t>
            </a:r>
            <a:r>
              <a:rPr sz="1200" dirty="0">
                <a:latin typeface="Times New Roman"/>
                <a:cs typeface="Times New Roman"/>
              </a:rPr>
              <a:t>that will </a:t>
            </a:r>
            <a:r>
              <a:rPr sz="1200" spc="-5" dirty="0">
                <a:latin typeface="Times New Roman"/>
                <a:cs typeface="Times New Roman"/>
              </a:rPr>
              <a:t>persist beyond </a:t>
            </a:r>
            <a:r>
              <a:rPr sz="1200" dirty="0">
                <a:latin typeface="Times New Roman"/>
                <a:cs typeface="Times New Roman"/>
              </a:rPr>
              <a:t>the  </a:t>
            </a:r>
            <a:r>
              <a:rPr sz="1200" spc="-5" dirty="0">
                <a:latin typeface="Times New Roman"/>
                <a:cs typeface="Times New Roman"/>
              </a:rPr>
              <a:t>execution </a:t>
            </a:r>
            <a:r>
              <a:rPr sz="1200" dirty="0">
                <a:latin typeface="Times New Roman"/>
                <a:cs typeface="Times New Roman"/>
              </a:rPr>
              <a:t>of the</a:t>
            </a:r>
            <a:r>
              <a:rPr sz="1200" spc="-5" dirty="0">
                <a:latin typeface="Times New Roman"/>
                <a:cs typeface="Times New Roman"/>
              </a:rPr>
              <a:t> software.</a:t>
            </a:r>
            <a:endParaRPr sz="1200">
              <a:latin typeface="Times New Roman"/>
              <a:cs typeface="Times New Roman"/>
            </a:endParaRPr>
          </a:p>
          <a:p>
            <a:pPr marL="507365" indent="-228600">
              <a:lnSpc>
                <a:spcPct val="100000"/>
              </a:lnSpc>
              <a:spcBef>
                <a:spcPts val="140"/>
              </a:spcBef>
              <a:buFont typeface="Wingdings"/>
              <a:buChar char=""/>
              <a:tabLst>
                <a:tab pos="508000" algn="l"/>
              </a:tabLst>
            </a:pPr>
            <a:r>
              <a:rPr sz="1200" b="1" i="1" spc="-5" dirty="0">
                <a:latin typeface="Times New Roman"/>
                <a:cs typeface="Times New Roman"/>
              </a:rPr>
              <a:t>System</a:t>
            </a:r>
            <a:r>
              <a:rPr sz="1200" b="1" i="1" spc="200" dirty="0">
                <a:latin typeface="Times New Roman"/>
                <a:cs typeface="Times New Roman"/>
              </a:rPr>
              <a:t> </a:t>
            </a:r>
            <a:r>
              <a:rPr sz="1200" b="1" i="1" spc="-5" dirty="0">
                <a:latin typeface="Times New Roman"/>
                <a:cs typeface="Times New Roman"/>
              </a:rPr>
              <a:t>classes</a:t>
            </a:r>
            <a:r>
              <a:rPr sz="1200" b="1" i="1" spc="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implement</a:t>
            </a:r>
            <a:r>
              <a:rPr sz="1200" spc="1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software</a:t>
            </a:r>
            <a:r>
              <a:rPr sz="1200" spc="1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management</a:t>
            </a:r>
            <a:r>
              <a:rPr sz="1200" spc="1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1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control</a:t>
            </a:r>
            <a:r>
              <a:rPr sz="1200" spc="1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functions</a:t>
            </a:r>
            <a:r>
              <a:rPr sz="1200" spc="1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1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enable</a:t>
            </a:r>
            <a:r>
              <a:rPr sz="1200" spc="1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marL="507365" marR="5080">
              <a:lnSpc>
                <a:spcPct val="110000"/>
              </a:lnSpc>
              <a:spcBef>
                <a:spcPts val="15"/>
              </a:spcBef>
            </a:pP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operate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communicate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within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its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computing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environment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outside  </a:t>
            </a:r>
            <a:r>
              <a:rPr sz="1200" spc="-5" dirty="0">
                <a:latin typeface="Times New Roman"/>
                <a:cs typeface="Times New Roman"/>
              </a:rPr>
              <a:t>world.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10000"/>
              </a:lnSpc>
            </a:pPr>
            <a:r>
              <a:rPr sz="1200" b="1" dirty="0">
                <a:latin typeface="Times New Roman"/>
                <a:cs typeface="Times New Roman"/>
              </a:rPr>
              <a:t>High </a:t>
            </a:r>
            <a:r>
              <a:rPr sz="1200" b="1" spc="-5" dirty="0">
                <a:latin typeface="Times New Roman"/>
                <a:cs typeface="Times New Roman"/>
              </a:rPr>
              <a:t>cohesion. </a:t>
            </a:r>
            <a:r>
              <a:rPr sz="1200" spc="-5" dirty="0">
                <a:latin typeface="Times New Roman"/>
                <a:cs typeface="Times New Roman"/>
              </a:rPr>
              <a:t>A cohesive design class has </a:t>
            </a:r>
            <a:r>
              <a:rPr sz="1200" dirty="0">
                <a:latin typeface="Times New Roman"/>
                <a:cs typeface="Times New Roman"/>
              </a:rPr>
              <a:t>a small, </a:t>
            </a:r>
            <a:r>
              <a:rPr sz="1200" spc="-5" dirty="0">
                <a:latin typeface="Times New Roman"/>
                <a:cs typeface="Times New Roman"/>
              </a:rPr>
              <a:t>focused set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responsibilities and </a:t>
            </a:r>
            <a:r>
              <a:rPr sz="1200" dirty="0">
                <a:latin typeface="Times New Roman"/>
                <a:cs typeface="Times New Roman"/>
              </a:rPr>
              <a:t>single-  mindedly </a:t>
            </a:r>
            <a:r>
              <a:rPr sz="1200" spc="-5" dirty="0">
                <a:latin typeface="Times New Roman"/>
                <a:cs typeface="Times New Roman"/>
              </a:rPr>
              <a:t>applies </a:t>
            </a:r>
            <a:r>
              <a:rPr sz="1200" dirty="0">
                <a:latin typeface="Times New Roman"/>
                <a:cs typeface="Times New Roman"/>
              </a:rPr>
              <a:t>attributes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methods to </a:t>
            </a:r>
            <a:r>
              <a:rPr sz="1200" spc="-5" dirty="0">
                <a:latin typeface="Times New Roman"/>
                <a:cs typeface="Times New Roman"/>
              </a:rPr>
              <a:t>implement </a:t>
            </a:r>
            <a:r>
              <a:rPr sz="1200" dirty="0">
                <a:latin typeface="Times New Roman"/>
                <a:cs typeface="Times New Roman"/>
              </a:rPr>
              <a:t>those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responsibilities.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10000"/>
              </a:lnSpc>
              <a:spcBef>
                <a:spcPts val="15"/>
              </a:spcBef>
            </a:pPr>
            <a:r>
              <a:rPr sz="1200" b="1" spc="-5" dirty="0">
                <a:latin typeface="Times New Roman"/>
                <a:cs typeface="Times New Roman"/>
              </a:rPr>
              <a:t>Low coupling. </a:t>
            </a:r>
            <a:r>
              <a:rPr sz="1200" spc="-5" dirty="0">
                <a:latin typeface="Times New Roman"/>
                <a:cs typeface="Times New Roman"/>
              </a:rPr>
              <a:t>Within the design </a:t>
            </a:r>
            <a:r>
              <a:rPr sz="1200" dirty="0">
                <a:latin typeface="Times New Roman"/>
                <a:cs typeface="Times New Roman"/>
              </a:rPr>
              <a:t>model, it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necessary for </a:t>
            </a:r>
            <a:r>
              <a:rPr sz="1200" spc="-5" dirty="0">
                <a:latin typeface="Times New Roman"/>
                <a:cs typeface="Times New Roman"/>
              </a:rPr>
              <a:t>design classes </a:t>
            </a:r>
            <a:r>
              <a:rPr sz="1200" spc="5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collaborate </a:t>
            </a:r>
            <a:r>
              <a:rPr sz="1200" dirty="0">
                <a:latin typeface="Times New Roman"/>
                <a:cs typeface="Times New Roman"/>
              </a:rPr>
              <a:t>with one  </a:t>
            </a:r>
            <a:r>
              <a:rPr sz="1200" spc="-5" dirty="0">
                <a:latin typeface="Times New Roman"/>
                <a:cs typeface="Times New Roman"/>
              </a:rPr>
              <a:t>another. However, collaboration </a:t>
            </a:r>
            <a:r>
              <a:rPr sz="1200" dirty="0">
                <a:latin typeface="Times New Roman"/>
                <a:cs typeface="Times New Roman"/>
              </a:rPr>
              <a:t>should be kept to </a:t>
            </a:r>
            <a:r>
              <a:rPr sz="1200" spc="-5" dirty="0">
                <a:latin typeface="Times New Roman"/>
                <a:cs typeface="Times New Roman"/>
              </a:rPr>
              <a:t>an </a:t>
            </a:r>
            <a:r>
              <a:rPr sz="1200" dirty="0">
                <a:latin typeface="Times New Roman"/>
                <a:cs typeface="Times New Roman"/>
              </a:rPr>
              <a:t>acceptable minimum. </a:t>
            </a:r>
            <a:r>
              <a:rPr sz="1200" spc="-10" dirty="0">
                <a:latin typeface="Times New Roman"/>
                <a:cs typeface="Times New Roman"/>
              </a:rPr>
              <a:t>If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design </a:t>
            </a:r>
            <a:r>
              <a:rPr sz="1200" dirty="0">
                <a:latin typeface="Times New Roman"/>
                <a:cs typeface="Times New Roman"/>
              </a:rPr>
              <a:t>model </a:t>
            </a:r>
            <a:r>
              <a:rPr sz="1200" spc="-5" dirty="0">
                <a:latin typeface="Times New Roman"/>
                <a:cs typeface="Times New Roman"/>
              </a:rPr>
              <a:t>is  </a:t>
            </a:r>
            <a:r>
              <a:rPr sz="1200" dirty="0">
                <a:latin typeface="Times New Roman"/>
                <a:cs typeface="Times New Roman"/>
              </a:rPr>
              <a:t>highly coupled (all design </a:t>
            </a:r>
            <a:r>
              <a:rPr sz="1200" spc="-5" dirty="0">
                <a:latin typeface="Times New Roman"/>
                <a:cs typeface="Times New Roman"/>
              </a:rPr>
              <a:t>classes collaborate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all </a:t>
            </a:r>
            <a:r>
              <a:rPr sz="1200" dirty="0">
                <a:latin typeface="Times New Roman"/>
                <a:cs typeface="Times New Roman"/>
              </a:rPr>
              <a:t>other </a:t>
            </a:r>
            <a:r>
              <a:rPr sz="1200" spc="-5" dirty="0">
                <a:latin typeface="Times New Roman"/>
                <a:cs typeface="Times New Roman"/>
              </a:rPr>
              <a:t>design </a:t>
            </a:r>
            <a:r>
              <a:rPr sz="1200" dirty="0">
                <a:latin typeface="Times New Roman"/>
                <a:cs typeface="Times New Roman"/>
              </a:rPr>
              <a:t>classes), the </a:t>
            </a:r>
            <a:r>
              <a:rPr sz="1200" spc="-5" dirty="0">
                <a:latin typeface="Times New Roman"/>
                <a:cs typeface="Times New Roman"/>
              </a:rPr>
              <a:t>system </a:t>
            </a:r>
            <a:r>
              <a:rPr sz="1200" spc="10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difficult  to </a:t>
            </a:r>
            <a:r>
              <a:rPr sz="1200" spc="-5" dirty="0">
                <a:latin typeface="Times New Roman"/>
                <a:cs typeface="Times New Roman"/>
              </a:rPr>
              <a:t>implement, </a:t>
            </a:r>
            <a:r>
              <a:rPr sz="1200" dirty="0">
                <a:latin typeface="Times New Roman"/>
                <a:cs typeface="Times New Roman"/>
              </a:rPr>
              <a:t>to test, and to maintain </a:t>
            </a:r>
            <a:r>
              <a:rPr sz="1200" spc="-5" dirty="0">
                <a:latin typeface="Times New Roman"/>
                <a:cs typeface="Times New Roman"/>
              </a:rPr>
              <a:t>over </a:t>
            </a:r>
            <a:r>
              <a:rPr sz="1200" dirty="0">
                <a:latin typeface="Times New Roman"/>
                <a:cs typeface="Times New Roman"/>
              </a:rPr>
              <a:t>time. </a:t>
            </a:r>
            <a:r>
              <a:rPr sz="1200" spc="-1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general, design classes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within a subsystem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26</a:t>
            </a:fld>
            <a:endParaRPr spc="-2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704" y="281431"/>
            <a:ext cx="5989320" cy="857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00"/>
              </a:spcBef>
              <a:tabLst>
                <a:tab pos="3611245" algn="l"/>
                <a:tab pos="4693285" algn="l"/>
                <a:tab pos="5280025" algn="l"/>
              </a:tabLst>
            </a:pPr>
            <a:r>
              <a:rPr sz="1400" spc="-5" dirty="0">
                <a:latin typeface="Times New Roman"/>
                <a:cs typeface="Times New Roman"/>
              </a:rPr>
              <a:t>MANAGEMENT OF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SOFTWARE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	</a:t>
            </a: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	</a:t>
            </a: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should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have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only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limited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knowledge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other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classes.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restriction,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called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Law</a:t>
            </a:r>
            <a:r>
              <a:rPr sz="1200" i="1" spc="5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of</a:t>
            </a:r>
            <a:r>
              <a:rPr sz="1200" i="1" spc="5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Demeter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200" spc="-5" dirty="0">
                <a:latin typeface="Times New Roman"/>
                <a:cs typeface="Times New Roman"/>
              </a:rPr>
              <a:t>suggests </a:t>
            </a:r>
            <a:r>
              <a:rPr sz="1200" dirty="0">
                <a:latin typeface="Times New Roman"/>
                <a:cs typeface="Times New Roman"/>
              </a:rPr>
              <a:t>that a method should only </a:t>
            </a:r>
            <a:r>
              <a:rPr sz="1200" spc="-5" dirty="0">
                <a:latin typeface="Times New Roman"/>
                <a:cs typeface="Times New Roman"/>
              </a:rPr>
              <a:t>send messages </a:t>
            </a:r>
            <a:r>
              <a:rPr sz="1200" dirty="0">
                <a:latin typeface="Times New Roman"/>
                <a:cs typeface="Times New Roman"/>
              </a:rPr>
              <a:t>to methods in </a:t>
            </a:r>
            <a:r>
              <a:rPr sz="1200" spc="-5" dirty="0">
                <a:latin typeface="Times New Roman"/>
                <a:cs typeface="Times New Roman"/>
              </a:rPr>
              <a:t>neighboring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classes.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704" y="4370958"/>
            <a:ext cx="5989320" cy="526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Design class </a:t>
            </a:r>
            <a:r>
              <a:rPr sz="1200" b="1" dirty="0">
                <a:latin typeface="Times New Roman"/>
                <a:cs typeface="Times New Roman"/>
              </a:rPr>
              <a:t>for </a:t>
            </a:r>
            <a:r>
              <a:rPr sz="1200" b="1" spc="-5" dirty="0">
                <a:latin typeface="Times New Roman"/>
                <a:cs typeface="Times New Roman"/>
              </a:rPr>
              <a:t>Floor </a:t>
            </a:r>
            <a:r>
              <a:rPr sz="1200" b="1" dirty="0">
                <a:latin typeface="Times New Roman"/>
                <a:cs typeface="Times New Roman"/>
              </a:rPr>
              <a:t>Plan </a:t>
            </a:r>
            <a:r>
              <a:rPr sz="1200" b="1" spc="-5" dirty="0">
                <a:latin typeface="Times New Roman"/>
                <a:cs typeface="Times New Roman"/>
              </a:rPr>
              <a:t>and composite </a:t>
            </a:r>
            <a:r>
              <a:rPr sz="1200" b="1" dirty="0">
                <a:latin typeface="Times New Roman"/>
                <a:cs typeface="Times New Roman"/>
              </a:rPr>
              <a:t>aggregation for the</a:t>
            </a:r>
            <a:r>
              <a:rPr sz="1200" b="1" spc="3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class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Dependency Inversion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ts val="1590"/>
              </a:lnSpc>
              <a:spcBef>
                <a:spcPts val="50"/>
              </a:spcBef>
            </a:pPr>
            <a:r>
              <a:rPr sz="1200" i="1" spc="-5" dirty="0">
                <a:latin typeface="Times New Roman"/>
                <a:cs typeface="Times New Roman"/>
              </a:rPr>
              <a:t>Dependency </a:t>
            </a:r>
            <a:r>
              <a:rPr sz="1200" i="1" dirty="0">
                <a:latin typeface="Times New Roman"/>
                <a:cs typeface="Times New Roman"/>
              </a:rPr>
              <a:t>inversion principle </a:t>
            </a:r>
            <a:r>
              <a:rPr sz="1200" spc="-5" dirty="0">
                <a:latin typeface="Times New Roman"/>
                <a:cs typeface="Times New Roman"/>
              </a:rPr>
              <a:t>which states: </a:t>
            </a:r>
            <a:r>
              <a:rPr sz="1200" i="1" spc="-5" dirty="0">
                <a:latin typeface="Times New Roman"/>
                <a:cs typeface="Times New Roman"/>
              </a:rPr>
              <a:t>High-level modules(classes) </a:t>
            </a:r>
            <a:r>
              <a:rPr sz="1200" i="1" dirty="0">
                <a:latin typeface="Times New Roman"/>
                <a:cs typeface="Times New Roman"/>
              </a:rPr>
              <a:t>should not depend  </a:t>
            </a:r>
            <a:r>
              <a:rPr sz="1200" i="1" spc="-5" dirty="0">
                <a:latin typeface="Times New Roman"/>
                <a:cs typeface="Times New Roman"/>
              </a:rPr>
              <a:t>[directly] </a:t>
            </a:r>
            <a:r>
              <a:rPr sz="1200" i="1" dirty="0">
                <a:latin typeface="Times New Roman"/>
                <a:cs typeface="Times New Roman"/>
              </a:rPr>
              <a:t>upon </a:t>
            </a:r>
            <a:r>
              <a:rPr sz="1200" i="1" spc="-5" dirty="0">
                <a:latin typeface="Times New Roman"/>
                <a:cs typeface="Times New Roman"/>
              </a:rPr>
              <a:t>low-level modules. </a:t>
            </a:r>
            <a:r>
              <a:rPr sz="1200" i="1" dirty="0">
                <a:latin typeface="Times New Roman"/>
                <a:cs typeface="Times New Roman"/>
              </a:rPr>
              <a:t>Both should </a:t>
            </a:r>
            <a:r>
              <a:rPr sz="1200" i="1" spc="-5" dirty="0">
                <a:latin typeface="Times New Roman"/>
                <a:cs typeface="Times New Roman"/>
              </a:rPr>
              <a:t>depend </a:t>
            </a:r>
            <a:r>
              <a:rPr sz="1200" i="1" dirty="0">
                <a:latin typeface="Times New Roman"/>
                <a:cs typeface="Times New Roman"/>
              </a:rPr>
              <a:t>on </a:t>
            </a:r>
            <a:r>
              <a:rPr sz="1200" i="1" spc="-5" dirty="0">
                <a:latin typeface="Times New Roman"/>
                <a:cs typeface="Times New Roman"/>
              </a:rPr>
              <a:t>abstractions. Abstractions </a:t>
            </a:r>
            <a:r>
              <a:rPr sz="1200" i="1" dirty="0">
                <a:latin typeface="Times New Roman"/>
                <a:cs typeface="Times New Roman"/>
              </a:rPr>
              <a:t>should not  </a:t>
            </a:r>
            <a:r>
              <a:rPr sz="1200" i="1" spc="-5" dirty="0">
                <a:latin typeface="Times New Roman"/>
                <a:cs typeface="Times New Roman"/>
              </a:rPr>
              <a:t>depend </a:t>
            </a:r>
            <a:r>
              <a:rPr sz="1200" i="1" dirty="0">
                <a:latin typeface="Times New Roman"/>
                <a:cs typeface="Times New Roman"/>
              </a:rPr>
              <a:t>on </a:t>
            </a:r>
            <a:r>
              <a:rPr sz="1200" i="1" spc="-5" dirty="0">
                <a:latin typeface="Times New Roman"/>
                <a:cs typeface="Times New Roman"/>
              </a:rPr>
              <a:t>details. Details </a:t>
            </a:r>
            <a:r>
              <a:rPr sz="1200" i="1" dirty="0">
                <a:latin typeface="Times New Roman"/>
                <a:cs typeface="Times New Roman"/>
              </a:rPr>
              <a:t>should </a:t>
            </a:r>
            <a:r>
              <a:rPr sz="1200" i="1" spc="-5" dirty="0">
                <a:latin typeface="Times New Roman"/>
                <a:cs typeface="Times New Roman"/>
              </a:rPr>
              <a:t>depend </a:t>
            </a:r>
            <a:r>
              <a:rPr sz="1200" i="1" dirty="0">
                <a:latin typeface="Times New Roman"/>
                <a:cs typeface="Times New Roman"/>
              </a:rPr>
              <a:t>on</a:t>
            </a:r>
            <a:r>
              <a:rPr sz="1200" i="1" spc="3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abstractions.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latin typeface="Times New Roman"/>
                <a:cs typeface="Times New Roman"/>
              </a:rPr>
              <a:t>Design </a:t>
            </a:r>
            <a:r>
              <a:rPr sz="1200" b="1" dirty="0">
                <a:latin typeface="Times New Roman"/>
                <a:cs typeface="Times New Roman"/>
              </a:rPr>
              <a:t>for </a:t>
            </a:r>
            <a:r>
              <a:rPr sz="1200" b="1" spc="-5" dirty="0">
                <a:latin typeface="Times New Roman"/>
                <a:cs typeface="Times New Roman"/>
              </a:rPr>
              <a:t>Test</a:t>
            </a:r>
            <a:endParaRPr sz="1200">
              <a:latin typeface="Times New Roman"/>
              <a:cs typeface="Times New Roman"/>
            </a:endParaRPr>
          </a:p>
          <a:p>
            <a:pPr marL="12700" marR="7620" algn="just">
              <a:lnSpc>
                <a:spcPts val="1580"/>
              </a:lnSpc>
              <a:spcBef>
                <a:spcPts val="55"/>
              </a:spcBef>
            </a:pPr>
            <a:r>
              <a:rPr sz="1200" spc="-5" dirty="0">
                <a:latin typeface="Times New Roman"/>
                <a:cs typeface="Times New Roman"/>
              </a:rPr>
              <a:t>There is an </a:t>
            </a:r>
            <a:r>
              <a:rPr sz="1200" dirty="0">
                <a:latin typeface="Times New Roman"/>
                <a:cs typeface="Times New Roman"/>
              </a:rPr>
              <a:t>ongoing debate </a:t>
            </a:r>
            <a:r>
              <a:rPr sz="1200" spc="-5" dirty="0">
                <a:latin typeface="Times New Roman"/>
                <a:cs typeface="Times New Roman"/>
              </a:rPr>
              <a:t>about whether </a:t>
            </a:r>
            <a:r>
              <a:rPr sz="1200" dirty="0">
                <a:latin typeface="Times New Roman"/>
                <a:cs typeface="Times New Roman"/>
              </a:rPr>
              <a:t>software </a:t>
            </a:r>
            <a:r>
              <a:rPr sz="1200" spc="-5" dirty="0">
                <a:latin typeface="Times New Roman"/>
                <a:cs typeface="Times New Roman"/>
              </a:rPr>
              <a:t>design </a:t>
            </a:r>
            <a:r>
              <a:rPr sz="1200" dirty="0">
                <a:latin typeface="Times New Roman"/>
                <a:cs typeface="Times New Roman"/>
              </a:rPr>
              <a:t>or test </a:t>
            </a:r>
            <a:r>
              <a:rPr sz="1200" spc="-5" dirty="0">
                <a:latin typeface="Times New Roman"/>
                <a:cs typeface="Times New Roman"/>
              </a:rPr>
              <a:t>case design </a:t>
            </a:r>
            <a:r>
              <a:rPr sz="1200" dirty="0">
                <a:latin typeface="Times New Roman"/>
                <a:cs typeface="Times New Roman"/>
              </a:rPr>
              <a:t>should </a:t>
            </a:r>
            <a:r>
              <a:rPr sz="1200" spc="-5" dirty="0">
                <a:latin typeface="Times New Roman"/>
                <a:cs typeface="Times New Roman"/>
              </a:rPr>
              <a:t>come </a:t>
            </a:r>
            <a:r>
              <a:rPr sz="1200" dirty="0">
                <a:latin typeface="Times New Roman"/>
                <a:cs typeface="Times New Roman"/>
              </a:rPr>
              <a:t>first.  </a:t>
            </a:r>
            <a:r>
              <a:rPr sz="1200" spc="-5" dirty="0">
                <a:latin typeface="Times New Roman"/>
                <a:cs typeface="Times New Roman"/>
              </a:rPr>
              <a:t>Test-driven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development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(TDD)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write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tests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before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implementing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any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other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code.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They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take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heart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ts val="1580"/>
              </a:lnSpc>
              <a:spcBef>
                <a:spcPts val="20"/>
              </a:spcBef>
            </a:pPr>
            <a:r>
              <a:rPr sz="1200" dirty="0">
                <a:latin typeface="Times New Roman"/>
                <a:cs typeface="Times New Roman"/>
              </a:rPr>
              <a:t>Tom </a:t>
            </a:r>
            <a:r>
              <a:rPr sz="1200" spc="-5" dirty="0">
                <a:latin typeface="Times New Roman"/>
                <a:cs typeface="Times New Roman"/>
              </a:rPr>
              <a:t>Peters’ credo, “Test fast, </a:t>
            </a:r>
            <a:r>
              <a:rPr sz="1200" dirty="0">
                <a:latin typeface="Times New Roman"/>
                <a:cs typeface="Times New Roman"/>
              </a:rPr>
              <a:t>fail </a:t>
            </a:r>
            <a:r>
              <a:rPr sz="1200" spc="-5" dirty="0">
                <a:latin typeface="Times New Roman"/>
                <a:cs typeface="Times New Roman"/>
              </a:rPr>
              <a:t>fast, and </a:t>
            </a:r>
            <a:r>
              <a:rPr sz="1200" dirty="0">
                <a:latin typeface="Times New Roman"/>
                <a:cs typeface="Times New Roman"/>
              </a:rPr>
              <a:t>adjust </a:t>
            </a:r>
            <a:r>
              <a:rPr sz="1200" spc="-5" dirty="0">
                <a:latin typeface="Times New Roman"/>
                <a:cs typeface="Times New Roman"/>
              </a:rPr>
              <a:t>fast.” Testing guides </a:t>
            </a:r>
            <a:r>
              <a:rPr sz="1200" dirty="0">
                <a:latin typeface="Times New Roman"/>
                <a:cs typeface="Times New Roman"/>
              </a:rPr>
              <a:t>their </a:t>
            </a:r>
            <a:r>
              <a:rPr sz="1200" spc="-5" dirty="0">
                <a:latin typeface="Times New Roman"/>
                <a:cs typeface="Times New Roman"/>
              </a:rPr>
              <a:t>design as </a:t>
            </a:r>
            <a:r>
              <a:rPr sz="1200" spc="5" dirty="0">
                <a:latin typeface="Times New Roman"/>
                <a:cs typeface="Times New Roman"/>
              </a:rPr>
              <a:t>they </a:t>
            </a:r>
            <a:r>
              <a:rPr sz="1200" spc="3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implement </a:t>
            </a:r>
            <a:r>
              <a:rPr sz="1200" dirty="0">
                <a:latin typeface="Times New Roman"/>
                <a:cs typeface="Times New Roman"/>
              </a:rPr>
              <a:t>in short, rapid-fi re </a:t>
            </a:r>
            <a:r>
              <a:rPr sz="1200" spc="-5" dirty="0">
                <a:latin typeface="Times New Roman"/>
                <a:cs typeface="Times New Roman"/>
              </a:rPr>
              <a:t>“write </a:t>
            </a:r>
            <a:r>
              <a:rPr sz="1200" dirty="0">
                <a:latin typeface="Times New Roman"/>
                <a:cs typeface="Times New Roman"/>
              </a:rPr>
              <a:t>test code—fail the test—write </a:t>
            </a:r>
            <a:r>
              <a:rPr sz="1200" spc="-5" dirty="0">
                <a:latin typeface="Times New Roman"/>
                <a:cs typeface="Times New Roman"/>
              </a:rPr>
              <a:t>enough code </a:t>
            </a:r>
            <a:r>
              <a:rPr sz="1200" dirty="0">
                <a:latin typeface="Times New Roman"/>
                <a:cs typeface="Times New Roman"/>
              </a:rPr>
              <a:t>to pass—then  </a:t>
            </a:r>
            <a:r>
              <a:rPr sz="1200" spc="-5" dirty="0">
                <a:latin typeface="Times New Roman"/>
                <a:cs typeface="Times New Roman"/>
              </a:rPr>
              <a:t>pass </a:t>
            </a:r>
            <a:r>
              <a:rPr sz="1200" dirty="0">
                <a:latin typeface="Times New Roman"/>
                <a:cs typeface="Times New Roman"/>
              </a:rPr>
              <a:t>the test”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cycles.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Times New Roman"/>
              <a:cs typeface="Times New Roman"/>
            </a:endParaRPr>
          </a:p>
          <a:p>
            <a:pPr marL="50800" algn="just">
              <a:lnSpc>
                <a:spcPct val="100000"/>
              </a:lnSpc>
              <a:spcBef>
                <a:spcPts val="5"/>
              </a:spcBef>
            </a:pP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 MODEL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Times New Roman"/>
              <a:cs typeface="Times New Roman"/>
            </a:endParaRPr>
          </a:p>
          <a:p>
            <a:pPr marL="469900" indent="-228600" algn="just">
              <a:lnSpc>
                <a:spcPct val="100000"/>
              </a:lnSpc>
              <a:buFont typeface="Symbol"/>
              <a:buChar char="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design </a:t>
            </a:r>
            <a:r>
              <a:rPr sz="1200" dirty="0">
                <a:latin typeface="Times New Roman"/>
                <a:cs typeface="Times New Roman"/>
              </a:rPr>
              <a:t>model </a:t>
            </a:r>
            <a:r>
              <a:rPr sz="1200" spc="-5" dirty="0">
                <a:latin typeface="Times New Roman"/>
                <a:cs typeface="Times New Roman"/>
              </a:rPr>
              <a:t>can </a:t>
            </a:r>
            <a:r>
              <a:rPr sz="1200" spc="5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viewed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two different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dimensions.</a:t>
            </a:r>
            <a:endParaRPr sz="1200">
              <a:latin typeface="Times New Roman"/>
              <a:cs typeface="Times New Roman"/>
            </a:endParaRPr>
          </a:p>
          <a:p>
            <a:pPr marL="469900" marR="8255" indent="-228600" algn="just">
              <a:lnSpc>
                <a:spcPct val="110800"/>
              </a:lnSpc>
              <a:spcBef>
                <a:spcPts val="7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b="1" i="1" spc="-5" dirty="0">
                <a:latin typeface="Times New Roman"/>
                <a:cs typeface="Times New Roman"/>
              </a:rPr>
              <a:t>process </a:t>
            </a:r>
            <a:r>
              <a:rPr sz="1200" b="1" i="1" dirty="0">
                <a:latin typeface="Times New Roman"/>
                <a:cs typeface="Times New Roman"/>
              </a:rPr>
              <a:t>dimension </a:t>
            </a:r>
            <a:r>
              <a:rPr sz="1200" spc="-5" dirty="0">
                <a:latin typeface="Times New Roman"/>
                <a:cs typeface="Times New Roman"/>
              </a:rPr>
              <a:t>indicates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evolution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design </a:t>
            </a:r>
            <a:r>
              <a:rPr sz="1200" dirty="0">
                <a:latin typeface="Times New Roman"/>
                <a:cs typeface="Times New Roman"/>
              </a:rPr>
              <a:t>model </a:t>
            </a:r>
            <a:r>
              <a:rPr sz="1200" spc="-5" dirty="0">
                <a:latin typeface="Times New Roman"/>
                <a:cs typeface="Times New Roman"/>
              </a:rPr>
              <a:t>as design </a:t>
            </a:r>
            <a:r>
              <a:rPr sz="1200" dirty="0">
                <a:latin typeface="Times New Roman"/>
                <a:cs typeface="Times New Roman"/>
              </a:rPr>
              <a:t>tasks are  </a:t>
            </a:r>
            <a:r>
              <a:rPr sz="1200" spc="-5" dirty="0">
                <a:latin typeface="Times New Roman"/>
                <a:cs typeface="Times New Roman"/>
              </a:rPr>
              <a:t>executed </a:t>
            </a:r>
            <a:r>
              <a:rPr sz="1200" spc="-10" dirty="0">
                <a:latin typeface="Times New Roman"/>
                <a:cs typeface="Times New Roman"/>
              </a:rPr>
              <a:t>as </a:t>
            </a:r>
            <a:r>
              <a:rPr sz="1200" spc="-5" dirty="0">
                <a:latin typeface="Times New Roman"/>
                <a:cs typeface="Times New Roman"/>
              </a:rPr>
              <a:t>part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software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process.</a:t>
            </a:r>
            <a:endParaRPr sz="1200">
              <a:latin typeface="Times New Roman"/>
              <a:cs typeface="Times New Roman"/>
            </a:endParaRPr>
          </a:p>
          <a:p>
            <a:pPr marL="469900" marR="5715" indent="-228600" algn="just">
              <a:lnSpc>
                <a:spcPct val="110400"/>
              </a:lnSpc>
              <a:spcBef>
                <a:spcPts val="7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b="1" i="1" spc="-5" dirty="0">
                <a:latin typeface="Times New Roman"/>
                <a:cs typeface="Times New Roman"/>
              </a:rPr>
              <a:t>abstraction dimension </a:t>
            </a:r>
            <a:r>
              <a:rPr sz="1200" spc="-5" dirty="0">
                <a:latin typeface="Times New Roman"/>
                <a:cs typeface="Times New Roman"/>
              </a:rPr>
              <a:t>represents </a:t>
            </a:r>
            <a:r>
              <a:rPr sz="1200" dirty="0">
                <a:latin typeface="Times New Roman"/>
                <a:cs typeface="Times New Roman"/>
              </a:rPr>
              <a:t>the level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detail as each element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analysis  </a:t>
            </a:r>
            <a:r>
              <a:rPr sz="1200" dirty="0">
                <a:latin typeface="Times New Roman"/>
                <a:cs typeface="Times New Roman"/>
              </a:rPr>
              <a:t>model </a:t>
            </a:r>
            <a:r>
              <a:rPr sz="1200" spc="-5" dirty="0">
                <a:latin typeface="Times New Roman"/>
                <a:cs typeface="Times New Roman"/>
              </a:rPr>
              <a:t>is transformed </a:t>
            </a:r>
            <a:r>
              <a:rPr sz="1200" dirty="0">
                <a:latin typeface="Times New Roman"/>
                <a:cs typeface="Times New Roman"/>
              </a:rPr>
              <a:t>into a </a:t>
            </a:r>
            <a:r>
              <a:rPr sz="1200" spc="-5" dirty="0">
                <a:latin typeface="Times New Roman"/>
                <a:cs typeface="Times New Roman"/>
              </a:rPr>
              <a:t>design </a:t>
            </a:r>
            <a:r>
              <a:rPr sz="1200" dirty="0">
                <a:latin typeface="Times New Roman"/>
                <a:cs typeface="Times New Roman"/>
              </a:rPr>
              <a:t>equivalent and then </a:t>
            </a:r>
            <a:r>
              <a:rPr sz="1200" spc="-5" dirty="0">
                <a:latin typeface="Times New Roman"/>
                <a:cs typeface="Times New Roman"/>
              </a:rPr>
              <a:t>refined iteratively.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dashed </a:t>
            </a:r>
            <a:r>
              <a:rPr sz="1200" dirty="0">
                <a:latin typeface="Times New Roman"/>
                <a:cs typeface="Times New Roman"/>
              </a:rPr>
              <a:t>line  </a:t>
            </a:r>
            <a:r>
              <a:rPr sz="1200" spc="-5" dirty="0">
                <a:latin typeface="Times New Roman"/>
                <a:cs typeface="Times New Roman"/>
              </a:rPr>
              <a:t>indicates </a:t>
            </a:r>
            <a:r>
              <a:rPr sz="1200" dirty="0">
                <a:latin typeface="Times New Roman"/>
                <a:cs typeface="Times New Roman"/>
              </a:rPr>
              <a:t>the boundary </a:t>
            </a:r>
            <a:r>
              <a:rPr sz="1200" spc="-5" dirty="0">
                <a:latin typeface="Times New Roman"/>
                <a:cs typeface="Times New Roman"/>
              </a:rPr>
              <a:t>between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analysis and design</a:t>
            </a:r>
            <a:r>
              <a:rPr sz="1200" dirty="0">
                <a:latin typeface="Times New Roman"/>
                <a:cs typeface="Times New Roman"/>
              </a:rPr>
              <a:t> models.</a:t>
            </a:r>
            <a:endParaRPr sz="1200">
              <a:latin typeface="Times New Roman"/>
              <a:cs typeface="Times New Roman"/>
            </a:endParaRPr>
          </a:p>
          <a:p>
            <a:pPr marL="469900" marR="7620" indent="-228600" algn="just">
              <a:lnSpc>
                <a:spcPct val="110300"/>
              </a:lnSpc>
              <a:spcBef>
                <a:spcPts val="8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However,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elements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indicated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along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horizontal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axis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are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always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developed  </a:t>
            </a:r>
            <a:r>
              <a:rPr sz="1200" dirty="0">
                <a:latin typeface="Times New Roman"/>
                <a:cs typeface="Times New Roman"/>
              </a:rPr>
              <a:t>in a </a:t>
            </a:r>
            <a:r>
              <a:rPr sz="1200" spc="-5" dirty="0">
                <a:latin typeface="Times New Roman"/>
                <a:cs typeface="Times New Roman"/>
              </a:rPr>
              <a:t>sequential fashion. </a:t>
            </a:r>
            <a:r>
              <a:rPr sz="1200" spc="-10" dirty="0">
                <a:latin typeface="Times New Roman"/>
                <a:cs typeface="Times New Roman"/>
              </a:rPr>
              <a:t>In </a:t>
            </a:r>
            <a:r>
              <a:rPr sz="1200" dirty="0">
                <a:latin typeface="Times New Roman"/>
                <a:cs typeface="Times New Roman"/>
              </a:rPr>
              <a:t>most </a:t>
            </a:r>
            <a:r>
              <a:rPr sz="1200" spc="-5" dirty="0">
                <a:latin typeface="Times New Roman"/>
                <a:cs typeface="Times New Roman"/>
              </a:rPr>
              <a:t>cases preliminary architectural design sets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stage and is  followed </a:t>
            </a:r>
            <a:r>
              <a:rPr sz="1200" spc="5" dirty="0">
                <a:latin typeface="Times New Roman"/>
                <a:cs typeface="Times New Roman"/>
              </a:rPr>
              <a:t>by </a:t>
            </a:r>
            <a:r>
              <a:rPr sz="1200" spc="-5" dirty="0">
                <a:latin typeface="Times New Roman"/>
                <a:cs typeface="Times New Roman"/>
              </a:rPr>
              <a:t>interface design and </a:t>
            </a:r>
            <a:r>
              <a:rPr sz="1200" dirty="0">
                <a:latin typeface="Times New Roman"/>
                <a:cs typeface="Times New Roman"/>
              </a:rPr>
              <a:t>component-level </a:t>
            </a:r>
            <a:r>
              <a:rPr sz="1200" spc="-5" dirty="0">
                <a:latin typeface="Times New Roman"/>
                <a:cs typeface="Times New Roman"/>
              </a:rPr>
              <a:t>design, which often occur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parallel. 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deployment model is </a:t>
            </a:r>
            <a:r>
              <a:rPr sz="1200" dirty="0">
                <a:latin typeface="Times New Roman"/>
                <a:cs typeface="Times New Roman"/>
              </a:rPr>
              <a:t>usually </a:t>
            </a:r>
            <a:r>
              <a:rPr sz="1200" spc="-5" dirty="0">
                <a:latin typeface="Times New Roman"/>
                <a:cs typeface="Times New Roman"/>
              </a:rPr>
              <a:t>delayed </a:t>
            </a:r>
            <a:r>
              <a:rPr sz="1200" dirty="0">
                <a:latin typeface="Times New Roman"/>
                <a:cs typeface="Times New Roman"/>
              </a:rPr>
              <a:t>until the </a:t>
            </a:r>
            <a:r>
              <a:rPr sz="1200" spc="-5" dirty="0">
                <a:latin typeface="Times New Roman"/>
                <a:cs typeface="Times New Roman"/>
              </a:rPr>
              <a:t>design </a:t>
            </a:r>
            <a:r>
              <a:rPr sz="1200" dirty="0">
                <a:latin typeface="Times New Roman"/>
                <a:cs typeface="Times New Roman"/>
              </a:rPr>
              <a:t>has </a:t>
            </a:r>
            <a:r>
              <a:rPr sz="1200" spc="-5" dirty="0">
                <a:latin typeface="Times New Roman"/>
                <a:cs typeface="Times New Roman"/>
              </a:rPr>
              <a:t>been </a:t>
            </a:r>
            <a:r>
              <a:rPr sz="1200" dirty="0">
                <a:latin typeface="Times New Roman"/>
                <a:cs typeface="Times New Roman"/>
              </a:rPr>
              <a:t>fully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developed.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37844" y="1335023"/>
            <a:ext cx="5486400" cy="30342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27</a:t>
            </a:fld>
            <a:endParaRPr spc="-2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992" y="281431"/>
            <a:ext cx="3428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6453" y="281431"/>
            <a:ext cx="6648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8873" y="281431"/>
            <a:ext cx="12909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4930266"/>
            <a:ext cx="5991225" cy="4785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1 . </a:t>
            </a:r>
            <a:r>
              <a:rPr sz="1200" b="1" spc="-5" dirty="0">
                <a:latin typeface="Times New Roman"/>
                <a:cs typeface="Times New Roman"/>
              </a:rPr>
              <a:t>Data Design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Elements</a:t>
            </a:r>
            <a:endParaRPr sz="1200" dirty="0">
              <a:latin typeface="Times New Roman"/>
              <a:cs typeface="Times New Roman"/>
            </a:endParaRPr>
          </a:p>
          <a:p>
            <a:pPr marL="469900" marR="6985" indent="-228600" algn="just">
              <a:lnSpc>
                <a:spcPct val="110300"/>
              </a:lnSpc>
              <a:spcBef>
                <a:spcPts val="869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Data design (sometimes referred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as </a:t>
            </a:r>
            <a:r>
              <a:rPr sz="1200" i="1" dirty="0">
                <a:latin typeface="Times New Roman"/>
                <a:cs typeface="Times New Roman"/>
              </a:rPr>
              <a:t>data </a:t>
            </a:r>
            <a:r>
              <a:rPr sz="1200" i="1" spc="-5" dirty="0">
                <a:latin typeface="Times New Roman"/>
                <a:cs typeface="Times New Roman"/>
              </a:rPr>
              <a:t>architecting</a:t>
            </a:r>
            <a:r>
              <a:rPr sz="1200" spc="-5" dirty="0">
                <a:latin typeface="Times New Roman"/>
                <a:cs typeface="Times New Roman"/>
              </a:rPr>
              <a:t>) creates </a:t>
            </a:r>
            <a:r>
              <a:rPr sz="1200" dirty="0">
                <a:latin typeface="Times New Roman"/>
                <a:cs typeface="Times New Roman"/>
              </a:rPr>
              <a:t>a model of </a:t>
            </a:r>
            <a:r>
              <a:rPr sz="1200" spc="-5" dirty="0">
                <a:latin typeface="Times New Roman"/>
                <a:cs typeface="Times New Roman"/>
              </a:rPr>
              <a:t>data and/or  information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is represented at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high level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abstraction </a:t>
            </a:r>
            <a:r>
              <a:rPr sz="1200" dirty="0">
                <a:latin typeface="Times New Roman"/>
                <a:cs typeface="Times New Roman"/>
              </a:rPr>
              <a:t>(the </a:t>
            </a:r>
            <a:r>
              <a:rPr sz="1200" spc="-5" dirty="0">
                <a:latin typeface="Times New Roman"/>
                <a:cs typeface="Times New Roman"/>
              </a:rPr>
              <a:t>customer/user’s </a:t>
            </a:r>
            <a:r>
              <a:rPr sz="1200" dirty="0">
                <a:latin typeface="Times New Roman"/>
                <a:cs typeface="Times New Roman"/>
              </a:rPr>
              <a:t>view of  </a:t>
            </a:r>
            <a:r>
              <a:rPr sz="1200" spc="-5" dirty="0">
                <a:latin typeface="Times New Roman"/>
                <a:cs typeface="Times New Roman"/>
              </a:rPr>
              <a:t>data). </a:t>
            </a: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5" dirty="0">
                <a:latin typeface="Times New Roman"/>
                <a:cs typeface="Times New Roman"/>
              </a:rPr>
              <a:t>data </a:t>
            </a:r>
            <a:r>
              <a:rPr sz="1200" dirty="0">
                <a:latin typeface="Times New Roman"/>
                <a:cs typeface="Times New Roman"/>
              </a:rPr>
              <a:t>model is then </a:t>
            </a:r>
            <a:r>
              <a:rPr sz="1200" spc="-5" dirty="0">
                <a:latin typeface="Times New Roman"/>
                <a:cs typeface="Times New Roman"/>
              </a:rPr>
              <a:t>refined </a:t>
            </a:r>
            <a:r>
              <a:rPr sz="1200" dirty="0">
                <a:latin typeface="Times New Roman"/>
                <a:cs typeface="Times New Roman"/>
              </a:rPr>
              <a:t>into progressively more implementation-specific  </a:t>
            </a:r>
            <a:r>
              <a:rPr sz="1200" spc="-5" dirty="0">
                <a:latin typeface="Times New Roman"/>
                <a:cs typeface="Times New Roman"/>
              </a:rPr>
              <a:t>representations that can </a:t>
            </a:r>
            <a:r>
              <a:rPr sz="1200" spc="5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processed </a:t>
            </a:r>
            <a:r>
              <a:rPr sz="1200" spc="10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computer-based system.</a:t>
            </a:r>
            <a:endParaRPr sz="1200" dirty="0">
              <a:latin typeface="Times New Roman"/>
              <a:cs typeface="Times New Roman"/>
            </a:endParaRPr>
          </a:p>
          <a:p>
            <a:pPr marL="469900" marR="6350" indent="-228600" algn="just">
              <a:lnSpc>
                <a:spcPct val="110000"/>
              </a:lnSpc>
              <a:spcBef>
                <a:spcPts val="8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structure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data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always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been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important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part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software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design.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At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program-  component level,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design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data structures </a:t>
            </a:r>
            <a:r>
              <a:rPr sz="1200" dirty="0">
                <a:latin typeface="Times New Roman"/>
                <a:cs typeface="Times New Roman"/>
              </a:rPr>
              <a:t>and the </a:t>
            </a:r>
            <a:r>
              <a:rPr sz="1200" spc="-5" dirty="0">
                <a:latin typeface="Times New Roman"/>
                <a:cs typeface="Times New Roman"/>
              </a:rPr>
              <a:t>associated </a:t>
            </a:r>
            <a:r>
              <a:rPr sz="1200" dirty="0">
                <a:latin typeface="Times New Roman"/>
                <a:cs typeface="Times New Roman"/>
              </a:rPr>
              <a:t>algorithms </a:t>
            </a:r>
            <a:r>
              <a:rPr sz="1200" spc="-5" dirty="0">
                <a:latin typeface="Times New Roman"/>
                <a:cs typeface="Times New Roman"/>
              </a:rPr>
              <a:t>required </a:t>
            </a:r>
            <a:r>
              <a:rPr sz="1200" dirty="0">
                <a:latin typeface="Times New Roman"/>
                <a:cs typeface="Times New Roman"/>
              </a:rPr>
              <a:t>to  manipulate them </a:t>
            </a:r>
            <a:r>
              <a:rPr sz="1200" spc="-5" dirty="0">
                <a:latin typeface="Times New Roman"/>
                <a:cs typeface="Times New Roman"/>
              </a:rPr>
              <a:t>is essential </a:t>
            </a:r>
            <a:r>
              <a:rPr sz="1200" dirty="0">
                <a:latin typeface="Times New Roman"/>
                <a:cs typeface="Times New Roman"/>
              </a:rPr>
              <a:t>to the </a:t>
            </a:r>
            <a:r>
              <a:rPr sz="1200" spc="-5" dirty="0">
                <a:latin typeface="Times New Roman"/>
                <a:cs typeface="Times New Roman"/>
              </a:rPr>
              <a:t>creation </a:t>
            </a:r>
            <a:r>
              <a:rPr sz="1200" dirty="0">
                <a:latin typeface="Times New Roman"/>
                <a:cs typeface="Times New Roman"/>
              </a:rPr>
              <a:t>of high-quality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applications.</a:t>
            </a:r>
            <a:endParaRPr sz="1200" dirty="0">
              <a:latin typeface="Times New Roman"/>
              <a:cs typeface="Times New Roman"/>
            </a:endParaRPr>
          </a:p>
          <a:p>
            <a:pPr marL="469900" marR="6350" indent="-228600" algn="just">
              <a:lnSpc>
                <a:spcPct val="110000"/>
              </a:lnSpc>
              <a:spcBef>
                <a:spcPts val="9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At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application level,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translation </a:t>
            </a:r>
            <a:r>
              <a:rPr sz="1200" dirty="0">
                <a:latin typeface="Times New Roman"/>
                <a:cs typeface="Times New Roman"/>
              </a:rPr>
              <a:t>of a </a:t>
            </a:r>
            <a:r>
              <a:rPr sz="1200" spc="-5" dirty="0">
                <a:latin typeface="Times New Roman"/>
                <a:cs typeface="Times New Roman"/>
              </a:rPr>
              <a:t>data </a:t>
            </a:r>
            <a:r>
              <a:rPr sz="1200" dirty="0">
                <a:latin typeface="Times New Roman"/>
                <a:cs typeface="Times New Roman"/>
              </a:rPr>
              <a:t>model </a:t>
            </a:r>
            <a:r>
              <a:rPr sz="1200" spc="-5" dirty="0">
                <a:latin typeface="Times New Roman"/>
                <a:cs typeface="Times New Roman"/>
              </a:rPr>
              <a:t>(derived as </a:t>
            </a:r>
            <a:r>
              <a:rPr sz="1200" dirty="0">
                <a:latin typeface="Times New Roman"/>
                <a:cs typeface="Times New Roman"/>
              </a:rPr>
              <a:t>part </a:t>
            </a:r>
            <a:r>
              <a:rPr sz="1200" spc="2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requirements  engineering) </a:t>
            </a:r>
            <a:r>
              <a:rPr sz="1200" dirty="0">
                <a:latin typeface="Times New Roman"/>
                <a:cs typeface="Times New Roman"/>
              </a:rPr>
              <a:t>into a database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pivotal to achieving the </a:t>
            </a:r>
            <a:r>
              <a:rPr sz="1200" spc="-5" dirty="0">
                <a:latin typeface="Times New Roman"/>
                <a:cs typeface="Times New Roman"/>
              </a:rPr>
              <a:t>business objectives </a:t>
            </a:r>
            <a:r>
              <a:rPr sz="1200" dirty="0">
                <a:latin typeface="Times New Roman"/>
                <a:cs typeface="Times New Roman"/>
              </a:rPr>
              <a:t>of a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system.</a:t>
            </a:r>
            <a:endParaRPr sz="1200" dirty="0">
              <a:latin typeface="Times New Roman"/>
              <a:cs typeface="Times New Roman"/>
            </a:endParaRPr>
          </a:p>
          <a:p>
            <a:pPr marL="469900" marR="7620" indent="-228600" algn="just">
              <a:lnSpc>
                <a:spcPct val="110500"/>
              </a:lnSpc>
              <a:spcBef>
                <a:spcPts val="8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At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business level, the collection </a:t>
            </a:r>
            <a:r>
              <a:rPr sz="1200" dirty="0">
                <a:latin typeface="Times New Roman"/>
                <a:cs typeface="Times New Roman"/>
              </a:rPr>
              <a:t>of information </a:t>
            </a:r>
            <a:r>
              <a:rPr sz="1200" spc="-5" dirty="0">
                <a:latin typeface="Times New Roman"/>
                <a:cs typeface="Times New Roman"/>
              </a:rPr>
              <a:t>stored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disparate databases and  reorganized </a:t>
            </a:r>
            <a:r>
              <a:rPr sz="1200" dirty="0">
                <a:latin typeface="Times New Roman"/>
                <a:cs typeface="Times New Roman"/>
              </a:rPr>
              <a:t>into a </a:t>
            </a:r>
            <a:r>
              <a:rPr sz="1200" spc="-5" dirty="0">
                <a:latin typeface="Times New Roman"/>
                <a:cs typeface="Times New Roman"/>
              </a:rPr>
              <a:t>“data warehouse” enables data </a:t>
            </a:r>
            <a:r>
              <a:rPr sz="1200" dirty="0">
                <a:latin typeface="Times New Roman"/>
                <a:cs typeface="Times New Roman"/>
              </a:rPr>
              <a:t>mining or knowledge discovery that </a:t>
            </a:r>
            <a:r>
              <a:rPr sz="1200" spc="-5" dirty="0">
                <a:latin typeface="Times New Roman"/>
                <a:cs typeface="Times New Roman"/>
              </a:rPr>
              <a:t>can  have an </a:t>
            </a:r>
            <a:r>
              <a:rPr sz="1200" dirty="0">
                <a:latin typeface="Times New Roman"/>
                <a:cs typeface="Times New Roman"/>
              </a:rPr>
              <a:t>impact on the </a:t>
            </a:r>
            <a:r>
              <a:rPr sz="1200" spc="-5" dirty="0">
                <a:latin typeface="Times New Roman"/>
                <a:cs typeface="Times New Roman"/>
              </a:rPr>
              <a:t>success </a:t>
            </a:r>
            <a:r>
              <a:rPr sz="1200" dirty="0">
                <a:latin typeface="Times New Roman"/>
                <a:cs typeface="Times New Roman"/>
              </a:rPr>
              <a:t>of the business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itself.</a:t>
            </a:r>
          </a:p>
          <a:p>
            <a:pPr marL="12700" algn="just">
              <a:lnSpc>
                <a:spcPct val="100000"/>
              </a:lnSpc>
              <a:spcBef>
                <a:spcPts val="165"/>
              </a:spcBef>
            </a:pPr>
            <a:r>
              <a:rPr sz="1200" b="1" dirty="0">
                <a:latin typeface="Times New Roman"/>
                <a:cs typeface="Times New Roman"/>
              </a:rPr>
              <a:t>2. </a:t>
            </a:r>
            <a:r>
              <a:rPr sz="1200" b="1" spc="-5" dirty="0">
                <a:latin typeface="Times New Roman"/>
                <a:cs typeface="Times New Roman"/>
              </a:rPr>
              <a:t>Architectural Design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Elements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 dirty="0">
              <a:latin typeface="Times New Roman"/>
              <a:cs typeface="Times New Roman"/>
            </a:endParaRPr>
          </a:p>
          <a:p>
            <a:pPr marL="12700" marR="5080">
              <a:lnSpc>
                <a:spcPct val="110100"/>
              </a:lnSpc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i="1" spc="-5" dirty="0">
                <a:latin typeface="Times New Roman"/>
                <a:cs typeface="Times New Roman"/>
              </a:rPr>
              <a:t>architectural design </a:t>
            </a:r>
            <a:r>
              <a:rPr sz="1200" dirty="0">
                <a:latin typeface="Times New Roman"/>
                <a:cs typeface="Times New Roman"/>
              </a:rPr>
              <a:t>for software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the equivalent to the floor </a:t>
            </a:r>
            <a:r>
              <a:rPr sz="1200" spc="-5" dirty="0">
                <a:latin typeface="Times New Roman"/>
                <a:cs typeface="Times New Roman"/>
              </a:rPr>
              <a:t>plan </a:t>
            </a:r>
            <a:r>
              <a:rPr sz="1200" dirty="0">
                <a:latin typeface="Times New Roman"/>
                <a:cs typeface="Times New Roman"/>
              </a:rPr>
              <a:t>of a house. The floor plan  </a:t>
            </a:r>
            <a:r>
              <a:rPr sz="1200" spc="-5" dirty="0">
                <a:latin typeface="Times New Roman"/>
                <a:cs typeface="Times New Roman"/>
              </a:rPr>
              <a:t>depicts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overall layout </a:t>
            </a:r>
            <a:r>
              <a:rPr sz="1200" dirty="0">
                <a:latin typeface="Times New Roman"/>
                <a:cs typeface="Times New Roman"/>
              </a:rPr>
              <a:t>of the rooms; their size, </a:t>
            </a:r>
            <a:r>
              <a:rPr sz="1200" spc="-5" dirty="0">
                <a:latin typeface="Times New Roman"/>
                <a:cs typeface="Times New Roman"/>
              </a:rPr>
              <a:t>shape, and </a:t>
            </a:r>
            <a:r>
              <a:rPr sz="1200" dirty="0">
                <a:latin typeface="Times New Roman"/>
                <a:cs typeface="Times New Roman"/>
              </a:rPr>
              <a:t>relationship to one </a:t>
            </a:r>
            <a:r>
              <a:rPr sz="1200" spc="-5" dirty="0">
                <a:latin typeface="Times New Roman"/>
                <a:cs typeface="Times New Roman"/>
              </a:rPr>
              <a:t>another; and </a:t>
            </a:r>
            <a:r>
              <a:rPr sz="1200" dirty="0">
                <a:latin typeface="Times New Roman"/>
                <a:cs typeface="Times New Roman"/>
              </a:rPr>
              <a:t>the  doors </a:t>
            </a:r>
            <a:r>
              <a:rPr sz="1200" spc="-5" dirty="0">
                <a:latin typeface="Times New Roman"/>
                <a:cs typeface="Times New Roman"/>
              </a:rPr>
              <a:t>and windows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allow movement </a:t>
            </a:r>
            <a:r>
              <a:rPr sz="1200" dirty="0">
                <a:latin typeface="Times New Roman"/>
                <a:cs typeface="Times New Roman"/>
              </a:rPr>
              <a:t>into and out of the rooms. The floor plan </a:t>
            </a:r>
            <a:r>
              <a:rPr sz="1200" spc="-5" dirty="0">
                <a:latin typeface="Times New Roman"/>
                <a:cs typeface="Times New Roman"/>
              </a:rPr>
              <a:t>gives us an  overall view </a:t>
            </a:r>
            <a:r>
              <a:rPr sz="1200" dirty="0">
                <a:latin typeface="Times New Roman"/>
                <a:cs typeface="Times New Roman"/>
              </a:rPr>
              <a:t>of the house. </a:t>
            </a:r>
            <a:r>
              <a:rPr sz="1200" spc="-5" dirty="0">
                <a:latin typeface="Times New Roman"/>
                <a:cs typeface="Times New Roman"/>
              </a:rPr>
              <a:t>Architectural design </a:t>
            </a:r>
            <a:r>
              <a:rPr sz="1200" dirty="0">
                <a:latin typeface="Times New Roman"/>
                <a:cs typeface="Times New Roman"/>
              </a:rPr>
              <a:t>elements </a:t>
            </a:r>
            <a:r>
              <a:rPr sz="1200" spc="-5" dirty="0">
                <a:latin typeface="Times New Roman"/>
                <a:cs typeface="Times New Roman"/>
              </a:rPr>
              <a:t>give us an overall </a:t>
            </a:r>
            <a:r>
              <a:rPr sz="1200" dirty="0">
                <a:latin typeface="Times New Roman"/>
                <a:cs typeface="Times New Roman"/>
              </a:rPr>
              <a:t>view of the </a:t>
            </a:r>
            <a:r>
              <a:rPr sz="1200" spc="-5" dirty="0">
                <a:latin typeface="Times New Roman"/>
                <a:cs typeface="Times New Roman"/>
              </a:rPr>
              <a:t>software. 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architectural </a:t>
            </a:r>
            <a:r>
              <a:rPr sz="1200" dirty="0">
                <a:latin typeface="Times New Roman"/>
                <a:cs typeface="Times New Roman"/>
              </a:rPr>
              <a:t>model </a:t>
            </a:r>
            <a:r>
              <a:rPr sz="1200" spc="-5" dirty="0">
                <a:latin typeface="Times New Roman"/>
                <a:cs typeface="Times New Roman"/>
              </a:rPr>
              <a:t>is derived </a:t>
            </a:r>
            <a:r>
              <a:rPr sz="1200" dirty="0">
                <a:latin typeface="Times New Roman"/>
                <a:cs typeface="Times New Roman"/>
              </a:rPr>
              <a:t>from </a:t>
            </a:r>
            <a:r>
              <a:rPr sz="1200" spc="-5" dirty="0">
                <a:latin typeface="Times New Roman"/>
                <a:cs typeface="Times New Roman"/>
              </a:rPr>
              <a:t>three sources: </a:t>
            </a:r>
            <a:r>
              <a:rPr sz="1200" dirty="0">
                <a:latin typeface="Times New Roman"/>
                <a:cs typeface="Times New Roman"/>
              </a:rPr>
              <a:t>(1) </a:t>
            </a:r>
            <a:r>
              <a:rPr sz="1200" spc="-5" dirty="0">
                <a:latin typeface="Times New Roman"/>
                <a:cs typeface="Times New Roman"/>
              </a:rPr>
              <a:t>information about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application  </a:t>
            </a:r>
            <a:r>
              <a:rPr sz="1200" dirty="0">
                <a:latin typeface="Times New Roman"/>
                <a:cs typeface="Times New Roman"/>
              </a:rPr>
              <a:t>domain </a:t>
            </a:r>
            <a:r>
              <a:rPr sz="1200" spc="-5" dirty="0">
                <a:latin typeface="Times New Roman"/>
                <a:cs typeface="Times New Roman"/>
              </a:rPr>
              <a:t>for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software </a:t>
            </a:r>
            <a:r>
              <a:rPr sz="1200" dirty="0">
                <a:latin typeface="Times New Roman"/>
                <a:cs typeface="Times New Roman"/>
              </a:rPr>
              <a:t>to be built; (2) </a:t>
            </a:r>
            <a:r>
              <a:rPr sz="1200" spc="-5" dirty="0">
                <a:latin typeface="Times New Roman"/>
                <a:cs typeface="Times New Roman"/>
              </a:rPr>
              <a:t>specific requirements </a:t>
            </a:r>
            <a:r>
              <a:rPr sz="1200" dirty="0">
                <a:latin typeface="Times New Roman"/>
                <a:cs typeface="Times New Roman"/>
              </a:rPr>
              <a:t>model elements </a:t>
            </a:r>
            <a:r>
              <a:rPr sz="1200" spc="-5" dirty="0">
                <a:latin typeface="Times New Roman"/>
                <a:cs typeface="Times New Roman"/>
              </a:rPr>
              <a:t>such as use cases </a:t>
            </a:r>
            <a:r>
              <a:rPr sz="1200" dirty="0">
                <a:latin typeface="Times New Roman"/>
                <a:cs typeface="Times New Roman"/>
              </a:rPr>
              <a:t>or  </a:t>
            </a:r>
            <a:r>
              <a:rPr sz="1200" spc="-5" dirty="0">
                <a:latin typeface="Times New Roman"/>
                <a:cs typeface="Times New Roman"/>
              </a:rPr>
              <a:t>analysis classes, </a:t>
            </a:r>
            <a:r>
              <a:rPr sz="1200" dirty="0">
                <a:latin typeface="Times New Roman"/>
                <a:cs typeface="Times New Roman"/>
              </a:rPr>
              <a:t>their relationships </a:t>
            </a:r>
            <a:r>
              <a:rPr sz="1200" spc="-5" dirty="0">
                <a:latin typeface="Times New Roman"/>
                <a:cs typeface="Times New Roman"/>
              </a:rPr>
              <a:t>and collaborations </a:t>
            </a:r>
            <a:r>
              <a:rPr sz="1200" dirty="0">
                <a:latin typeface="Times New Roman"/>
                <a:cs typeface="Times New Roman"/>
              </a:rPr>
              <a:t>for the problem </a:t>
            </a:r>
            <a:r>
              <a:rPr sz="1200" spc="-5" dirty="0">
                <a:latin typeface="Times New Roman"/>
                <a:cs typeface="Times New Roman"/>
              </a:rPr>
              <a:t>at hand; and </a:t>
            </a:r>
            <a:r>
              <a:rPr sz="1200" dirty="0">
                <a:latin typeface="Times New Roman"/>
                <a:cs typeface="Times New Roman"/>
              </a:rPr>
              <a:t>(3) the  availability of </a:t>
            </a:r>
            <a:r>
              <a:rPr sz="1200" spc="-5" dirty="0">
                <a:latin typeface="Times New Roman"/>
                <a:cs typeface="Times New Roman"/>
              </a:rPr>
              <a:t>architectural styles and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patterns.</a:t>
            </a:r>
          </a:p>
        </p:txBody>
      </p:sp>
      <p:sp>
        <p:nvSpPr>
          <p:cNvPr id="8" name="object 8"/>
          <p:cNvSpPr/>
          <p:nvPr/>
        </p:nvSpPr>
        <p:spPr>
          <a:xfrm>
            <a:off x="1391411" y="755903"/>
            <a:ext cx="4776216" cy="4172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28</a:t>
            </a:fld>
            <a:endParaRPr spc="-2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992" y="281431"/>
            <a:ext cx="3428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6453" y="281431"/>
            <a:ext cx="6648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8873" y="281431"/>
            <a:ext cx="12909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706374"/>
            <a:ext cx="5989955" cy="308673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65100" indent="-152400" algn="just">
              <a:lnSpc>
                <a:spcPct val="100000"/>
              </a:lnSpc>
              <a:spcBef>
                <a:spcPts val="305"/>
              </a:spcBef>
              <a:buAutoNum type="arabicPeriod" startAt="3"/>
              <a:tabLst>
                <a:tab pos="1651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Interface Design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Elements</a:t>
            </a:r>
            <a:endParaRPr sz="1200">
              <a:latin typeface="Times New Roman"/>
              <a:cs typeface="Times New Roman"/>
            </a:endParaRPr>
          </a:p>
          <a:p>
            <a:pPr marL="469900" marR="5080" lvl="1" indent="-228600" algn="just">
              <a:lnSpc>
                <a:spcPct val="110200"/>
              </a:lnSpc>
              <a:spcBef>
                <a:spcPts val="6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interface design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software is analogous </a:t>
            </a:r>
            <a:r>
              <a:rPr sz="1200" dirty="0">
                <a:latin typeface="Times New Roman"/>
                <a:cs typeface="Times New Roman"/>
              </a:rPr>
              <a:t>to a </a:t>
            </a:r>
            <a:r>
              <a:rPr sz="1200" spc="-5" dirty="0">
                <a:latin typeface="Times New Roman"/>
                <a:cs typeface="Times New Roman"/>
              </a:rPr>
              <a:t>set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detailed drawings (and  specifications) </a:t>
            </a:r>
            <a:r>
              <a:rPr sz="1200" dirty="0">
                <a:latin typeface="Times New Roman"/>
                <a:cs typeface="Times New Roman"/>
              </a:rPr>
              <a:t>for the doors, </a:t>
            </a:r>
            <a:r>
              <a:rPr sz="1200" spc="-5" dirty="0">
                <a:latin typeface="Times New Roman"/>
                <a:cs typeface="Times New Roman"/>
              </a:rPr>
              <a:t>windows, and </a:t>
            </a:r>
            <a:r>
              <a:rPr sz="1200" dirty="0">
                <a:latin typeface="Times New Roman"/>
                <a:cs typeface="Times New Roman"/>
              </a:rPr>
              <a:t>external utilities of a </a:t>
            </a:r>
            <a:r>
              <a:rPr sz="1200" spc="-5" dirty="0">
                <a:latin typeface="Times New Roman"/>
                <a:cs typeface="Times New Roman"/>
              </a:rPr>
              <a:t>house. </a:t>
            </a:r>
            <a:r>
              <a:rPr sz="1200" spc="-1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essence, </a:t>
            </a:r>
            <a:r>
              <a:rPr sz="1200" dirty="0">
                <a:latin typeface="Times New Roman"/>
                <a:cs typeface="Times New Roman"/>
              </a:rPr>
              <a:t>the  </a:t>
            </a:r>
            <a:r>
              <a:rPr sz="1200" spc="-5" dirty="0">
                <a:latin typeface="Times New Roman"/>
                <a:cs typeface="Times New Roman"/>
              </a:rPr>
              <a:t>detailed drawings (and </a:t>
            </a:r>
            <a:r>
              <a:rPr sz="1200" dirty="0">
                <a:latin typeface="Times New Roman"/>
                <a:cs typeface="Times New Roman"/>
              </a:rPr>
              <a:t>specifications) for the doors, </a:t>
            </a:r>
            <a:r>
              <a:rPr sz="1200" spc="-5" dirty="0">
                <a:latin typeface="Times New Roman"/>
                <a:cs typeface="Times New Roman"/>
              </a:rPr>
              <a:t>windows, and external utilities </a:t>
            </a:r>
            <a:r>
              <a:rPr sz="1200" dirty="0">
                <a:latin typeface="Times New Roman"/>
                <a:cs typeface="Times New Roman"/>
              </a:rPr>
              <a:t>tell us  </a:t>
            </a:r>
            <a:r>
              <a:rPr sz="1200" spc="-5" dirty="0">
                <a:latin typeface="Times New Roman"/>
                <a:cs typeface="Times New Roman"/>
              </a:rPr>
              <a:t>how things and </a:t>
            </a:r>
            <a:r>
              <a:rPr sz="1200" dirty="0">
                <a:latin typeface="Times New Roman"/>
                <a:cs typeface="Times New Roman"/>
              </a:rPr>
              <a:t>information flow into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out of the house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within the rooms that are  </a:t>
            </a:r>
            <a:r>
              <a:rPr sz="1200" spc="-5" dirty="0">
                <a:latin typeface="Times New Roman"/>
                <a:cs typeface="Times New Roman"/>
              </a:rPr>
              <a:t>part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floor </a:t>
            </a:r>
            <a:r>
              <a:rPr sz="1200" dirty="0">
                <a:latin typeface="Times New Roman"/>
                <a:cs typeface="Times New Roman"/>
              </a:rPr>
              <a:t>plan.</a:t>
            </a:r>
            <a:endParaRPr sz="1200">
              <a:latin typeface="Times New Roman"/>
              <a:cs typeface="Times New Roman"/>
            </a:endParaRPr>
          </a:p>
          <a:p>
            <a:pPr marL="469900" marR="6350" lvl="1" indent="-228600" algn="just">
              <a:lnSpc>
                <a:spcPct val="110000"/>
              </a:lnSpc>
              <a:spcBef>
                <a:spcPts val="95"/>
              </a:spcBef>
              <a:buFont typeface="Symbol"/>
              <a:buChar char=""/>
              <a:tabLst>
                <a:tab pos="508000" algn="l"/>
              </a:tabLst>
            </a:pPr>
            <a:r>
              <a:rPr dirty="0"/>
              <a:t>	</a:t>
            </a:r>
            <a:r>
              <a:rPr sz="1200" dirty="0">
                <a:latin typeface="Times New Roman"/>
                <a:cs typeface="Times New Roman"/>
              </a:rPr>
              <a:t>The interface </a:t>
            </a:r>
            <a:r>
              <a:rPr sz="1200" spc="-5" dirty="0">
                <a:latin typeface="Times New Roman"/>
                <a:cs typeface="Times New Roman"/>
              </a:rPr>
              <a:t>design elements </a:t>
            </a:r>
            <a:r>
              <a:rPr sz="1200" dirty="0">
                <a:latin typeface="Times New Roman"/>
                <a:cs typeface="Times New Roman"/>
              </a:rPr>
              <a:t>for software depict </a:t>
            </a:r>
            <a:r>
              <a:rPr sz="1200" spc="-5" dirty="0">
                <a:latin typeface="Times New Roman"/>
                <a:cs typeface="Times New Roman"/>
              </a:rPr>
              <a:t>information </a:t>
            </a:r>
            <a:r>
              <a:rPr sz="1200" dirty="0">
                <a:latin typeface="Times New Roman"/>
                <a:cs typeface="Times New Roman"/>
              </a:rPr>
              <a:t>flows into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out of a  </a:t>
            </a:r>
            <a:r>
              <a:rPr sz="1200" spc="-5" dirty="0">
                <a:latin typeface="Times New Roman"/>
                <a:cs typeface="Times New Roman"/>
              </a:rPr>
              <a:t>system and </a:t>
            </a:r>
            <a:r>
              <a:rPr sz="1200" dirty="0">
                <a:latin typeface="Times New Roman"/>
                <a:cs typeface="Times New Roman"/>
              </a:rPr>
              <a:t>how it </a:t>
            </a:r>
            <a:r>
              <a:rPr sz="1200" spc="-5" dirty="0">
                <a:latin typeface="Times New Roman"/>
                <a:cs typeface="Times New Roman"/>
              </a:rPr>
              <a:t>is communicated </a:t>
            </a:r>
            <a:r>
              <a:rPr sz="1200" dirty="0">
                <a:latin typeface="Times New Roman"/>
                <a:cs typeface="Times New Roman"/>
              </a:rPr>
              <a:t>among the </a:t>
            </a:r>
            <a:r>
              <a:rPr sz="1200" spc="-5" dirty="0">
                <a:latin typeface="Times New Roman"/>
                <a:cs typeface="Times New Roman"/>
              </a:rPr>
              <a:t>components </a:t>
            </a:r>
            <a:r>
              <a:rPr sz="1200" dirty="0">
                <a:latin typeface="Times New Roman"/>
                <a:cs typeface="Times New Roman"/>
              </a:rPr>
              <a:t>defined </a:t>
            </a:r>
            <a:r>
              <a:rPr sz="1200" spc="-5" dirty="0">
                <a:latin typeface="Times New Roman"/>
                <a:cs typeface="Times New Roman"/>
              </a:rPr>
              <a:t>as part </a:t>
            </a:r>
            <a:r>
              <a:rPr sz="1200" dirty="0">
                <a:latin typeface="Times New Roman"/>
                <a:cs typeface="Times New Roman"/>
              </a:rPr>
              <a:t>of the  </a:t>
            </a:r>
            <a:r>
              <a:rPr sz="1200" spc="-5" dirty="0">
                <a:latin typeface="Times New Roman"/>
                <a:cs typeface="Times New Roman"/>
              </a:rPr>
              <a:t>architecture.</a:t>
            </a:r>
            <a:endParaRPr sz="1200">
              <a:latin typeface="Times New Roman"/>
              <a:cs typeface="Times New Roman"/>
            </a:endParaRPr>
          </a:p>
          <a:p>
            <a:pPr marL="469900" marR="5715" lvl="1" indent="-228600" algn="just">
              <a:lnSpc>
                <a:spcPct val="110200"/>
              </a:lnSpc>
              <a:spcBef>
                <a:spcPts val="9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There are </a:t>
            </a:r>
            <a:r>
              <a:rPr sz="1200" dirty="0">
                <a:latin typeface="Times New Roman"/>
                <a:cs typeface="Times New Roman"/>
              </a:rPr>
              <a:t>three important </a:t>
            </a:r>
            <a:r>
              <a:rPr sz="1200" spc="-5" dirty="0">
                <a:latin typeface="Times New Roman"/>
                <a:cs typeface="Times New Roman"/>
              </a:rPr>
              <a:t>elements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interface design: </a:t>
            </a:r>
            <a:r>
              <a:rPr sz="1200" dirty="0">
                <a:latin typeface="Times New Roman"/>
                <a:cs typeface="Times New Roman"/>
              </a:rPr>
              <a:t>(1) the user interface </a:t>
            </a:r>
            <a:r>
              <a:rPr sz="1200" spc="-5" dirty="0">
                <a:latin typeface="Times New Roman"/>
                <a:cs typeface="Times New Roman"/>
              </a:rPr>
              <a:t>(UI), </a:t>
            </a:r>
            <a:r>
              <a:rPr sz="1200" dirty="0">
                <a:latin typeface="Times New Roman"/>
                <a:cs typeface="Times New Roman"/>
              </a:rPr>
              <a:t>(2)  </a:t>
            </a:r>
            <a:r>
              <a:rPr sz="1200" spc="-5" dirty="0">
                <a:latin typeface="Times New Roman"/>
                <a:cs typeface="Times New Roman"/>
              </a:rPr>
              <a:t>external interfaces </a:t>
            </a:r>
            <a:r>
              <a:rPr sz="1200" dirty="0">
                <a:latin typeface="Times New Roman"/>
                <a:cs typeface="Times New Roman"/>
              </a:rPr>
              <a:t>to other </a:t>
            </a:r>
            <a:r>
              <a:rPr sz="1200" spc="-5" dirty="0">
                <a:latin typeface="Times New Roman"/>
                <a:cs typeface="Times New Roman"/>
              </a:rPr>
              <a:t>systems, devices, networks, </a:t>
            </a:r>
            <a:r>
              <a:rPr sz="1200" dirty="0">
                <a:latin typeface="Times New Roman"/>
                <a:cs typeface="Times New Roman"/>
              </a:rPr>
              <a:t>or other </a:t>
            </a:r>
            <a:r>
              <a:rPr sz="1200" spc="-5" dirty="0">
                <a:latin typeface="Times New Roman"/>
                <a:cs typeface="Times New Roman"/>
              </a:rPr>
              <a:t>producers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consumers </a:t>
            </a:r>
            <a:r>
              <a:rPr sz="1200" dirty="0">
                <a:latin typeface="Times New Roman"/>
                <a:cs typeface="Times New Roman"/>
              </a:rPr>
              <a:t>of  </a:t>
            </a:r>
            <a:r>
              <a:rPr sz="1200" spc="-5" dirty="0">
                <a:latin typeface="Times New Roman"/>
                <a:cs typeface="Times New Roman"/>
              </a:rPr>
              <a:t>information, and </a:t>
            </a:r>
            <a:r>
              <a:rPr sz="1200" dirty="0">
                <a:latin typeface="Times New Roman"/>
                <a:cs typeface="Times New Roman"/>
              </a:rPr>
              <a:t>(3) internal </a:t>
            </a:r>
            <a:r>
              <a:rPr sz="1200" spc="-5" dirty="0">
                <a:latin typeface="Times New Roman"/>
                <a:cs typeface="Times New Roman"/>
              </a:rPr>
              <a:t>interfaces </a:t>
            </a:r>
            <a:r>
              <a:rPr sz="1200" dirty="0">
                <a:latin typeface="Times New Roman"/>
                <a:cs typeface="Times New Roman"/>
              </a:rPr>
              <a:t>between </a:t>
            </a:r>
            <a:r>
              <a:rPr sz="1200" spc="-5" dirty="0">
                <a:latin typeface="Times New Roman"/>
                <a:cs typeface="Times New Roman"/>
              </a:rPr>
              <a:t>various design </a:t>
            </a:r>
            <a:r>
              <a:rPr sz="1200" dirty="0">
                <a:latin typeface="Times New Roman"/>
                <a:cs typeface="Times New Roman"/>
              </a:rPr>
              <a:t>components. </a:t>
            </a:r>
            <a:r>
              <a:rPr sz="1200" spc="-5" dirty="0">
                <a:latin typeface="Times New Roman"/>
                <a:cs typeface="Times New Roman"/>
              </a:rPr>
              <a:t>These  interface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elements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allow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software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externally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enable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internal  communication and collaboration </a:t>
            </a:r>
            <a:r>
              <a:rPr sz="1200" dirty="0">
                <a:latin typeface="Times New Roman"/>
                <a:cs typeface="Times New Roman"/>
              </a:rPr>
              <a:t>among the components that populate the software  </a:t>
            </a:r>
            <a:r>
              <a:rPr sz="1200" spc="-5" dirty="0">
                <a:latin typeface="Times New Roman"/>
                <a:cs typeface="Times New Roman"/>
              </a:rPr>
              <a:t>architecture.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704" y="6113144"/>
            <a:ext cx="5990590" cy="2121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5930">
              <a:lnSpc>
                <a:spcPts val="142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Interface representation For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ControlPanel</a:t>
            </a:r>
            <a:endParaRPr sz="1200">
              <a:latin typeface="Times New Roman"/>
              <a:cs typeface="Times New Roman"/>
            </a:endParaRPr>
          </a:p>
          <a:p>
            <a:pPr marL="203200" indent="-190500">
              <a:lnSpc>
                <a:spcPts val="1420"/>
              </a:lnSpc>
              <a:buAutoNum type="arabicPeriod" startAt="4"/>
              <a:tabLst>
                <a:tab pos="2032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Component-Level </a:t>
            </a:r>
            <a:r>
              <a:rPr sz="1200" b="1" dirty="0">
                <a:latin typeface="Times New Roman"/>
                <a:cs typeface="Times New Roman"/>
              </a:rPr>
              <a:t>Design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Elements</a:t>
            </a:r>
            <a:endParaRPr sz="1200">
              <a:latin typeface="Times New Roman"/>
              <a:cs typeface="Times New Roman"/>
            </a:endParaRPr>
          </a:p>
          <a:p>
            <a:pPr marL="469900" marR="5080" lvl="1" indent="-228600" algn="just">
              <a:lnSpc>
                <a:spcPct val="110300"/>
              </a:lnSpc>
              <a:spcBef>
                <a:spcPts val="869"/>
              </a:spcBef>
              <a:buFont typeface="Symbol"/>
              <a:buChar char="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component-level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software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equivalent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set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detailed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drawings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(and  </a:t>
            </a:r>
            <a:r>
              <a:rPr sz="1200" spc="-5" dirty="0">
                <a:latin typeface="Times New Roman"/>
                <a:cs typeface="Times New Roman"/>
              </a:rPr>
              <a:t>specifications)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each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room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house.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These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drawings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depict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wiring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plumbing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within  </a:t>
            </a:r>
            <a:r>
              <a:rPr sz="1200" spc="-5" dirty="0">
                <a:latin typeface="Times New Roman"/>
                <a:cs typeface="Times New Roman"/>
              </a:rPr>
              <a:t>each </a:t>
            </a:r>
            <a:r>
              <a:rPr sz="1200" dirty="0">
                <a:latin typeface="Times New Roman"/>
                <a:cs typeface="Times New Roman"/>
              </a:rPr>
              <a:t>room, the </a:t>
            </a:r>
            <a:r>
              <a:rPr sz="1200" spc="-5" dirty="0">
                <a:latin typeface="Times New Roman"/>
                <a:cs typeface="Times New Roman"/>
              </a:rPr>
              <a:t>location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electrical receptacles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wall switches, </a:t>
            </a:r>
            <a:r>
              <a:rPr sz="1200" dirty="0">
                <a:latin typeface="Times New Roman"/>
                <a:cs typeface="Times New Roman"/>
              </a:rPr>
              <a:t>faucets, </a:t>
            </a:r>
            <a:r>
              <a:rPr sz="1200" spc="-5" dirty="0">
                <a:latin typeface="Times New Roman"/>
                <a:cs typeface="Times New Roman"/>
              </a:rPr>
              <a:t>sinks,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showers,  tubs, drains, cabinets,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closets, </a:t>
            </a:r>
            <a:r>
              <a:rPr sz="1200" dirty="0">
                <a:latin typeface="Times New Roman"/>
                <a:cs typeface="Times New Roman"/>
              </a:rPr>
              <a:t>and every other </a:t>
            </a:r>
            <a:r>
              <a:rPr sz="1200" spc="-5" dirty="0">
                <a:latin typeface="Times New Roman"/>
                <a:cs typeface="Times New Roman"/>
              </a:rPr>
              <a:t>detail associated </a:t>
            </a:r>
            <a:r>
              <a:rPr sz="1200" dirty="0">
                <a:latin typeface="Times New Roman"/>
                <a:cs typeface="Times New Roman"/>
              </a:rPr>
              <a:t>with a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room.</a:t>
            </a:r>
            <a:endParaRPr sz="1200">
              <a:latin typeface="Times New Roman"/>
              <a:cs typeface="Times New Roman"/>
            </a:endParaRPr>
          </a:p>
          <a:p>
            <a:pPr marL="469900" marR="6985" lvl="1" indent="-228600" algn="just">
              <a:lnSpc>
                <a:spcPct val="110300"/>
              </a:lnSpc>
              <a:spcBef>
                <a:spcPts val="8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component-level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software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fully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describes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internal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detail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of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each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software  </a:t>
            </a:r>
            <a:r>
              <a:rPr sz="1200" spc="-5" dirty="0">
                <a:latin typeface="Times New Roman"/>
                <a:cs typeface="Times New Roman"/>
              </a:rPr>
              <a:t>component.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accomplish </a:t>
            </a:r>
            <a:r>
              <a:rPr sz="1200" dirty="0">
                <a:latin typeface="Times New Roman"/>
                <a:cs typeface="Times New Roman"/>
              </a:rPr>
              <a:t>this, the component-level </a:t>
            </a:r>
            <a:r>
              <a:rPr sz="1200" spc="-5" dirty="0">
                <a:latin typeface="Times New Roman"/>
                <a:cs typeface="Times New Roman"/>
              </a:rPr>
              <a:t>design </a:t>
            </a:r>
            <a:r>
              <a:rPr sz="1200" dirty="0">
                <a:latin typeface="Times New Roman"/>
                <a:cs typeface="Times New Roman"/>
              </a:rPr>
              <a:t>defines </a:t>
            </a:r>
            <a:r>
              <a:rPr sz="1200" spc="-5" dirty="0">
                <a:latin typeface="Times New Roman"/>
                <a:cs typeface="Times New Roman"/>
              </a:rPr>
              <a:t>data structures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all  local data </a:t>
            </a:r>
            <a:r>
              <a:rPr sz="1200" dirty="0">
                <a:latin typeface="Times New Roman"/>
                <a:cs typeface="Times New Roman"/>
              </a:rPr>
              <a:t>objects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algorithmic </a:t>
            </a:r>
            <a:r>
              <a:rPr sz="1200" spc="-5" dirty="0">
                <a:latin typeface="Times New Roman"/>
                <a:cs typeface="Times New Roman"/>
              </a:rPr>
              <a:t>detail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all </a:t>
            </a:r>
            <a:r>
              <a:rPr sz="1200" dirty="0">
                <a:latin typeface="Times New Roman"/>
                <a:cs typeface="Times New Roman"/>
              </a:rPr>
              <a:t>processing that occurs within a component  </a:t>
            </a:r>
            <a:r>
              <a:rPr sz="1200" spc="-5" dirty="0">
                <a:latin typeface="Times New Roman"/>
                <a:cs typeface="Times New Roman"/>
              </a:rPr>
              <a:t>and an interface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allows access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all </a:t>
            </a:r>
            <a:r>
              <a:rPr sz="1200" dirty="0">
                <a:latin typeface="Times New Roman"/>
                <a:cs typeface="Times New Roman"/>
              </a:rPr>
              <a:t>component </a:t>
            </a:r>
            <a:r>
              <a:rPr sz="1200" spc="-5" dirty="0">
                <a:latin typeface="Times New Roman"/>
                <a:cs typeface="Times New Roman"/>
              </a:rPr>
              <a:t>operations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(behaviors).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00298" y="9731755"/>
            <a:ext cx="17633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UML </a:t>
            </a:r>
            <a:r>
              <a:rPr sz="1200" spc="-5" dirty="0">
                <a:latin typeface="Times New Roman"/>
                <a:cs typeface="Times New Roman"/>
              </a:rPr>
              <a:t>component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diagram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57300" y="4012691"/>
            <a:ext cx="4494276" cy="18105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57060" y="8423862"/>
            <a:ext cx="3734122" cy="1076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29</a:t>
            </a:fld>
            <a:endParaRPr spc="-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704" y="281431"/>
            <a:ext cx="5972175" cy="4598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00"/>
              </a:spcBef>
              <a:tabLst>
                <a:tab pos="3611245" algn="l"/>
                <a:tab pos="4693285" algn="l"/>
                <a:tab pos="5280025" algn="l"/>
              </a:tabLst>
            </a:pPr>
            <a:r>
              <a:rPr sz="1400" dirty="0">
                <a:latin typeface="Times New Roman"/>
                <a:cs typeface="Times New Roman"/>
              </a:rPr>
              <a:t>	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 marR="161290" algn="just">
              <a:lnSpc>
                <a:spcPts val="1380"/>
              </a:lnSpc>
              <a:spcBef>
                <a:spcPts val="5"/>
              </a:spcBef>
            </a:pPr>
            <a:r>
              <a:rPr sz="1200" spc="-5" dirty="0">
                <a:latin typeface="Times New Roman"/>
                <a:cs typeface="Times New Roman"/>
              </a:rPr>
              <a:t>Non-functional requirements </a:t>
            </a:r>
            <a:r>
              <a:rPr sz="1200" dirty="0">
                <a:latin typeface="Times New Roman"/>
                <a:cs typeface="Times New Roman"/>
              </a:rPr>
              <a:t>may </a:t>
            </a:r>
            <a:r>
              <a:rPr sz="1200" spc="-5" dirty="0">
                <a:latin typeface="Times New Roman"/>
                <a:cs typeface="Times New Roman"/>
              </a:rPr>
              <a:t>affect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overall architecture </a:t>
            </a:r>
            <a:r>
              <a:rPr sz="1200" dirty="0">
                <a:latin typeface="Times New Roman"/>
                <a:cs typeface="Times New Roman"/>
              </a:rPr>
              <a:t>of a </a:t>
            </a:r>
            <a:r>
              <a:rPr sz="1200" spc="-5" dirty="0">
                <a:latin typeface="Times New Roman"/>
                <a:cs typeface="Times New Roman"/>
              </a:rPr>
              <a:t>system rather </a:t>
            </a:r>
            <a:r>
              <a:rPr sz="1200" dirty="0">
                <a:latin typeface="Times New Roman"/>
                <a:cs typeface="Times New Roman"/>
              </a:rPr>
              <a:t>than the  individual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components</a:t>
            </a:r>
            <a:r>
              <a:rPr sz="1200" b="1" dirty="0">
                <a:latin typeface="Times New Roman"/>
                <a:cs typeface="Times New Roman"/>
              </a:rPr>
              <a:t>.</a:t>
            </a:r>
            <a:endParaRPr sz="12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730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Non-functional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classifications</a:t>
            </a:r>
            <a:endParaRPr sz="1200" dirty="0">
              <a:latin typeface="Times New Roman"/>
              <a:cs typeface="Times New Roman"/>
            </a:endParaRPr>
          </a:p>
          <a:p>
            <a:pPr marL="469900" indent="-228600">
              <a:lnSpc>
                <a:spcPts val="1405"/>
              </a:lnSpc>
              <a:spcBef>
                <a:spcPts val="83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Product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requirements</a:t>
            </a:r>
            <a:endParaRPr sz="1200" dirty="0">
              <a:latin typeface="Times New Roman"/>
              <a:cs typeface="Times New Roman"/>
            </a:endParaRPr>
          </a:p>
          <a:p>
            <a:pPr marL="469900">
              <a:lnSpc>
                <a:spcPts val="1405"/>
              </a:lnSpc>
            </a:pPr>
            <a:r>
              <a:rPr sz="1200" spc="-5" dirty="0">
                <a:latin typeface="Times New Roman"/>
                <a:cs typeface="Times New Roman"/>
              </a:rPr>
              <a:t>Requirements which </a:t>
            </a:r>
            <a:r>
              <a:rPr sz="1200" dirty="0">
                <a:latin typeface="Times New Roman"/>
                <a:cs typeface="Times New Roman"/>
              </a:rPr>
              <a:t>specify that the </a:t>
            </a:r>
            <a:r>
              <a:rPr sz="1200" spc="-5" dirty="0">
                <a:latin typeface="Times New Roman"/>
                <a:cs typeface="Times New Roman"/>
              </a:rPr>
              <a:t>delivered </a:t>
            </a:r>
            <a:r>
              <a:rPr sz="1200" dirty="0">
                <a:latin typeface="Times New Roman"/>
                <a:cs typeface="Times New Roman"/>
              </a:rPr>
              <a:t>product must </a:t>
            </a:r>
            <a:r>
              <a:rPr sz="1200" spc="-5" dirty="0">
                <a:latin typeface="Times New Roman"/>
                <a:cs typeface="Times New Roman"/>
              </a:rPr>
              <a:t>behave </a:t>
            </a:r>
            <a:r>
              <a:rPr sz="1200" dirty="0">
                <a:latin typeface="Times New Roman"/>
                <a:cs typeface="Times New Roman"/>
              </a:rPr>
              <a:t>in a particular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way</a:t>
            </a:r>
            <a:endParaRPr sz="1200" dirty="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35"/>
              </a:spcBef>
            </a:pPr>
            <a:r>
              <a:rPr sz="1200" spc="-5" dirty="0">
                <a:latin typeface="Times New Roman"/>
                <a:cs typeface="Times New Roman"/>
              </a:rPr>
              <a:t>e.g. execution speed, reliability,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etc.</a:t>
            </a:r>
          </a:p>
          <a:p>
            <a:pPr marL="469900" indent="-228600">
              <a:lnSpc>
                <a:spcPts val="1405"/>
              </a:lnSpc>
              <a:spcBef>
                <a:spcPts val="96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b="1" dirty="0">
                <a:latin typeface="Times New Roman"/>
                <a:cs typeface="Times New Roman"/>
              </a:rPr>
              <a:t>Organisational</a:t>
            </a:r>
            <a:r>
              <a:rPr sz="1200" b="1" spc="-5" dirty="0">
                <a:latin typeface="Times New Roman"/>
                <a:cs typeface="Times New Roman"/>
              </a:rPr>
              <a:t> requirements</a:t>
            </a:r>
            <a:endParaRPr sz="1200" dirty="0">
              <a:latin typeface="Times New Roman"/>
              <a:cs typeface="Times New Roman"/>
            </a:endParaRPr>
          </a:p>
          <a:p>
            <a:pPr marL="469900">
              <a:lnSpc>
                <a:spcPts val="1405"/>
              </a:lnSpc>
            </a:pPr>
            <a:r>
              <a:rPr sz="1200" spc="-5" dirty="0">
                <a:latin typeface="Times New Roman"/>
                <a:cs typeface="Times New Roman"/>
              </a:rPr>
              <a:t>Requirements which </a:t>
            </a:r>
            <a:r>
              <a:rPr sz="1200" dirty="0">
                <a:latin typeface="Times New Roman"/>
                <a:cs typeface="Times New Roman"/>
              </a:rPr>
              <a:t>are a consequence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organisational </a:t>
            </a:r>
            <a:r>
              <a:rPr sz="1200" spc="-5" dirty="0">
                <a:latin typeface="Times New Roman"/>
                <a:cs typeface="Times New Roman"/>
              </a:rPr>
              <a:t>policies and procedures</a:t>
            </a:r>
            <a:r>
              <a:rPr sz="1200" spc="-1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e.g.</a:t>
            </a:r>
          </a:p>
          <a:p>
            <a:pPr marL="469900">
              <a:lnSpc>
                <a:spcPct val="100000"/>
              </a:lnSpc>
              <a:spcBef>
                <a:spcPts val="35"/>
              </a:spcBef>
            </a:pPr>
            <a:r>
              <a:rPr sz="1200" spc="-5" dirty="0">
                <a:latin typeface="Times New Roman"/>
                <a:cs typeface="Times New Roman"/>
              </a:rPr>
              <a:t>process </a:t>
            </a:r>
            <a:r>
              <a:rPr sz="1200" dirty="0">
                <a:latin typeface="Times New Roman"/>
                <a:cs typeface="Times New Roman"/>
              </a:rPr>
              <a:t>standards </a:t>
            </a:r>
            <a:r>
              <a:rPr sz="1200" spc="-5" dirty="0">
                <a:latin typeface="Times New Roman"/>
                <a:cs typeface="Times New Roman"/>
              </a:rPr>
              <a:t>used, </a:t>
            </a:r>
            <a:r>
              <a:rPr sz="1200" dirty="0">
                <a:latin typeface="Times New Roman"/>
                <a:cs typeface="Times New Roman"/>
              </a:rPr>
              <a:t>implementation </a:t>
            </a:r>
            <a:r>
              <a:rPr sz="1200" spc="-5" dirty="0">
                <a:latin typeface="Times New Roman"/>
                <a:cs typeface="Times New Roman"/>
              </a:rPr>
              <a:t>requirements,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etc.</a:t>
            </a:r>
            <a:endParaRPr sz="1200" dirty="0">
              <a:latin typeface="Times New Roman"/>
              <a:cs typeface="Times New Roman"/>
            </a:endParaRPr>
          </a:p>
          <a:p>
            <a:pPr marL="469900" indent="-228600">
              <a:lnSpc>
                <a:spcPts val="1405"/>
              </a:lnSpc>
              <a:spcBef>
                <a:spcPts val="96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External requirements</a:t>
            </a:r>
            <a:endParaRPr sz="1200" dirty="0">
              <a:latin typeface="Times New Roman"/>
              <a:cs typeface="Times New Roman"/>
            </a:endParaRPr>
          </a:p>
          <a:p>
            <a:pPr marL="469900">
              <a:lnSpc>
                <a:spcPts val="1405"/>
              </a:lnSpc>
            </a:pPr>
            <a:r>
              <a:rPr sz="1200" spc="-5" dirty="0">
                <a:latin typeface="Times New Roman"/>
                <a:cs typeface="Times New Roman"/>
              </a:rPr>
              <a:t>Requirements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which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arise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from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factors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which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external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the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development</a:t>
            </a:r>
            <a:endParaRPr sz="1200" dirty="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latin typeface="Times New Roman"/>
                <a:cs typeface="Times New Roman"/>
              </a:rPr>
              <a:t>process e.g. </a:t>
            </a:r>
            <a:r>
              <a:rPr sz="1200" dirty="0">
                <a:latin typeface="Times New Roman"/>
                <a:cs typeface="Times New Roman"/>
              </a:rPr>
              <a:t>interoperability </a:t>
            </a:r>
            <a:r>
              <a:rPr sz="1200" spc="-5" dirty="0">
                <a:latin typeface="Times New Roman"/>
                <a:cs typeface="Times New Roman"/>
              </a:rPr>
              <a:t>requirements, legislative requirements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etc.</a:t>
            </a:r>
            <a:endParaRPr sz="1200" dirty="0">
              <a:latin typeface="Times New Roman"/>
              <a:cs typeface="Times New Roman"/>
            </a:endParaRPr>
          </a:p>
          <a:p>
            <a:pPr marL="926465" lvl="1" indent="-229235" algn="just">
              <a:lnSpc>
                <a:spcPts val="1400"/>
              </a:lnSpc>
              <a:spcBef>
                <a:spcPts val="960"/>
              </a:spcBef>
              <a:buFont typeface="Symbol"/>
              <a:buChar char=""/>
              <a:tabLst>
                <a:tab pos="9271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Usability requirements</a:t>
            </a:r>
            <a:endParaRPr sz="1200" dirty="0">
              <a:latin typeface="Times New Roman"/>
              <a:cs typeface="Times New Roman"/>
            </a:endParaRPr>
          </a:p>
          <a:p>
            <a:pPr marL="12700" marR="159385" algn="just">
              <a:lnSpc>
                <a:spcPts val="1380"/>
              </a:lnSpc>
              <a:spcBef>
                <a:spcPts val="55"/>
              </a:spcBef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system </a:t>
            </a:r>
            <a:r>
              <a:rPr sz="1200" dirty="0">
                <a:latin typeface="Times New Roman"/>
                <a:cs typeface="Times New Roman"/>
              </a:rPr>
              <a:t>should be </a:t>
            </a:r>
            <a:r>
              <a:rPr sz="1200" spc="5" dirty="0">
                <a:latin typeface="Times New Roman"/>
                <a:cs typeface="Times New Roman"/>
              </a:rPr>
              <a:t>easy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use </a:t>
            </a:r>
            <a:r>
              <a:rPr sz="1200" spc="10" dirty="0">
                <a:latin typeface="Times New Roman"/>
                <a:cs typeface="Times New Roman"/>
              </a:rPr>
              <a:t>by </a:t>
            </a:r>
            <a:r>
              <a:rPr sz="1200" spc="-5" dirty="0">
                <a:latin typeface="Times New Roman"/>
                <a:cs typeface="Times New Roman"/>
              </a:rPr>
              <a:t>medical </a:t>
            </a:r>
            <a:r>
              <a:rPr sz="1200" dirty="0">
                <a:latin typeface="Times New Roman"/>
                <a:cs typeface="Times New Roman"/>
              </a:rPr>
              <a:t>staff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should be </a:t>
            </a:r>
            <a:r>
              <a:rPr sz="1200" spc="-5" dirty="0">
                <a:latin typeface="Times New Roman"/>
                <a:cs typeface="Times New Roman"/>
              </a:rPr>
              <a:t>organized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such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way </a:t>
            </a:r>
            <a:r>
              <a:rPr sz="1200" dirty="0">
                <a:latin typeface="Times New Roman"/>
                <a:cs typeface="Times New Roman"/>
              </a:rPr>
              <a:t>that  </a:t>
            </a:r>
            <a:r>
              <a:rPr sz="1200" spc="-5" dirty="0">
                <a:latin typeface="Times New Roman"/>
                <a:cs typeface="Times New Roman"/>
              </a:rPr>
              <a:t>user errors </a:t>
            </a:r>
            <a:r>
              <a:rPr sz="1200" dirty="0">
                <a:latin typeface="Times New Roman"/>
                <a:cs typeface="Times New Roman"/>
              </a:rPr>
              <a:t>are minimized. </a:t>
            </a:r>
            <a:r>
              <a:rPr sz="1200" spc="-5" dirty="0">
                <a:latin typeface="Times New Roman"/>
                <a:cs typeface="Times New Roman"/>
              </a:rPr>
              <a:t>(Goal). Medical </a:t>
            </a:r>
            <a:r>
              <a:rPr sz="1200" spc="5" dirty="0">
                <a:latin typeface="Times New Roman"/>
                <a:cs typeface="Times New Roman"/>
              </a:rPr>
              <a:t>staff </a:t>
            </a:r>
            <a:r>
              <a:rPr sz="1200" spc="-5" dirty="0">
                <a:latin typeface="Times New Roman"/>
                <a:cs typeface="Times New Roman"/>
              </a:rPr>
              <a:t>shall </a:t>
            </a:r>
            <a:r>
              <a:rPr sz="1200" dirty="0">
                <a:latin typeface="Times New Roman"/>
                <a:cs typeface="Times New Roman"/>
              </a:rPr>
              <a:t>be able to use </a:t>
            </a:r>
            <a:r>
              <a:rPr sz="1200" spc="-5" dirty="0">
                <a:latin typeface="Times New Roman"/>
                <a:cs typeface="Times New Roman"/>
              </a:rPr>
              <a:t>all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system </a:t>
            </a:r>
            <a:r>
              <a:rPr sz="1200" dirty="0">
                <a:latin typeface="Times New Roman"/>
                <a:cs typeface="Times New Roman"/>
              </a:rPr>
              <a:t>functions  </a:t>
            </a:r>
            <a:r>
              <a:rPr sz="1200" spc="-5" dirty="0">
                <a:latin typeface="Times New Roman"/>
                <a:cs typeface="Times New Roman"/>
              </a:rPr>
              <a:t>after </a:t>
            </a:r>
            <a:r>
              <a:rPr sz="1200" dirty="0">
                <a:latin typeface="Times New Roman"/>
                <a:cs typeface="Times New Roman"/>
              </a:rPr>
              <a:t>four hours of training. </a:t>
            </a:r>
            <a:r>
              <a:rPr sz="1200" spc="-5" dirty="0">
                <a:latin typeface="Times New Roman"/>
                <a:cs typeface="Times New Roman"/>
              </a:rPr>
              <a:t>After this training, </a:t>
            </a:r>
            <a:r>
              <a:rPr sz="1200" dirty="0">
                <a:latin typeface="Times New Roman"/>
                <a:cs typeface="Times New Roman"/>
              </a:rPr>
              <a:t>the average number of </a:t>
            </a:r>
            <a:r>
              <a:rPr sz="1200" spc="-5" dirty="0">
                <a:latin typeface="Times New Roman"/>
                <a:cs typeface="Times New Roman"/>
              </a:rPr>
              <a:t>errors </a:t>
            </a:r>
            <a:r>
              <a:rPr sz="1200" dirty="0">
                <a:latin typeface="Times New Roman"/>
                <a:cs typeface="Times New Roman"/>
              </a:rPr>
              <a:t>made </a:t>
            </a:r>
            <a:r>
              <a:rPr sz="1200" spc="10" dirty="0">
                <a:latin typeface="Times New Roman"/>
                <a:cs typeface="Times New Roman"/>
              </a:rPr>
              <a:t>by  </a:t>
            </a:r>
            <a:r>
              <a:rPr sz="1200" spc="-5" dirty="0">
                <a:latin typeface="Times New Roman"/>
                <a:cs typeface="Times New Roman"/>
              </a:rPr>
              <a:t>experienced </a:t>
            </a:r>
            <a:r>
              <a:rPr sz="1200" dirty="0">
                <a:latin typeface="Times New Roman"/>
                <a:cs typeface="Times New Roman"/>
              </a:rPr>
              <a:t>users </a:t>
            </a:r>
            <a:r>
              <a:rPr sz="1200" spc="-5" dirty="0">
                <a:latin typeface="Times New Roman"/>
                <a:cs typeface="Times New Roman"/>
              </a:rPr>
              <a:t>shall </a:t>
            </a:r>
            <a:r>
              <a:rPr sz="1200" dirty="0">
                <a:latin typeface="Times New Roman"/>
                <a:cs typeface="Times New Roman"/>
              </a:rPr>
              <a:t>not </a:t>
            </a:r>
            <a:r>
              <a:rPr sz="1200" spc="-5" dirty="0">
                <a:latin typeface="Times New Roman"/>
                <a:cs typeface="Times New Roman"/>
              </a:rPr>
              <a:t>exceed two per </a:t>
            </a:r>
            <a:r>
              <a:rPr sz="1200" dirty="0">
                <a:latin typeface="Times New Roman"/>
                <a:cs typeface="Times New Roman"/>
              </a:rPr>
              <a:t>hour of </a:t>
            </a:r>
            <a:r>
              <a:rPr sz="1200" spc="-5" dirty="0">
                <a:latin typeface="Times New Roman"/>
                <a:cs typeface="Times New Roman"/>
              </a:rPr>
              <a:t>system use. </a:t>
            </a:r>
            <a:r>
              <a:rPr sz="1200" dirty="0">
                <a:latin typeface="Times New Roman"/>
                <a:cs typeface="Times New Roman"/>
              </a:rPr>
              <a:t>(Testable non-functional  </a:t>
            </a:r>
            <a:r>
              <a:rPr sz="1200" spc="-5" dirty="0">
                <a:latin typeface="Times New Roman"/>
                <a:cs typeface="Times New Roman"/>
              </a:rPr>
              <a:t>requirement).</a:t>
            </a:r>
            <a:endParaRPr sz="12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720"/>
              </a:spcBef>
            </a:pPr>
            <a:r>
              <a:rPr sz="1200" b="1" spc="-5" dirty="0">
                <a:latin typeface="Times New Roman"/>
                <a:cs typeface="Times New Roman"/>
              </a:rPr>
              <a:t>Metrics </a:t>
            </a:r>
            <a:r>
              <a:rPr sz="1200" b="1" dirty="0">
                <a:latin typeface="Times New Roman"/>
                <a:cs typeface="Times New Roman"/>
              </a:rPr>
              <a:t>for </a:t>
            </a:r>
            <a:r>
              <a:rPr sz="1200" b="1" spc="-5" dirty="0">
                <a:latin typeface="Times New Roman"/>
                <a:cs typeface="Times New Roman"/>
              </a:rPr>
              <a:t>specifying nonfunctional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requirements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704" y="8807957"/>
            <a:ext cx="5814695" cy="98171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40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Requirements engineering</a:t>
            </a:r>
            <a:r>
              <a:rPr sz="12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processes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3000"/>
              </a:lnSpc>
              <a:spcBef>
                <a:spcPts val="795"/>
              </a:spcBef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processes used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Requirement Engineering </a:t>
            </a:r>
            <a:r>
              <a:rPr sz="1200" spc="5" dirty="0">
                <a:latin typeface="Times New Roman"/>
                <a:cs typeface="Times New Roman"/>
              </a:rPr>
              <a:t>vary </a:t>
            </a:r>
            <a:r>
              <a:rPr sz="1200" dirty="0">
                <a:latin typeface="Times New Roman"/>
                <a:cs typeface="Times New Roman"/>
              </a:rPr>
              <a:t>widely depending </a:t>
            </a:r>
            <a:r>
              <a:rPr sz="1200" spc="5" dirty="0">
                <a:latin typeface="Times New Roman"/>
                <a:cs typeface="Times New Roman"/>
              </a:rPr>
              <a:t>on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application  </a:t>
            </a:r>
            <a:r>
              <a:rPr sz="1200" dirty="0">
                <a:latin typeface="Times New Roman"/>
                <a:cs typeface="Times New Roman"/>
              </a:rPr>
              <a:t>domain, the </a:t>
            </a:r>
            <a:r>
              <a:rPr sz="1200" spc="-5" dirty="0">
                <a:latin typeface="Times New Roman"/>
                <a:cs typeface="Times New Roman"/>
              </a:rPr>
              <a:t>people involved and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organisation developing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requirements. Requirement  Engineering is </a:t>
            </a:r>
            <a:r>
              <a:rPr sz="1200" dirty="0">
                <a:latin typeface="Times New Roman"/>
                <a:cs typeface="Times New Roman"/>
              </a:rPr>
              <a:t>an </a:t>
            </a:r>
            <a:r>
              <a:rPr sz="1200" spc="-5" dirty="0">
                <a:latin typeface="Times New Roman"/>
                <a:cs typeface="Times New Roman"/>
              </a:rPr>
              <a:t>iterative </a:t>
            </a:r>
            <a:r>
              <a:rPr sz="1200" dirty="0">
                <a:latin typeface="Times New Roman"/>
                <a:cs typeface="Times New Roman"/>
              </a:rPr>
              <a:t>activity in which these </a:t>
            </a:r>
            <a:r>
              <a:rPr sz="1200" spc="-5" dirty="0">
                <a:latin typeface="Times New Roman"/>
                <a:cs typeface="Times New Roman"/>
              </a:rPr>
              <a:t>processes are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interleaved.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0100" y="4924043"/>
            <a:ext cx="5958840" cy="3877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3</a:t>
            </a:fld>
            <a:endParaRPr spc="-2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992" y="281431"/>
            <a:ext cx="3428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6453" y="281431"/>
            <a:ext cx="6648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8873" y="281431"/>
            <a:ext cx="12909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906526"/>
            <a:ext cx="5989955" cy="4845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0"/>
              </a:spcBef>
              <a:buAutoNum type="arabicPeriod" startAt="5"/>
              <a:tabLst>
                <a:tab pos="1651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Deployment-Level </a:t>
            </a:r>
            <a:r>
              <a:rPr sz="1200" b="1" dirty="0">
                <a:latin typeface="Times New Roman"/>
                <a:cs typeface="Times New Roman"/>
              </a:rPr>
              <a:t>Design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Elements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 startAt="5"/>
            </a:pPr>
            <a:endParaRPr sz="1050">
              <a:latin typeface="Times New Roman"/>
              <a:cs typeface="Times New Roman"/>
            </a:endParaRPr>
          </a:p>
          <a:p>
            <a:pPr marL="469900" marR="6350" lvl="1" indent="-228600" algn="just">
              <a:lnSpc>
                <a:spcPct val="110000"/>
              </a:lnSpc>
              <a:buFont typeface="Symbol"/>
              <a:buChar char="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Deployment-level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design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elements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indicate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how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software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functionality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subsystems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will  </a:t>
            </a:r>
            <a:r>
              <a:rPr sz="1200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allocated </a:t>
            </a:r>
            <a:r>
              <a:rPr sz="1200" dirty="0">
                <a:latin typeface="Times New Roman"/>
                <a:cs typeface="Times New Roman"/>
              </a:rPr>
              <a:t>within the </a:t>
            </a:r>
            <a:r>
              <a:rPr sz="1200" spc="-5" dirty="0">
                <a:latin typeface="Times New Roman"/>
                <a:cs typeface="Times New Roman"/>
              </a:rPr>
              <a:t>physical computing </a:t>
            </a:r>
            <a:r>
              <a:rPr sz="1200" dirty="0">
                <a:latin typeface="Times New Roman"/>
                <a:cs typeface="Times New Roman"/>
              </a:rPr>
              <a:t>environment that </a:t>
            </a:r>
            <a:r>
              <a:rPr sz="1200" spc="-5" dirty="0">
                <a:latin typeface="Times New Roman"/>
                <a:cs typeface="Times New Roman"/>
              </a:rPr>
              <a:t>will </a:t>
            </a:r>
            <a:r>
              <a:rPr sz="1200" dirty="0">
                <a:latin typeface="Times New Roman"/>
                <a:cs typeface="Times New Roman"/>
              </a:rPr>
              <a:t>support </a:t>
            </a:r>
            <a:r>
              <a:rPr sz="1200" spc="-5" dirty="0">
                <a:latin typeface="Times New Roman"/>
                <a:cs typeface="Times New Roman"/>
              </a:rPr>
              <a:t>the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software.</a:t>
            </a:r>
            <a:endParaRPr sz="1200">
              <a:latin typeface="Times New Roman"/>
              <a:cs typeface="Times New Roman"/>
            </a:endParaRPr>
          </a:p>
          <a:p>
            <a:pPr marL="469900" marR="6350" lvl="1" indent="-228600" algn="just">
              <a:lnSpc>
                <a:spcPct val="110300"/>
              </a:lnSpc>
              <a:spcBef>
                <a:spcPts val="9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For example,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elements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i="1" dirty="0">
                <a:latin typeface="Times New Roman"/>
                <a:cs typeface="Times New Roman"/>
              </a:rPr>
              <a:t>SafeHome </a:t>
            </a:r>
            <a:r>
              <a:rPr sz="1200" dirty="0">
                <a:latin typeface="Times New Roman"/>
                <a:cs typeface="Times New Roman"/>
              </a:rPr>
              <a:t>product </a:t>
            </a:r>
            <a:r>
              <a:rPr sz="1200" spc="-5" dirty="0">
                <a:latin typeface="Times New Roman"/>
                <a:cs typeface="Times New Roman"/>
              </a:rPr>
              <a:t>are configured </a:t>
            </a:r>
            <a:r>
              <a:rPr sz="1200" dirty="0">
                <a:latin typeface="Times New Roman"/>
                <a:cs typeface="Times New Roman"/>
              </a:rPr>
              <a:t>to operate </a:t>
            </a:r>
            <a:r>
              <a:rPr sz="1200" spc="-5" dirty="0">
                <a:latin typeface="Times New Roman"/>
                <a:cs typeface="Times New Roman"/>
              </a:rPr>
              <a:t>within three  </a:t>
            </a:r>
            <a:r>
              <a:rPr sz="1200" dirty="0">
                <a:latin typeface="Times New Roman"/>
                <a:cs typeface="Times New Roman"/>
              </a:rPr>
              <a:t>primary computing environments—a homebasedPC, the </a:t>
            </a:r>
            <a:r>
              <a:rPr sz="1200" i="1" spc="-5" dirty="0">
                <a:latin typeface="Times New Roman"/>
                <a:cs typeface="Times New Roman"/>
              </a:rPr>
              <a:t>SafeHome </a:t>
            </a:r>
            <a:r>
              <a:rPr sz="1200" dirty="0">
                <a:latin typeface="Times New Roman"/>
                <a:cs typeface="Times New Roman"/>
              </a:rPr>
              <a:t>control </a:t>
            </a:r>
            <a:r>
              <a:rPr sz="1200" spc="-5" dirty="0">
                <a:latin typeface="Times New Roman"/>
                <a:cs typeface="Times New Roman"/>
              </a:rPr>
              <a:t>panel, and </a:t>
            </a:r>
            <a:r>
              <a:rPr sz="1200" dirty="0">
                <a:latin typeface="Times New Roman"/>
                <a:cs typeface="Times New Roman"/>
              </a:rPr>
              <a:t>a  </a:t>
            </a:r>
            <a:r>
              <a:rPr sz="1200" spc="-5" dirty="0">
                <a:latin typeface="Times New Roman"/>
                <a:cs typeface="Times New Roman"/>
              </a:rPr>
              <a:t>server housed at </a:t>
            </a:r>
            <a:r>
              <a:rPr sz="1200" dirty="0">
                <a:latin typeface="Times New Roman"/>
                <a:cs typeface="Times New Roman"/>
              </a:rPr>
              <a:t>CPI Corp. (providing </a:t>
            </a:r>
            <a:r>
              <a:rPr sz="1200" spc="-5" dirty="0">
                <a:latin typeface="Times New Roman"/>
                <a:cs typeface="Times New Roman"/>
              </a:rPr>
              <a:t>Internet-based access </a:t>
            </a:r>
            <a:r>
              <a:rPr sz="1200" dirty="0">
                <a:latin typeface="Times New Roman"/>
                <a:cs typeface="Times New Roman"/>
              </a:rPr>
              <a:t>to the system). </a:t>
            </a:r>
            <a:r>
              <a:rPr sz="1200" spc="-10" dirty="0">
                <a:latin typeface="Times New Roman"/>
                <a:cs typeface="Times New Roman"/>
              </a:rPr>
              <a:t>In </a:t>
            </a:r>
            <a:r>
              <a:rPr sz="1200" dirty="0">
                <a:latin typeface="Times New Roman"/>
                <a:cs typeface="Times New Roman"/>
              </a:rPr>
              <a:t>addition,  limited </a:t>
            </a:r>
            <a:r>
              <a:rPr sz="1200" spc="-5" dirty="0">
                <a:latin typeface="Times New Roman"/>
                <a:cs typeface="Times New Roman"/>
              </a:rPr>
              <a:t>functionality </a:t>
            </a:r>
            <a:r>
              <a:rPr sz="1200" spc="5" dirty="0">
                <a:latin typeface="Times New Roman"/>
                <a:cs typeface="Times New Roman"/>
              </a:rPr>
              <a:t>may </a:t>
            </a:r>
            <a:r>
              <a:rPr sz="1200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provided with </a:t>
            </a:r>
            <a:r>
              <a:rPr sz="1200" dirty="0">
                <a:latin typeface="Times New Roman"/>
                <a:cs typeface="Times New Roman"/>
              </a:rPr>
              <a:t>mobile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platforms.</a:t>
            </a:r>
            <a:endParaRPr sz="1200">
              <a:latin typeface="Times New Roman"/>
              <a:cs typeface="Times New Roman"/>
            </a:endParaRPr>
          </a:p>
          <a:p>
            <a:pPr marL="469900" marR="5715" lvl="1" indent="-228600" algn="just">
              <a:lnSpc>
                <a:spcPct val="110200"/>
              </a:lnSpc>
              <a:spcBef>
                <a:spcPts val="8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During design, </a:t>
            </a:r>
            <a:r>
              <a:rPr sz="1200" dirty="0">
                <a:latin typeface="Times New Roman"/>
                <a:cs typeface="Times New Roman"/>
              </a:rPr>
              <a:t>a UML </a:t>
            </a:r>
            <a:r>
              <a:rPr sz="1200" spc="-5" dirty="0">
                <a:latin typeface="Times New Roman"/>
                <a:cs typeface="Times New Roman"/>
              </a:rPr>
              <a:t>deployment </a:t>
            </a:r>
            <a:r>
              <a:rPr sz="1200" dirty="0">
                <a:latin typeface="Times New Roman"/>
                <a:cs typeface="Times New Roman"/>
              </a:rPr>
              <a:t>diagram </a:t>
            </a:r>
            <a:r>
              <a:rPr sz="1200" spc="-5" dirty="0">
                <a:latin typeface="Times New Roman"/>
                <a:cs typeface="Times New Roman"/>
              </a:rPr>
              <a:t>is developed and </a:t>
            </a:r>
            <a:r>
              <a:rPr sz="1200" dirty="0">
                <a:latin typeface="Times New Roman"/>
                <a:cs typeface="Times New Roman"/>
              </a:rPr>
              <a:t>then </a:t>
            </a:r>
            <a:r>
              <a:rPr sz="1200" spc="-5" dirty="0">
                <a:latin typeface="Times New Roman"/>
                <a:cs typeface="Times New Roman"/>
              </a:rPr>
              <a:t>refined as shown </a:t>
            </a:r>
            <a:r>
              <a:rPr sz="1200" dirty="0">
                <a:latin typeface="Times New Roman"/>
                <a:cs typeface="Times New Roman"/>
              </a:rPr>
              <a:t>in  </a:t>
            </a:r>
            <a:r>
              <a:rPr sz="1200" spc="-5" dirty="0">
                <a:latin typeface="Times New Roman"/>
                <a:cs typeface="Times New Roman"/>
              </a:rPr>
              <a:t>Figure. </a:t>
            </a:r>
            <a:r>
              <a:rPr sz="1200" spc="-10" dirty="0">
                <a:latin typeface="Times New Roman"/>
                <a:cs typeface="Times New Roman"/>
              </a:rPr>
              <a:t>In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figure, </a:t>
            </a:r>
            <a:r>
              <a:rPr sz="1200" dirty="0">
                <a:latin typeface="Times New Roman"/>
                <a:cs typeface="Times New Roman"/>
              </a:rPr>
              <a:t>three computing environments </a:t>
            </a:r>
            <a:r>
              <a:rPr sz="1200" spc="-5" dirty="0">
                <a:latin typeface="Times New Roman"/>
                <a:cs typeface="Times New Roman"/>
              </a:rPr>
              <a:t>are shown </a:t>
            </a:r>
            <a:r>
              <a:rPr sz="1200" dirty="0">
                <a:latin typeface="Times New Roman"/>
                <a:cs typeface="Times New Roman"/>
              </a:rPr>
              <a:t>(in </a:t>
            </a:r>
            <a:r>
              <a:rPr sz="1200" spc="-5" dirty="0">
                <a:latin typeface="Times New Roman"/>
                <a:cs typeface="Times New Roman"/>
              </a:rPr>
              <a:t>actuality, </a:t>
            </a:r>
            <a:r>
              <a:rPr sz="1200" dirty="0">
                <a:latin typeface="Times New Roman"/>
                <a:cs typeface="Times New Roman"/>
              </a:rPr>
              <a:t>there would  be more including </a:t>
            </a:r>
            <a:r>
              <a:rPr sz="1200" spc="-5" dirty="0">
                <a:latin typeface="Times New Roman"/>
                <a:cs typeface="Times New Roman"/>
              </a:rPr>
              <a:t>sensors, cameras, and </a:t>
            </a:r>
            <a:r>
              <a:rPr sz="1200" dirty="0">
                <a:latin typeface="Times New Roman"/>
                <a:cs typeface="Times New Roman"/>
              </a:rPr>
              <a:t>functionality </a:t>
            </a:r>
            <a:r>
              <a:rPr sz="1200" spc="-5" dirty="0">
                <a:latin typeface="Times New Roman"/>
                <a:cs typeface="Times New Roman"/>
              </a:rPr>
              <a:t>delivered </a:t>
            </a:r>
            <a:r>
              <a:rPr sz="1200" spc="10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mobile </a:t>
            </a:r>
            <a:r>
              <a:rPr sz="1200" spc="-5" dirty="0">
                <a:latin typeface="Times New Roman"/>
                <a:cs typeface="Times New Roman"/>
              </a:rPr>
              <a:t>platforms).</a:t>
            </a:r>
            <a:r>
              <a:rPr sz="1200" spc="-1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 </a:t>
            </a:r>
            <a:r>
              <a:rPr sz="1200" spc="-5" dirty="0">
                <a:latin typeface="Times New Roman"/>
                <a:cs typeface="Times New Roman"/>
              </a:rPr>
              <a:t>subsystems (functionality) </a:t>
            </a:r>
            <a:r>
              <a:rPr sz="1200" dirty="0">
                <a:latin typeface="Times New Roman"/>
                <a:cs typeface="Times New Roman"/>
              </a:rPr>
              <a:t>housed within </a:t>
            </a:r>
            <a:r>
              <a:rPr sz="1200" spc="-5" dirty="0">
                <a:latin typeface="Times New Roman"/>
                <a:cs typeface="Times New Roman"/>
              </a:rPr>
              <a:t>each computing </a:t>
            </a:r>
            <a:r>
              <a:rPr sz="1200" dirty="0">
                <a:latin typeface="Times New Roman"/>
                <a:cs typeface="Times New Roman"/>
              </a:rPr>
              <a:t>element are </a:t>
            </a:r>
            <a:r>
              <a:rPr sz="1200" spc="-5" dirty="0">
                <a:latin typeface="Times New Roman"/>
                <a:cs typeface="Times New Roman"/>
              </a:rPr>
              <a:t>indicated. For  </a:t>
            </a:r>
            <a:r>
              <a:rPr sz="1200" dirty="0">
                <a:latin typeface="Times New Roman"/>
                <a:cs typeface="Times New Roman"/>
              </a:rPr>
              <a:t>example, the </a:t>
            </a:r>
            <a:r>
              <a:rPr sz="1200" spc="-5" dirty="0">
                <a:latin typeface="Times New Roman"/>
                <a:cs typeface="Times New Roman"/>
              </a:rPr>
              <a:t>personal </a:t>
            </a:r>
            <a:r>
              <a:rPr sz="1200" dirty="0">
                <a:latin typeface="Times New Roman"/>
                <a:cs typeface="Times New Roman"/>
              </a:rPr>
              <a:t>computer </a:t>
            </a:r>
            <a:r>
              <a:rPr sz="1200" spc="-5" dirty="0">
                <a:latin typeface="Times New Roman"/>
                <a:cs typeface="Times New Roman"/>
              </a:rPr>
              <a:t>houses </a:t>
            </a:r>
            <a:r>
              <a:rPr sz="1200" dirty="0">
                <a:latin typeface="Times New Roman"/>
                <a:cs typeface="Times New Roman"/>
              </a:rPr>
              <a:t>subsystems that </a:t>
            </a:r>
            <a:r>
              <a:rPr sz="1200" spc="-5" dirty="0">
                <a:latin typeface="Times New Roman"/>
                <a:cs typeface="Times New Roman"/>
              </a:rPr>
              <a:t>implement security, surveillance,  </a:t>
            </a:r>
            <a:r>
              <a:rPr sz="1200" dirty="0">
                <a:latin typeface="Times New Roman"/>
                <a:cs typeface="Times New Roman"/>
              </a:rPr>
              <a:t>home </a:t>
            </a:r>
            <a:r>
              <a:rPr sz="1200" spc="-5" dirty="0">
                <a:latin typeface="Times New Roman"/>
                <a:cs typeface="Times New Roman"/>
              </a:rPr>
              <a:t>management, and communications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features.</a:t>
            </a:r>
            <a:endParaRPr sz="1200">
              <a:latin typeface="Times New Roman"/>
              <a:cs typeface="Times New Roman"/>
            </a:endParaRPr>
          </a:p>
          <a:p>
            <a:pPr marL="469900" marR="6350" lvl="1" indent="-228600" algn="just">
              <a:lnSpc>
                <a:spcPct val="110400"/>
              </a:lnSpc>
              <a:spcBef>
                <a:spcPts val="80"/>
              </a:spcBef>
              <a:buFont typeface="Symbol"/>
              <a:buChar char=""/>
              <a:tabLst>
                <a:tab pos="509905" algn="l"/>
              </a:tabLst>
            </a:pPr>
            <a:r>
              <a:rPr dirty="0"/>
              <a:t>	</a:t>
            </a:r>
            <a:r>
              <a:rPr sz="1200" spc="-15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addition, an external access </a:t>
            </a:r>
            <a:r>
              <a:rPr sz="1200" dirty="0">
                <a:latin typeface="Times New Roman"/>
                <a:cs typeface="Times New Roman"/>
              </a:rPr>
              <a:t>subsystem </a:t>
            </a:r>
            <a:r>
              <a:rPr sz="1200" spc="-5" dirty="0">
                <a:latin typeface="Times New Roman"/>
                <a:cs typeface="Times New Roman"/>
              </a:rPr>
              <a:t>has </a:t>
            </a:r>
            <a:r>
              <a:rPr sz="1200" dirty="0">
                <a:latin typeface="Times New Roman"/>
                <a:cs typeface="Times New Roman"/>
              </a:rPr>
              <a:t>been </a:t>
            </a:r>
            <a:r>
              <a:rPr sz="1200" spc="-5" dirty="0">
                <a:latin typeface="Times New Roman"/>
                <a:cs typeface="Times New Roman"/>
              </a:rPr>
              <a:t>designed </a:t>
            </a:r>
            <a:r>
              <a:rPr sz="1200" dirty="0">
                <a:latin typeface="Times New Roman"/>
                <a:cs typeface="Times New Roman"/>
              </a:rPr>
              <a:t>to manage </a:t>
            </a:r>
            <a:r>
              <a:rPr sz="1200" spc="-5" dirty="0">
                <a:latin typeface="Times New Roman"/>
                <a:cs typeface="Times New Roman"/>
              </a:rPr>
              <a:t>all attempts </a:t>
            </a:r>
            <a:r>
              <a:rPr sz="1200" dirty="0">
                <a:latin typeface="Times New Roman"/>
                <a:cs typeface="Times New Roman"/>
              </a:rPr>
              <a:t>to  </a:t>
            </a:r>
            <a:r>
              <a:rPr sz="1200" spc="-5" dirty="0">
                <a:latin typeface="Times New Roman"/>
                <a:cs typeface="Times New Roman"/>
              </a:rPr>
              <a:t>access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i="1" spc="-5" dirty="0">
                <a:latin typeface="Times New Roman"/>
                <a:cs typeface="Times New Roman"/>
              </a:rPr>
              <a:t>SafeHome </a:t>
            </a:r>
            <a:r>
              <a:rPr sz="1200" spc="-5" dirty="0">
                <a:latin typeface="Times New Roman"/>
                <a:cs typeface="Times New Roman"/>
              </a:rPr>
              <a:t>system from an external source. Each </a:t>
            </a:r>
            <a:r>
              <a:rPr sz="1200" dirty="0">
                <a:latin typeface="Times New Roman"/>
                <a:cs typeface="Times New Roman"/>
              </a:rPr>
              <a:t>subsystem would be</a:t>
            </a:r>
            <a:r>
              <a:rPr sz="1200" spc="-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elaborated 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indicate </a:t>
            </a:r>
            <a:r>
              <a:rPr sz="1200" dirty="0">
                <a:latin typeface="Times New Roman"/>
                <a:cs typeface="Times New Roman"/>
              </a:rPr>
              <a:t>the components </a:t>
            </a:r>
            <a:r>
              <a:rPr sz="1200" spc="-5" dirty="0">
                <a:latin typeface="Times New Roman"/>
                <a:cs typeface="Times New Roman"/>
              </a:rPr>
              <a:t>that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implements.</a:t>
            </a:r>
            <a:endParaRPr sz="1200">
              <a:latin typeface="Times New Roman"/>
              <a:cs typeface="Times New Roman"/>
            </a:endParaRPr>
          </a:p>
          <a:p>
            <a:pPr marL="469900" marR="5080" lvl="1" indent="-228600" algn="just">
              <a:lnSpc>
                <a:spcPct val="110300"/>
              </a:lnSpc>
              <a:spcBef>
                <a:spcPts val="8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The diagram shown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Figure is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i="1" spc="-5" dirty="0">
                <a:latin typeface="Times New Roman"/>
                <a:cs typeface="Times New Roman"/>
              </a:rPr>
              <a:t>descriptor form. </a:t>
            </a: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5" dirty="0">
                <a:latin typeface="Times New Roman"/>
                <a:cs typeface="Times New Roman"/>
              </a:rPr>
              <a:t>means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the deployment  diagram shows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computing environment </a:t>
            </a:r>
            <a:r>
              <a:rPr sz="1200" dirty="0">
                <a:latin typeface="Times New Roman"/>
                <a:cs typeface="Times New Roman"/>
              </a:rPr>
              <a:t>but </a:t>
            </a:r>
            <a:r>
              <a:rPr sz="1200" spc="-5" dirty="0">
                <a:latin typeface="Times New Roman"/>
                <a:cs typeface="Times New Roman"/>
              </a:rPr>
              <a:t>does </a:t>
            </a:r>
            <a:r>
              <a:rPr sz="1200" dirty="0">
                <a:latin typeface="Times New Roman"/>
                <a:cs typeface="Times New Roman"/>
              </a:rPr>
              <a:t>not explicitly indicate configuration  </a:t>
            </a:r>
            <a:r>
              <a:rPr sz="1200" spc="-5" dirty="0">
                <a:latin typeface="Times New Roman"/>
                <a:cs typeface="Times New Roman"/>
              </a:rPr>
              <a:t>details. For example,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“personal computer”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5" dirty="0">
                <a:latin typeface="Times New Roman"/>
                <a:cs typeface="Times New Roman"/>
              </a:rPr>
              <a:t>not further identified. </a:t>
            </a:r>
            <a:r>
              <a:rPr sz="1200" spc="-15" dirty="0">
                <a:latin typeface="Times New Roman"/>
                <a:cs typeface="Times New Roman"/>
              </a:rPr>
              <a:t>It </a:t>
            </a:r>
            <a:r>
              <a:rPr sz="1200" dirty="0">
                <a:latin typeface="Times New Roman"/>
                <a:cs typeface="Times New Roman"/>
              </a:rPr>
              <a:t>could be a </a:t>
            </a:r>
            <a:r>
              <a:rPr sz="1200" spc="-5" dirty="0">
                <a:latin typeface="Times New Roman"/>
                <a:cs typeface="Times New Roman"/>
              </a:rPr>
              <a:t>Mac, </a:t>
            </a:r>
            <a:r>
              <a:rPr sz="1200" dirty="0">
                <a:latin typeface="Times New Roman"/>
                <a:cs typeface="Times New Roman"/>
              </a:rPr>
              <a:t>a  </a:t>
            </a:r>
            <a:r>
              <a:rPr sz="1200" spc="-5" dirty="0">
                <a:latin typeface="Times New Roman"/>
                <a:cs typeface="Times New Roman"/>
              </a:rPr>
              <a:t>Windows-based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PC,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Linux-box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mobile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platform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its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associated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operating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system.  These </a:t>
            </a:r>
            <a:r>
              <a:rPr sz="1200" dirty="0">
                <a:latin typeface="Times New Roman"/>
                <a:cs typeface="Times New Roman"/>
              </a:rPr>
              <a:t>details are provided </a:t>
            </a:r>
            <a:r>
              <a:rPr sz="1200" spc="-5" dirty="0">
                <a:latin typeface="Times New Roman"/>
                <a:cs typeface="Times New Roman"/>
              </a:rPr>
              <a:t>when </a:t>
            </a:r>
            <a:r>
              <a:rPr sz="1200" dirty="0">
                <a:latin typeface="Times New Roman"/>
                <a:cs typeface="Times New Roman"/>
              </a:rPr>
              <a:t>the deployment </a:t>
            </a:r>
            <a:r>
              <a:rPr sz="1200" spc="-5" dirty="0">
                <a:latin typeface="Times New Roman"/>
                <a:cs typeface="Times New Roman"/>
              </a:rPr>
              <a:t>diagram is </a:t>
            </a:r>
            <a:r>
              <a:rPr sz="1200" dirty="0">
                <a:latin typeface="Times New Roman"/>
                <a:cs typeface="Times New Roman"/>
              </a:rPr>
              <a:t>revisited in </a:t>
            </a:r>
            <a:r>
              <a:rPr sz="1200" i="1" spc="-5" dirty="0">
                <a:latin typeface="Times New Roman"/>
                <a:cs typeface="Times New Roman"/>
              </a:rPr>
              <a:t>instance </a:t>
            </a:r>
            <a:r>
              <a:rPr sz="1200" i="1" dirty="0">
                <a:latin typeface="Times New Roman"/>
                <a:cs typeface="Times New Roman"/>
              </a:rPr>
              <a:t>form  </a:t>
            </a:r>
            <a:r>
              <a:rPr sz="1200" dirty="0">
                <a:latin typeface="Times New Roman"/>
                <a:cs typeface="Times New Roman"/>
              </a:rPr>
              <a:t>during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latter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stages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or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as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construction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begins.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Each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instance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of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deployment  </a:t>
            </a:r>
            <a:r>
              <a:rPr sz="1200" dirty="0">
                <a:latin typeface="Times New Roman"/>
                <a:cs typeface="Times New Roman"/>
              </a:rPr>
              <a:t>(a specific </a:t>
            </a:r>
            <a:r>
              <a:rPr sz="1200" spc="-5" dirty="0">
                <a:latin typeface="Times New Roman"/>
                <a:cs typeface="Times New Roman"/>
              </a:rPr>
              <a:t>named hardware configuration) is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identified.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78963" y="9202673"/>
            <a:ext cx="18059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UML </a:t>
            </a:r>
            <a:r>
              <a:rPr sz="1200" spc="-5" dirty="0">
                <a:latin typeface="Times New Roman"/>
                <a:cs typeface="Times New Roman"/>
              </a:rPr>
              <a:t>deployment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diagram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76855" y="5945123"/>
            <a:ext cx="3003804" cy="2993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30</a:t>
            </a:fld>
            <a:endParaRPr spc="-2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992" y="281431"/>
            <a:ext cx="42449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92829" algn="l"/>
              </a:tabLst>
            </a:pPr>
            <a:r>
              <a:rPr sz="1400" spc="-5" dirty="0">
                <a:latin typeface="Times New Roman"/>
                <a:cs typeface="Times New Roman"/>
              </a:rPr>
              <a:t>MANAGEMENT OF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SOFTWARE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	</a:t>
            </a: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68873" y="281431"/>
            <a:ext cx="12909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404" y="1292605"/>
            <a:ext cx="5965190" cy="15240"/>
          </a:xfrm>
          <a:custGeom>
            <a:avLst/>
            <a:gdLst/>
            <a:ahLst/>
            <a:cxnLst/>
            <a:rect l="l" t="t" r="r" b="b"/>
            <a:pathLst>
              <a:path w="5965190" h="15240">
                <a:moveTo>
                  <a:pt x="5964682" y="0"/>
                </a:moveTo>
                <a:lnTo>
                  <a:pt x="0" y="0"/>
                </a:lnTo>
                <a:lnTo>
                  <a:pt x="0" y="15240"/>
                </a:lnTo>
                <a:lnTo>
                  <a:pt x="5964682" y="15240"/>
                </a:lnTo>
                <a:lnTo>
                  <a:pt x="59646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732535"/>
            <a:ext cx="5991225" cy="48954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ARCHITECTURAL DESIGN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033144" algn="l"/>
                <a:tab pos="1620520" algn="l"/>
                <a:tab pos="1815464" algn="l"/>
                <a:tab pos="2528570" algn="l"/>
                <a:tab pos="3521710" algn="l"/>
                <a:tab pos="4545330" algn="l"/>
                <a:tab pos="509524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Architectural	Design	</a:t>
            </a:r>
            <a:r>
              <a:rPr sz="1200" b="1" dirty="0">
                <a:latin typeface="Times New Roman"/>
                <a:cs typeface="Times New Roman"/>
              </a:rPr>
              <a:t>-	</a:t>
            </a:r>
            <a:r>
              <a:rPr sz="1200" b="1" spc="-5" dirty="0">
                <a:latin typeface="Times New Roman"/>
                <a:cs typeface="Times New Roman"/>
              </a:rPr>
              <a:t>Software	Architecture,	Architectural	Styles,	Architectural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200" u="heavy" spc="-3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considerations, Architectural</a:t>
            </a:r>
            <a:r>
              <a:rPr sz="1200" b="1" u="heavy" spc="-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 dirty="0">
              <a:latin typeface="Times New Roman"/>
              <a:cs typeface="Times New Roman"/>
            </a:endParaRPr>
          </a:p>
          <a:p>
            <a:pPr marL="12700" marR="8255" algn="just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Architectural design represents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b="1" spc="-5" dirty="0">
                <a:latin typeface="Times New Roman"/>
                <a:cs typeface="Times New Roman"/>
              </a:rPr>
              <a:t>structure </a:t>
            </a:r>
            <a:r>
              <a:rPr sz="1200" b="1" dirty="0">
                <a:latin typeface="Times New Roman"/>
                <a:cs typeface="Times New Roman"/>
              </a:rPr>
              <a:t>of data </a:t>
            </a:r>
            <a:r>
              <a:rPr sz="1200" b="1" spc="-5" dirty="0">
                <a:latin typeface="Times New Roman"/>
                <a:cs typeface="Times New Roman"/>
              </a:rPr>
              <a:t>and program </a:t>
            </a:r>
            <a:r>
              <a:rPr sz="1200" b="1" dirty="0">
                <a:latin typeface="Times New Roman"/>
                <a:cs typeface="Times New Roman"/>
              </a:rPr>
              <a:t>components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are required </a:t>
            </a:r>
            <a:r>
              <a:rPr sz="1200" dirty="0">
                <a:latin typeface="Times New Roman"/>
                <a:cs typeface="Times New Roman"/>
              </a:rPr>
              <a:t>to  build a </a:t>
            </a:r>
            <a:r>
              <a:rPr sz="1200" spc="-5" dirty="0">
                <a:latin typeface="Times New Roman"/>
                <a:cs typeface="Times New Roman"/>
              </a:rPr>
              <a:t>computer-based system. </a:t>
            </a:r>
            <a:r>
              <a:rPr sz="1200" spc="-10" dirty="0">
                <a:latin typeface="Times New Roman"/>
                <a:cs typeface="Times New Roman"/>
              </a:rPr>
              <a:t>It </a:t>
            </a:r>
            <a:r>
              <a:rPr sz="1200" spc="-5" dirty="0">
                <a:latin typeface="Times New Roman"/>
                <a:cs typeface="Times New Roman"/>
              </a:rPr>
              <a:t>considers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architectural </a:t>
            </a:r>
            <a:r>
              <a:rPr sz="1200" dirty="0">
                <a:latin typeface="Times New Roman"/>
                <a:cs typeface="Times New Roman"/>
              </a:rPr>
              <a:t>style </a:t>
            </a:r>
            <a:r>
              <a:rPr sz="1200" spc="5" dirty="0">
                <a:latin typeface="Times New Roman"/>
                <a:cs typeface="Times New Roman"/>
              </a:rPr>
              <a:t>that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system will take, </a:t>
            </a:r>
            <a:r>
              <a:rPr sz="1200" dirty="0">
                <a:latin typeface="Times New Roman"/>
                <a:cs typeface="Times New Roman"/>
              </a:rPr>
              <a:t>the  </a:t>
            </a:r>
            <a:r>
              <a:rPr sz="1200" spc="-5" dirty="0">
                <a:latin typeface="Times New Roman"/>
                <a:cs typeface="Times New Roman"/>
              </a:rPr>
              <a:t>structure and properties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components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constitute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system, and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interrelationships 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occur </a:t>
            </a:r>
            <a:r>
              <a:rPr sz="1200" dirty="0">
                <a:latin typeface="Times New Roman"/>
                <a:cs typeface="Times New Roman"/>
              </a:rPr>
              <a:t>among </a:t>
            </a:r>
            <a:r>
              <a:rPr sz="1200" spc="-5" dirty="0">
                <a:latin typeface="Times New Roman"/>
                <a:cs typeface="Times New Roman"/>
              </a:rPr>
              <a:t>all architectural components </a:t>
            </a:r>
            <a:r>
              <a:rPr sz="1200" dirty="0">
                <a:latin typeface="Times New Roman"/>
                <a:cs typeface="Times New Roman"/>
              </a:rPr>
              <a:t>of a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system.</a:t>
            </a:r>
            <a:endParaRPr sz="1200" dirty="0">
              <a:latin typeface="Times New Roman"/>
              <a:cs typeface="Times New Roman"/>
            </a:endParaRPr>
          </a:p>
          <a:p>
            <a:pPr marL="12700" marR="6350" algn="just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An architecture </a:t>
            </a:r>
            <a:r>
              <a:rPr sz="1200" dirty="0">
                <a:latin typeface="Times New Roman"/>
                <a:cs typeface="Times New Roman"/>
              </a:rPr>
              <a:t>model </a:t>
            </a:r>
            <a:r>
              <a:rPr sz="1200" spc="-5" dirty="0">
                <a:latin typeface="Times New Roman"/>
                <a:cs typeface="Times New Roman"/>
              </a:rPr>
              <a:t>encompassing data </a:t>
            </a:r>
            <a:r>
              <a:rPr sz="1200" dirty="0">
                <a:latin typeface="Times New Roman"/>
                <a:cs typeface="Times New Roman"/>
              </a:rPr>
              <a:t>architecture </a:t>
            </a:r>
            <a:r>
              <a:rPr sz="1200" spc="-5" dirty="0">
                <a:latin typeface="Times New Roman"/>
                <a:cs typeface="Times New Roman"/>
              </a:rPr>
              <a:t>and program </a:t>
            </a:r>
            <a:r>
              <a:rPr sz="1200" dirty="0">
                <a:latin typeface="Times New Roman"/>
                <a:cs typeface="Times New Roman"/>
              </a:rPr>
              <a:t>structure </a:t>
            </a:r>
            <a:r>
              <a:rPr sz="1200" spc="-5" dirty="0">
                <a:latin typeface="Times New Roman"/>
                <a:cs typeface="Times New Roman"/>
              </a:rPr>
              <a:t>is created </a:t>
            </a:r>
            <a:r>
              <a:rPr sz="1200" dirty="0">
                <a:latin typeface="Times New Roman"/>
                <a:cs typeface="Times New Roman"/>
              </a:rPr>
              <a:t>during  </a:t>
            </a:r>
            <a:r>
              <a:rPr sz="1200" spc="-5" dirty="0">
                <a:latin typeface="Times New Roman"/>
                <a:cs typeface="Times New Roman"/>
              </a:rPr>
              <a:t>architectural design.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SOFTWARE ARCHITECTURE</a:t>
            </a:r>
            <a:endParaRPr sz="1200" dirty="0">
              <a:latin typeface="Times New Roman"/>
              <a:cs typeface="Times New Roman"/>
            </a:endParaRPr>
          </a:p>
          <a:p>
            <a:pPr marL="12700" marR="11430" algn="just">
              <a:lnSpc>
                <a:spcPts val="1490"/>
              </a:lnSpc>
              <a:spcBef>
                <a:spcPts val="35"/>
              </a:spcBef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software architecture </a:t>
            </a:r>
            <a:r>
              <a:rPr sz="1200" dirty="0">
                <a:latin typeface="Times New Roman"/>
                <a:cs typeface="Times New Roman"/>
              </a:rPr>
              <a:t>of a </a:t>
            </a:r>
            <a:r>
              <a:rPr sz="1200" spc="-5" dirty="0">
                <a:latin typeface="Times New Roman"/>
                <a:cs typeface="Times New Roman"/>
              </a:rPr>
              <a:t>program </a:t>
            </a:r>
            <a:r>
              <a:rPr sz="1200" dirty="0">
                <a:latin typeface="Times New Roman"/>
                <a:cs typeface="Times New Roman"/>
              </a:rPr>
              <a:t>or computing </a:t>
            </a:r>
            <a:r>
              <a:rPr sz="1200" spc="-5" dirty="0">
                <a:latin typeface="Times New Roman"/>
                <a:cs typeface="Times New Roman"/>
              </a:rPr>
              <a:t>system is </a:t>
            </a:r>
            <a:r>
              <a:rPr sz="1200" dirty="0">
                <a:latin typeface="Times New Roman"/>
                <a:cs typeface="Times New Roman"/>
              </a:rPr>
              <a:t>the structure or </a:t>
            </a:r>
            <a:r>
              <a:rPr sz="1200" spc="-5" dirty="0">
                <a:latin typeface="Times New Roman"/>
                <a:cs typeface="Times New Roman"/>
              </a:rPr>
              <a:t>structures </a:t>
            </a:r>
            <a:r>
              <a:rPr sz="1200" dirty="0">
                <a:latin typeface="Times New Roman"/>
                <a:cs typeface="Times New Roman"/>
              </a:rPr>
              <a:t>of the  </a:t>
            </a:r>
            <a:r>
              <a:rPr sz="1200" spc="-5" dirty="0">
                <a:latin typeface="Times New Roman"/>
                <a:cs typeface="Times New Roman"/>
              </a:rPr>
              <a:t>system, </a:t>
            </a:r>
            <a:r>
              <a:rPr sz="1200" dirty="0">
                <a:latin typeface="Times New Roman"/>
                <a:cs typeface="Times New Roman"/>
              </a:rPr>
              <a:t>which comprise </a:t>
            </a:r>
            <a:r>
              <a:rPr sz="1200" b="1" spc="-5" dirty="0">
                <a:latin typeface="Times New Roman"/>
                <a:cs typeface="Times New Roman"/>
              </a:rPr>
              <a:t>software </a:t>
            </a:r>
            <a:r>
              <a:rPr sz="1200" b="1" dirty="0">
                <a:latin typeface="Times New Roman"/>
                <a:cs typeface="Times New Roman"/>
              </a:rPr>
              <a:t>components, the externally visible </a:t>
            </a:r>
            <a:r>
              <a:rPr sz="1200" b="1" spc="-5" dirty="0">
                <a:latin typeface="Times New Roman"/>
                <a:cs typeface="Times New Roman"/>
              </a:rPr>
              <a:t>properties </a:t>
            </a:r>
            <a:r>
              <a:rPr sz="1200" b="1" dirty="0">
                <a:latin typeface="Times New Roman"/>
                <a:cs typeface="Times New Roman"/>
              </a:rPr>
              <a:t>of those  </a:t>
            </a:r>
            <a:r>
              <a:rPr sz="1200" b="1" spc="-5" dirty="0">
                <a:latin typeface="Times New Roman"/>
                <a:cs typeface="Times New Roman"/>
              </a:rPr>
              <a:t>components, </a:t>
            </a:r>
            <a:r>
              <a:rPr sz="1200" b="1" dirty="0">
                <a:latin typeface="Times New Roman"/>
                <a:cs typeface="Times New Roman"/>
              </a:rPr>
              <a:t>and the relationships </a:t>
            </a:r>
            <a:r>
              <a:rPr sz="1200" b="1" spc="-5" dirty="0">
                <a:latin typeface="Times New Roman"/>
                <a:cs typeface="Times New Roman"/>
              </a:rPr>
              <a:t>among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them.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Identify </a:t>
            </a:r>
            <a:r>
              <a:rPr sz="1200" spc="-5" dirty="0">
                <a:latin typeface="Times New Roman"/>
                <a:cs typeface="Times New Roman"/>
              </a:rPr>
              <a:t>three </a:t>
            </a:r>
            <a:r>
              <a:rPr sz="1200" spc="5" dirty="0">
                <a:latin typeface="Times New Roman"/>
                <a:cs typeface="Times New Roman"/>
              </a:rPr>
              <a:t>key </a:t>
            </a:r>
            <a:r>
              <a:rPr sz="1200" dirty="0">
                <a:latin typeface="Times New Roman"/>
                <a:cs typeface="Times New Roman"/>
              </a:rPr>
              <a:t>reasons that </a:t>
            </a:r>
            <a:r>
              <a:rPr sz="1200" spc="-5" dirty="0">
                <a:latin typeface="Times New Roman"/>
                <a:cs typeface="Times New Roman"/>
              </a:rPr>
              <a:t>software architecture is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important:</a:t>
            </a:r>
            <a:endParaRPr sz="1200" dirty="0">
              <a:latin typeface="Times New Roman"/>
              <a:cs typeface="Times New Roman"/>
            </a:endParaRPr>
          </a:p>
          <a:p>
            <a:pPr marL="697865" indent="-228600">
              <a:lnSpc>
                <a:spcPct val="100000"/>
              </a:lnSpc>
              <a:spcBef>
                <a:spcPts val="50"/>
              </a:spcBef>
              <a:buFont typeface="Wingdings"/>
              <a:buChar char="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Software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architecture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provides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representation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facilitates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among</a:t>
            </a:r>
          </a:p>
          <a:p>
            <a:pPr marL="697865">
              <a:lnSpc>
                <a:spcPct val="100000"/>
              </a:lnSpc>
              <a:spcBef>
                <a:spcPts val="140"/>
              </a:spcBef>
            </a:pPr>
            <a:r>
              <a:rPr sz="1200" spc="-5" dirty="0">
                <a:latin typeface="Times New Roman"/>
                <a:cs typeface="Times New Roman"/>
              </a:rPr>
              <a:t>all stakeholders.</a:t>
            </a:r>
            <a:endParaRPr sz="1200" dirty="0">
              <a:latin typeface="Times New Roman"/>
              <a:cs typeface="Times New Roman"/>
            </a:endParaRPr>
          </a:p>
          <a:p>
            <a:pPr marL="469900" marR="8890" indent="-228600">
              <a:lnSpc>
                <a:spcPct val="110000"/>
              </a:lnSpc>
              <a:buFont typeface="Wingdings"/>
              <a:buChar char="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architecture highlights early design </a:t>
            </a:r>
            <a:r>
              <a:rPr sz="1200" dirty="0">
                <a:latin typeface="Times New Roman"/>
                <a:cs typeface="Times New Roman"/>
              </a:rPr>
              <a:t>decisions that </a:t>
            </a:r>
            <a:r>
              <a:rPr sz="1200" spc="-5" dirty="0">
                <a:latin typeface="Times New Roman"/>
                <a:cs typeface="Times New Roman"/>
              </a:rPr>
              <a:t>will have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profound impact </a:t>
            </a:r>
            <a:r>
              <a:rPr sz="1200" dirty="0">
                <a:latin typeface="Times New Roman"/>
                <a:cs typeface="Times New Roman"/>
              </a:rPr>
              <a:t>on </a:t>
            </a:r>
            <a:r>
              <a:rPr sz="1200" spc="-5" dirty="0">
                <a:latin typeface="Times New Roman"/>
                <a:cs typeface="Times New Roman"/>
              </a:rPr>
              <a:t>all  software engineering work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follows.</a:t>
            </a:r>
            <a:endParaRPr sz="1200" dirty="0">
              <a:latin typeface="Times New Roman"/>
              <a:cs typeface="Times New Roman"/>
            </a:endParaRPr>
          </a:p>
          <a:p>
            <a:pPr marL="469900" marR="11430" indent="-228600">
              <a:lnSpc>
                <a:spcPct val="110000"/>
              </a:lnSpc>
              <a:spcBef>
                <a:spcPts val="15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Architecture “constitutes </a:t>
            </a:r>
            <a:r>
              <a:rPr sz="1200" dirty="0">
                <a:latin typeface="Times New Roman"/>
                <a:cs typeface="Times New Roman"/>
              </a:rPr>
              <a:t>a relatively </a:t>
            </a:r>
            <a:r>
              <a:rPr sz="1200" spc="-5" dirty="0">
                <a:latin typeface="Times New Roman"/>
                <a:cs typeface="Times New Roman"/>
              </a:rPr>
              <a:t>small, </a:t>
            </a:r>
            <a:r>
              <a:rPr sz="1200" dirty="0">
                <a:latin typeface="Times New Roman"/>
                <a:cs typeface="Times New Roman"/>
              </a:rPr>
              <a:t>intellectually </a:t>
            </a:r>
            <a:r>
              <a:rPr sz="1200" spc="-5" dirty="0">
                <a:latin typeface="Times New Roman"/>
                <a:cs typeface="Times New Roman"/>
              </a:rPr>
              <a:t>graspable </a:t>
            </a:r>
            <a:r>
              <a:rPr sz="1200" dirty="0">
                <a:latin typeface="Times New Roman"/>
                <a:cs typeface="Times New Roman"/>
              </a:rPr>
              <a:t>model of how the  </a:t>
            </a:r>
            <a:r>
              <a:rPr sz="1200" spc="-5" dirty="0">
                <a:latin typeface="Times New Roman"/>
                <a:cs typeface="Times New Roman"/>
              </a:rPr>
              <a:t>system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5" dirty="0">
                <a:latin typeface="Times New Roman"/>
                <a:cs typeface="Times New Roman"/>
              </a:rPr>
              <a:t>structured and </a:t>
            </a:r>
            <a:r>
              <a:rPr sz="1200" dirty="0">
                <a:latin typeface="Times New Roman"/>
                <a:cs typeface="Times New Roman"/>
              </a:rPr>
              <a:t>how its </a:t>
            </a:r>
            <a:r>
              <a:rPr sz="1200" spc="-5" dirty="0">
                <a:latin typeface="Times New Roman"/>
                <a:cs typeface="Times New Roman"/>
              </a:rPr>
              <a:t>components work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together”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"/>
            </a:pP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31</a:t>
            </a:fld>
            <a:endParaRPr spc="-2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68275"/>
            <a:ext cx="7010400" cy="3990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200" b="1" u="heavy" spc="-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ARCHITECTURAL </a:t>
            </a:r>
            <a:r>
              <a:rPr lang="en-US" sz="1200" b="1" u="heavy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STYLES</a:t>
            </a:r>
            <a:endParaRPr lang="en-US" sz="120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n-US" sz="1250" dirty="0" smtClean="0">
              <a:latin typeface="Times New Roman"/>
              <a:cs typeface="Times New Roman"/>
            </a:endParaRPr>
          </a:p>
          <a:p>
            <a:pPr marL="12700" marR="7620" algn="just">
              <a:lnSpc>
                <a:spcPct val="103499"/>
              </a:lnSpc>
            </a:pPr>
            <a:r>
              <a:rPr lang="en-US" sz="1200" spc="-5" dirty="0" smtClean="0">
                <a:latin typeface="Times New Roman"/>
                <a:cs typeface="Times New Roman"/>
              </a:rPr>
              <a:t>An architectural </a:t>
            </a:r>
            <a:r>
              <a:rPr lang="en-US" sz="1200" dirty="0" smtClean="0">
                <a:latin typeface="Times New Roman"/>
                <a:cs typeface="Times New Roman"/>
              </a:rPr>
              <a:t>style </a:t>
            </a:r>
            <a:r>
              <a:rPr lang="en-US" sz="1200" spc="-5" dirty="0" smtClean="0">
                <a:latin typeface="Times New Roman"/>
                <a:cs typeface="Times New Roman"/>
              </a:rPr>
              <a:t>is </a:t>
            </a:r>
            <a:r>
              <a:rPr lang="en-US" sz="1200" dirty="0" smtClean="0">
                <a:latin typeface="Times New Roman"/>
                <a:cs typeface="Times New Roman"/>
              </a:rPr>
              <a:t>a </a:t>
            </a:r>
            <a:r>
              <a:rPr lang="en-US" sz="1200" spc="-5" dirty="0" smtClean="0">
                <a:latin typeface="Times New Roman"/>
                <a:cs typeface="Times New Roman"/>
              </a:rPr>
              <a:t>transformation </a:t>
            </a:r>
            <a:r>
              <a:rPr lang="en-US" sz="1200" dirty="0" smtClean="0">
                <a:latin typeface="Times New Roman"/>
                <a:cs typeface="Times New Roman"/>
              </a:rPr>
              <a:t>that </a:t>
            </a:r>
            <a:r>
              <a:rPr lang="en-US" sz="1200" spc="-5" dirty="0" smtClean="0">
                <a:latin typeface="Times New Roman"/>
                <a:cs typeface="Times New Roman"/>
              </a:rPr>
              <a:t>is </a:t>
            </a:r>
            <a:r>
              <a:rPr lang="en-US" sz="1200" dirty="0" smtClean="0">
                <a:latin typeface="Times New Roman"/>
                <a:cs typeface="Times New Roman"/>
              </a:rPr>
              <a:t>imposed on the </a:t>
            </a:r>
            <a:r>
              <a:rPr lang="en-US" sz="1200" spc="-5" dirty="0" smtClean="0">
                <a:latin typeface="Times New Roman"/>
                <a:cs typeface="Times New Roman"/>
              </a:rPr>
              <a:t>design </a:t>
            </a:r>
            <a:r>
              <a:rPr lang="en-US" sz="1200" spc="5" dirty="0" smtClean="0">
                <a:latin typeface="Times New Roman"/>
                <a:cs typeface="Times New Roman"/>
              </a:rPr>
              <a:t>of </a:t>
            </a:r>
            <a:r>
              <a:rPr lang="en-US" sz="1200" spc="-5" dirty="0" smtClean="0">
                <a:latin typeface="Times New Roman"/>
                <a:cs typeface="Times New Roman"/>
              </a:rPr>
              <a:t>an </a:t>
            </a:r>
            <a:r>
              <a:rPr lang="en-US" sz="1200" dirty="0" smtClean="0">
                <a:latin typeface="Times New Roman"/>
                <a:cs typeface="Times New Roman"/>
              </a:rPr>
              <a:t>entire </a:t>
            </a:r>
            <a:r>
              <a:rPr lang="en-US" sz="1200" spc="-5" dirty="0" smtClean="0">
                <a:latin typeface="Times New Roman"/>
                <a:cs typeface="Times New Roman"/>
              </a:rPr>
              <a:t>system. </a:t>
            </a:r>
            <a:r>
              <a:rPr lang="en-US" sz="1200" dirty="0" smtClean="0">
                <a:latin typeface="Times New Roman"/>
                <a:cs typeface="Times New Roman"/>
              </a:rPr>
              <a:t>The  </a:t>
            </a:r>
            <a:r>
              <a:rPr lang="en-US" sz="1200" spc="-5" dirty="0" smtClean="0">
                <a:latin typeface="Times New Roman"/>
                <a:cs typeface="Times New Roman"/>
              </a:rPr>
              <a:t>intent is </a:t>
            </a:r>
            <a:r>
              <a:rPr lang="en-US" sz="1200" dirty="0" smtClean="0">
                <a:latin typeface="Times New Roman"/>
                <a:cs typeface="Times New Roman"/>
              </a:rPr>
              <a:t>to </a:t>
            </a:r>
            <a:r>
              <a:rPr lang="en-US" sz="1200" spc="-5" dirty="0" smtClean="0">
                <a:latin typeface="Times New Roman"/>
                <a:cs typeface="Times New Roman"/>
              </a:rPr>
              <a:t>establish </a:t>
            </a:r>
            <a:r>
              <a:rPr lang="en-US" sz="1200" dirty="0" smtClean="0">
                <a:latin typeface="Times New Roman"/>
                <a:cs typeface="Times New Roman"/>
              </a:rPr>
              <a:t>a </a:t>
            </a:r>
            <a:r>
              <a:rPr lang="en-US" sz="1200" spc="-5" dirty="0" smtClean="0">
                <a:latin typeface="Times New Roman"/>
                <a:cs typeface="Times New Roman"/>
              </a:rPr>
              <a:t>structure </a:t>
            </a:r>
            <a:r>
              <a:rPr lang="en-US" sz="1200" dirty="0" smtClean="0">
                <a:latin typeface="Times New Roman"/>
                <a:cs typeface="Times New Roman"/>
              </a:rPr>
              <a:t>for </a:t>
            </a:r>
            <a:r>
              <a:rPr lang="en-US" sz="1200" spc="-5" dirty="0" smtClean="0">
                <a:latin typeface="Times New Roman"/>
                <a:cs typeface="Times New Roman"/>
              </a:rPr>
              <a:t>all </a:t>
            </a:r>
            <a:r>
              <a:rPr lang="en-US" sz="1200" dirty="0" smtClean="0">
                <a:latin typeface="Times New Roman"/>
                <a:cs typeface="Times New Roman"/>
              </a:rPr>
              <a:t>components of the </a:t>
            </a:r>
            <a:r>
              <a:rPr lang="en-US" sz="1200" spc="-5" dirty="0" smtClean="0">
                <a:latin typeface="Times New Roman"/>
                <a:cs typeface="Times New Roman"/>
              </a:rPr>
              <a:t>system. </a:t>
            </a:r>
            <a:r>
              <a:rPr lang="en-US" sz="1200" spc="-10" dirty="0" smtClean="0">
                <a:latin typeface="Times New Roman"/>
                <a:cs typeface="Times New Roman"/>
              </a:rPr>
              <a:t>In </a:t>
            </a:r>
            <a:r>
              <a:rPr lang="en-US" sz="1200" dirty="0" smtClean="0">
                <a:latin typeface="Times New Roman"/>
                <a:cs typeface="Times New Roman"/>
              </a:rPr>
              <a:t>the case </a:t>
            </a:r>
            <a:r>
              <a:rPr lang="en-US" sz="1200" spc="-5" dirty="0" smtClean="0">
                <a:latin typeface="Times New Roman"/>
                <a:cs typeface="Times New Roman"/>
              </a:rPr>
              <a:t>where an </a:t>
            </a:r>
            <a:r>
              <a:rPr lang="en-US" sz="1200" dirty="0" smtClean="0">
                <a:latin typeface="Times New Roman"/>
                <a:cs typeface="Times New Roman"/>
              </a:rPr>
              <a:t>existing  </a:t>
            </a:r>
            <a:r>
              <a:rPr lang="en-US" sz="1200" spc="-5" dirty="0" smtClean="0">
                <a:latin typeface="Times New Roman"/>
                <a:cs typeface="Times New Roman"/>
              </a:rPr>
              <a:t>architecture</a:t>
            </a:r>
            <a:r>
              <a:rPr lang="en-US" sz="1200" spc="-55" dirty="0" smtClean="0">
                <a:latin typeface="Times New Roman"/>
                <a:cs typeface="Times New Roman"/>
              </a:rPr>
              <a:t> </a:t>
            </a:r>
            <a:r>
              <a:rPr lang="en-US" sz="1200" spc="-5" dirty="0" smtClean="0">
                <a:latin typeface="Times New Roman"/>
                <a:cs typeface="Times New Roman"/>
              </a:rPr>
              <a:t>is</a:t>
            </a:r>
            <a:r>
              <a:rPr lang="en-US" sz="1200" spc="-35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to</a:t>
            </a:r>
            <a:r>
              <a:rPr lang="en-US" sz="1200" spc="-45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be</a:t>
            </a:r>
            <a:r>
              <a:rPr lang="en-US" sz="1200" spc="-45" dirty="0" smtClean="0">
                <a:latin typeface="Times New Roman"/>
                <a:cs typeface="Times New Roman"/>
              </a:rPr>
              <a:t> </a:t>
            </a:r>
            <a:r>
              <a:rPr lang="en-US" sz="1200" spc="-5" dirty="0" smtClean="0">
                <a:latin typeface="Times New Roman"/>
                <a:cs typeface="Times New Roman"/>
              </a:rPr>
              <a:t>reengineered,</a:t>
            </a:r>
            <a:r>
              <a:rPr lang="en-US" sz="1200" spc="-45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the</a:t>
            </a:r>
            <a:r>
              <a:rPr lang="en-US" sz="1200" spc="-45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imposition</a:t>
            </a:r>
            <a:r>
              <a:rPr lang="en-US" sz="1200" spc="-40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of</a:t>
            </a:r>
            <a:r>
              <a:rPr lang="en-US" sz="1200" spc="-50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an</a:t>
            </a:r>
            <a:r>
              <a:rPr lang="en-US" sz="1200" spc="-40" dirty="0" smtClean="0">
                <a:latin typeface="Times New Roman"/>
                <a:cs typeface="Times New Roman"/>
              </a:rPr>
              <a:t> </a:t>
            </a:r>
            <a:r>
              <a:rPr lang="en-US" sz="1200" spc="-5" dirty="0" smtClean="0">
                <a:latin typeface="Times New Roman"/>
                <a:cs typeface="Times New Roman"/>
              </a:rPr>
              <a:t>architectural</a:t>
            </a:r>
            <a:r>
              <a:rPr lang="en-US" sz="1200" spc="-45" dirty="0" smtClean="0">
                <a:latin typeface="Times New Roman"/>
                <a:cs typeface="Times New Roman"/>
              </a:rPr>
              <a:t> </a:t>
            </a:r>
            <a:r>
              <a:rPr lang="en-US" sz="1200" spc="-5" dirty="0" smtClean="0">
                <a:latin typeface="Times New Roman"/>
                <a:cs typeface="Times New Roman"/>
              </a:rPr>
              <a:t>style</a:t>
            </a:r>
            <a:r>
              <a:rPr lang="en-US" sz="1200" spc="-45" dirty="0" smtClean="0">
                <a:latin typeface="Times New Roman"/>
                <a:cs typeface="Times New Roman"/>
              </a:rPr>
              <a:t> </a:t>
            </a:r>
            <a:r>
              <a:rPr lang="en-US" sz="1200" spc="-5" dirty="0" smtClean="0">
                <a:latin typeface="Times New Roman"/>
                <a:cs typeface="Times New Roman"/>
              </a:rPr>
              <a:t>will</a:t>
            </a:r>
            <a:r>
              <a:rPr lang="en-US" sz="1200" spc="-40" dirty="0" smtClean="0">
                <a:latin typeface="Times New Roman"/>
                <a:cs typeface="Times New Roman"/>
              </a:rPr>
              <a:t> </a:t>
            </a:r>
            <a:r>
              <a:rPr lang="en-US" sz="1200" spc="-5" dirty="0" smtClean="0">
                <a:latin typeface="Times New Roman"/>
                <a:cs typeface="Times New Roman"/>
              </a:rPr>
              <a:t>result</a:t>
            </a:r>
            <a:r>
              <a:rPr lang="en-US" sz="1200" spc="-35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in</a:t>
            </a:r>
            <a:r>
              <a:rPr lang="en-US" sz="1200" spc="-40" dirty="0" smtClean="0">
                <a:latin typeface="Times New Roman"/>
                <a:cs typeface="Times New Roman"/>
              </a:rPr>
              <a:t> </a:t>
            </a:r>
            <a:r>
              <a:rPr lang="en-US" sz="1200" spc="-5" dirty="0" smtClean="0">
                <a:latin typeface="Times New Roman"/>
                <a:cs typeface="Times New Roman"/>
              </a:rPr>
              <a:t>fundamental  changes </a:t>
            </a:r>
            <a:r>
              <a:rPr lang="en-US" sz="1200" dirty="0" smtClean="0">
                <a:latin typeface="Times New Roman"/>
                <a:cs typeface="Times New Roman"/>
              </a:rPr>
              <a:t>to the structure of the software including a </a:t>
            </a:r>
            <a:r>
              <a:rPr lang="en-US" sz="1200" spc="-5" dirty="0" smtClean="0">
                <a:latin typeface="Times New Roman"/>
                <a:cs typeface="Times New Roman"/>
              </a:rPr>
              <a:t>reassignment </a:t>
            </a:r>
            <a:r>
              <a:rPr lang="en-US" sz="1200" dirty="0" smtClean="0">
                <a:latin typeface="Times New Roman"/>
                <a:cs typeface="Times New Roman"/>
              </a:rPr>
              <a:t>of the </a:t>
            </a:r>
            <a:r>
              <a:rPr lang="en-US" sz="1200" spc="-5" dirty="0" smtClean="0">
                <a:latin typeface="Times New Roman"/>
                <a:cs typeface="Times New Roman"/>
              </a:rPr>
              <a:t>functionality </a:t>
            </a:r>
            <a:r>
              <a:rPr lang="en-US" sz="1200" spc="5" dirty="0" smtClean="0">
                <a:latin typeface="Times New Roman"/>
                <a:cs typeface="Times New Roman"/>
              </a:rPr>
              <a:t>of  </a:t>
            </a:r>
            <a:r>
              <a:rPr lang="en-US" sz="1200" spc="-5" dirty="0" smtClean="0">
                <a:latin typeface="Times New Roman"/>
                <a:cs typeface="Times New Roman"/>
              </a:rPr>
              <a:t>components.</a:t>
            </a:r>
            <a:endParaRPr lang="en-US" sz="1200" dirty="0" smtClean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75"/>
              </a:spcBef>
            </a:pPr>
            <a:r>
              <a:rPr lang="en-US" sz="1200" b="1" u="heavy" spc="-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Different Architectural</a:t>
            </a:r>
            <a:r>
              <a:rPr lang="en-US" sz="1200" b="1" u="heavy" spc="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1200" b="1" u="heavy" spc="-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Styles</a:t>
            </a:r>
            <a:endParaRPr lang="en-US" sz="120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US" sz="1150" dirty="0" smtClean="0">
              <a:latin typeface="Times New Roman"/>
              <a:cs typeface="Times New Roman"/>
            </a:endParaRPr>
          </a:p>
          <a:p>
            <a:pPr marL="741045" marR="5080" lvl="1" indent="-228600" algn="just">
              <a:lnSpc>
                <a:spcPct val="110300"/>
              </a:lnSpc>
              <a:buFont typeface="Wingdings"/>
              <a:buChar char=""/>
              <a:tabLst>
                <a:tab pos="741680" algn="l"/>
              </a:tabLst>
            </a:pPr>
            <a:r>
              <a:rPr lang="en-US" sz="1200" b="1" spc="-5" dirty="0" smtClean="0">
                <a:latin typeface="Times New Roman"/>
                <a:cs typeface="Times New Roman"/>
              </a:rPr>
              <a:t>Data-Centered Architecture: </a:t>
            </a:r>
            <a:r>
              <a:rPr lang="en-US" sz="1200" spc="-5" dirty="0" smtClean="0">
                <a:latin typeface="Times New Roman"/>
                <a:cs typeface="Times New Roman"/>
              </a:rPr>
              <a:t>A </a:t>
            </a:r>
            <a:r>
              <a:rPr lang="en-US" sz="1200" b="1" dirty="0" smtClean="0">
                <a:latin typeface="Times New Roman"/>
                <a:cs typeface="Times New Roman"/>
              </a:rPr>
              <a:t>data store (e.g., a file or </a:t>
            </a:r>
            <a:r>
              <a:rPr lang="en-US" sz="1200" b="1" spc="-5" dirty="0" smtClean="0">
                <a:latin typeface="Times New Roman"/>
                <a:cs typeface="Times New Roman"/>
              </a:rPr>
              <a:t>database) </a:t>
            </a:r>
            <a:r>
              <a:rPr lang="en-US" sz="1200" dirty="0" smtClean="0">
                <a:latin typeface="Times New Roman"/>
                <a:cs typeface="Times New Roman"/>
              </a:rPr>
              <a:t>resides </a:t>
            </a:r>
            <a:r>
              <a:rPr lang="en-US" sz="1200" spc="-5" dirty="0" smtClean="0">
                <a:latin typeface="Times New Roman"/>
                <a:cs typeface="Times New Roman"/>
              </a:rPr>
              <a:t>at </a:t>
            </a:r>
            <a:r>
              <a:rPr lang="en-US" sz="1200" dirty="0" smtClean="0">
                <a:latin typeface="Times New Roman"/>
                <a:cs typeface="Times New Roman"/>
              </a:rPr>
              <a:t>the  </a:t>
            </a:r>
            <a:r>
              <a:rPr lang="en-US" sz="1200" spc="-5" dirty="0" smtClean="0">
                <a:latin typeface="Times New Roman"/>
                <a:cs typeface="Times New Roman"/>
              </a:rPr>
              <a:t>center </a:t>
            </a:r>
            <a:r>
              <a:rPr lang="en-US" sz="1200" spc="5" dirty="0" smtClean="0">
                <a:latin typeface="Times New Roman"/>
                <a:cs typeface="Times New Roman"/>
              </a:rPr>
              <a:t>of </a:t>
            </a:r>
            <a:r>
              <a:rPr lang="en-US" sz="1200" dirty="0" smtClean="0">
                <a:latin typeface="Times New Roman"/>
                <a:cs typeface="Times New Roman"/>
              </a:rPr>
              <a:t>this </a:t>
            </a:r>
            <a:r>
              <a:rPr lang="en-US" sz="1200" spc="-5" dirty="0" smtClean="0">
                <a:latin typeface="Times New Roman"/>
                <a:cs typeface="Times New Roman"/>
              </a:rPr>
              <a:t>architecture and is accessed frequently </a:t>
            </a:r>
            <a:r>
              <a:rPr lang="en-US" sz="1200" spc="10" dirty="0" smtClean="0">
                <a:latin typeface="Times New Roman"/>
                <a:cs typeface="Times New Roman"/>
              </a:rPr>
              <a:t>by </a:t>
            </a:r>
            <a:r>
              <a:rPr lang="en-US" sz="1200" dirty="0" smtClean="0">
                <a:latin typeface="Times New Roman"/>
                <a:cs typeface="Times New Roman"/>
              </a:rPr>
              <a:t>other </a:t>
            </a:r>
            <a:r>
              <a:rPr lang="en-US" sz="1200" spc="-5" dirty="0" smtClean="0">
                <a:latin typeface="Times New Roman"/>
                <a:cs typeface="Times New Roman"/>
              </a:rPr>
              <a:t>components </a:t>
            </a:r>
            <a:r>
              <a:rPr lang="en-US" sz="1200" dirty="0" smtClean="0">
                <a:latin typeface="Times New Roman"/>
                <a:cs typeface="Times New Roman"/>
              </a:rPr>
              <a:t>that </a:t>
            </a:r>
            <a:r>
              <a:rPr lang="en-US" sz="1200" b="1" spc="-5" dirty="0" smtClean="0">
                <a:latin typeface="Times New Roman"/>
                <a:cs typeface="Times New Roman"/>
              </a:rPr>
              <a:t>update,  add, delete, </a:t>
            </a:r>
            <a:r>
              <a:rPr lang="en-US" sz="1200" b="1" dirty="0" smtClean="0">
                <a:latin typeface="Times New Roman"/>
                <a:cs typeface="Times New Roman"/>
              </a:rPr>
              <a:t>or </a:t>
            </a:r>
            <a:r>
              <a:rPr lang="en-US" sz="1200" b="1" spc="-5" dirty="0" smtClean="0">
                <a:latin typeface="Times New Roman"/>
                <a:cs typeface="Times New Roman"/>
              </a:rPr>
              <a:t>otherwise </a:t>
            </a:r>
            <a:r>
              <a:rPr lang="en-US" sz="1200" b="1" dirty="0" smtClean="0">
                <a:latin typeface="Times New Roman"/>
                <a:cs typeface="Times New Roman"/>
              </a:rPr>
              <a:t>modify </a:t>
            </a:r>
            <a:r>
              <a:rPr lang="en-US" sz="1200" b="1" spc="-5" dirty="0" smtClean="0">
                <a:latin typeface="Times New Roman"/>
                <a:cs typeface="Times New Roman"/>
              </a:rPr>
              <a:t>data </a:t>
            </a:r>
            <a:r>
              <a:rPr lang="en-US" sz="1200" spc="-5" dirty="0" smtClean="0">
                <a:latin typeface="Times New Roman"/>
                <a:cs typeface="Times New Roman"/>
              </a:rPr>
              <a:t>within </a:t>
            </a:r>
            <a:r>
              <a:rPr lang="en-US" sz="1200" dirty="0" smtClean="0">
                <a:latin typeface="Times New Roman"/>
                <a:cs typeface="Times New Roman"/>
              </a:rPr>
              <a:t>the </a:t>
            </a:r>
            <a:r>
              <a:rPr lang="en-US" sz="1200" spc="-5" dirty="0" smtClean="0">
                <a:latin typeface="Times New Roman"/>
                <a:cs typeface="Times New Roman"/>
              </a:rPr>
              <a:t>store. Figure illustrates </a:t>
            </a:r>
            <a:r>
              <a:rPr lang="en-US" sz="1200" dirty="0" smtClean="0">
                <a:latin typeface="Times New Roman"/>
                <a:cs typeface="Times New Roman"/>
              </a:rPr>
              <a:t>a typical data-  </a:t>
            </a:r>
            <a:r>
              <a:rPr lang="en-US" sz="1200" spc="-5" dirty="0" smtClean="0">
                <a:latin typeface="Times New Roman"/>
                <a:cs typeface="Times New Roman"/>
              </a:rPr>
              <a:t>centered style. Client software accesses </a:t>
            </a:r>
            <a:r>
              <a:rPr lang="en-US" sz="1200" dirty="0" smtClean="0">
                <a:latin typeface="Times New Roman"/>
                <a:cs typeface="Times New Roman"/>
              </a:rPr>
              <a:t>a </a:t>
            </a:r>
            <a:r>
              <a:rPr lang="en-US" sz="1200" spc="-5" dirty="0" smtClean="0">
                <a:latin typeface="Times New Roman"/>
                <a:cs typeface="Times New Roman"/>
              </a:rPr>
              <a:t>central repository. </a:t>
            </a:r>
            <a:r>
              <a:rPr lang="en-US" sz="1200" spc="-15" dirty="0" smtClean="0">
                <a:latin typeface="Times New Roman"/>
                <a:cs typeface="Times New Roman"/>
              </a:rPr>
              <a:t>In </a:t>
            </a:r>
            <a:r>
              <a:rPr lang="en-US" sz="1200" spc="5" dirty="0" smtClean="0">
                <a:latin typeface="Times New Roman"/>
                <a:cs typeface="Times New Roman"/>
              </a:rPr>
              <a:t>some </a:t>
            </a:r>
            <a:r>
              <a:rPr lang="en-US" sz="1200" dirty="0" smtClean="0">
                <a:latin typeface="Times New Roman"/>
                <a:cs typeface="Times New Roman"/>
              </a:rPr>
              <a:t>cases the </a:t>
            </a:r>
            <a:r>
              <a:rPr lang="en-US" sz="1200" spc="-5" dirty="0" smtClean="0">
                <a:latin typeface="Times New Roman"/>
                <a:cs typeface="Times New Roman"/>
              </a:rPr>
              <a:t>data  </a:t>
            </a:r>
            <a:r>
              <a:rPr lang="en-US" sz="1200" dirty="0" smtClean="0">
                <a:latin typeface="Times New Roman"/>
                <a:cs typeface="Times New Roman"/>
              </a:rPr>
              <a:t>repository </a:t>
            </a:r>
            <a:r>
              <a:rPr lang="en-US" sz="1200" spc="-5" dirty="0" smtClean="0">
                <a:latin typeface="Times New Roman"/>
                <a:cs typeface="Times New Roman"/>
              </a:rPr>
              <a:t>is passive. </a:t>
            </a:r>
            <a:r>
              <a:rPr lang="en-US" sz="1200" dirty="0" smtClean="0">
                <a:latin typeface="Times New Roman"/>
                <a:cs typeface="Times New Roman"/>
              </a:rPr>
              <a:t>That </a:t>
            </a:r>
            <a:r>
              <a:rPr lang="en-US" sz="1200" spc="-5" dirty="0" smtClean="0">
                <a:latin typeface="Times New Roman"/>
                <a:cs typeface="Times New Roman"/>
              </a:rPr>
              <a:t>is, client software accesses </a:t>
            </a:r>
            <a:r>
              <a:rPr lang="en-US" sz="1200" dirty="0" smtClean="0">
                <a:latin typeface="Times New Roman"/>
                <a:cs typeface="Times New Roman"/>
              </a:rPr>
              <a:t>the data independent of </a:t>
            </a:r>
            <a:r>
              <a:rPr lang="en-US" sz="1200" spc="5" dirty="0" smtClean="0">
                <a:latin typeface="Times New Roman"/>
                <a:cs typeface="Times New Roman"/>
              </a:rPr>
              <a:t>any  </a:t>
            </a:r>
            <a:r>
              <a:rPr lang="en-US" sz="1200" spc="-5" dirty="0" smtClean="0">
                <a:latin typeface="Times New Roman"/>
                <a:cs typeface="Times New Roman"/>
              </a:rPr>
              <a:t>changes</a:t>
            </a:r>
            <a:r>
              <a:rPr lang="en-US" sz="1200" spc="-25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to</a:t>
            </a:r>
            <a:r>
              <a:rPr lang="en-US" sz="1200" spc="-20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the</a:t>
            </a:r>
            <a:r>
              <a:rPr lang="en-US" sz="1200" spc="-25" dirty="0" smtClean="0">
                <a:latin typeface="Times New Roman"/>
                <a:cs typeface="Times New Roman"/>
              </a:rPr>
              <a:t> </a:t>
            </a:r>
            <a:r>
              <a:rPr lang="en-US" sz="1200" spc="-5" dirty="0" smtClean="0">
                <a:latin typeface="Times New Roman"/>
                <a:cs typeface="Times New Roman"/>
              </a:rPr>
              <a:t>data</a:t>
            </a:r>
            <a:r>
              <a:rPr lang="en-US" sz="1200" spc="-25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or</a:t>
            </a:r>
            <a:r>
              <a:rPr lang="en-US" sz="1200" spc="-30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the</a:t>
            </a:r>
            <a:r>
              <a:rPr lang="en-US" sz="1200" spc="-25" dirty="0" smtClean="0">
                <a:latin typeface="Times New Roman"/>
                <a:cs typeface="Times New Roman"/>
              </a:rPr>
              <a:t> </a:t>
            </a:r>
            <a:r>
              <a:rPr lang="en-US" sz="1200" spc="-5" dirty="0" smtClean="0">
                <a:latin typeface="Times New Roman"/>
                <a:cs typeface="Times New Roman"/>
              </a:rPr>
              <a:t>actions</a:t>
            </a:r>
            <a:r>
              <a:rPr lang="en-US" sz="1200" spc="-20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of</a:t>
            </a:r>
            <a:r>
              <a:rPr lang="en-US" sz="1200" spc="-25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other</a:t>
            </a:r>
            <a:r>
              <a:rPr lang="en-US" sz="1200" spc="-30" dirty="0" smtClean="0">
                <a:latin typeface="Times New Roman"/>
                <a:cs typeface="Times New Roman"/>
              </a:rPr>
              <a:t> </a:t>
            </a:r>
            <a:r>
              <a:rPr lang="en-US" sz="1200" spc="-5" dirty="0" smtClean="0">
                <a:latin typeface="Times New Roman"/>
                <a:cs typeface="Times New Roman"/>
              </a:rPr>
              <a:t>client</a:t>
            </a:r>
            <a:r>
              <a:rPr lang="en-US" sz="1200" spc="-20" dirty="0" smtClean="0">
                <a:latin typeface="Times New Roman"/>
                <a:cs typeface="Times New Roman"/>
              </a:rPr>
              <a:t> </a:t>
            </a:r>
            <a:r>
              <a:rPr lang="en-US" sz="1200" spc="-5" dirty="0" smtClean="0">
                <a:latin typeface="Times New Roman"/>
                <a:cs typeface="Times New Roman"/>
              </a:rPr>
              <a:t>software.</a:t>
            </a:r>
            <a:r>
              <a:rPr lang="en-US" sz="1200" spc="-20" dirty="0" smtClean="0">
                <a:latin typeface="Times New Roman"/>
                <a:cs typeface="Times New Roman"/>
              </a:rPr>
              <a:t> </a:t>
            </a:r>
            <a:r>
              <a:rPr lang="en-US" sz="1200" spc="-5" dirty="0" smtClean="0">
                <a:latin typeface="Times New Roman"/>
                <a:cs typeface="Times New Roman"/>
              </a:rPr>
              <a:t>A</a:t>
            </a:r>
            <a:r>
              <a:rPr lang="en-US" sz="1200" spc="-25" dirty="0" smtClean="0">
                <a:latin typeface="Times New Roman"/>
                <a:cs typeface="Times New Roman"/>
              </a:rPr>
              <a:t> </a:t>
            </a:r>
            <a:r>
              <a:rPr lang="en-US" sz="1200" spc="-5" dirty="0" smtClean="0">
                <a:latin typeface="Times New Roman"/>
                <a:cs typeface="Times New Roman"/>
              </a:rPr>
              <a:t>variation</a:t>
            </a:r>
            <a:r>
              <a:rPr lang="en-US" sz="1200" spc="-25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on</a:t>
            </a:r>
            <a:r>
              <a:rPr lang="en-US" sz="1200" spc="-20" dirty="0" smtClean="0">
                <a:latin typeface="Times New Roman"/>
                <a:cs typeface="Times New Roman"/>
              </a:rPr>
              <a:t> </a:t>
            </a:r>
            <a:r>
              <a:rPr lang="en-US" sz="1200" spc="-5" dirty="0" smtClean="0">
                <a:latin typeface="Times New Roman"/>
                <a:cs typeface="Times New Roman"/>
              </a:rPr>
              <a:t>this</a:t>
            </a:r>
            <a:r>
              <a:rPr lang="en-US" sz="1200" spc="-20" dirty="0" smtClean="0">
                <a:latin typeface="Times New Roman"/>
                <a:cs typeface="Times New Roman"/>
              </a:rPr>
              <a:t> </a:t>
            </a:r>
            <a:r>
              <a:rPr lang="en-US" sz="1200" spc="-5" dirty="0" smtClean="0">
                <a:latin typeface="Times New Roman"/>
                <a:cs typeface="Times New Roman"/>
              </a:rPr>
              <a:t>approach  transforms</a:t>
            </a:r>
            <a:r>
              <a:rPr lang="en-US" sz="1200" spc="-45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the</a:t>
            </a:r>
            <a:r>
              <a:rPr lang="en-US" sz="1200" spc="-45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repository</a:t>
            </a:r>
            <a:r>
              <a:rPr lang="en-US" sz="1200" spc="-55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into</a:t>
            </a:r>
            <a:r>
              <a:rPr lang="en-US" sz="1200" spc="-50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a</a:t>
            </a:r>
            <a:r>
              <a:rPr lang="en-US" sz="1200" spc="-50" dirty="0" smtClean="0">
                <a:latin typeface="Times New Roman"/>
                <a:cs typeface="Times New Roman"/>
              </a:rPr>
              <a:t> </a:t>
            </a:r>
            <a:r>
              <a:rPr lang="en-US" sz="1200" spc="-5" dirty="0" smtClean="0">
                <a:latin typeface="Times New Roman"/>
                <a:cs typeface="Times New Roman"/>
              </a:rPr>
              <a:t>“blackboard”</a:t>
            </a:r>
            <a:r>
              <a:rPr lang="en-US" sz="1200" spc="-55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that</a:t>
            </a:r>
            <a:r>
              <a:rPr lang="en-US" sz="1200" spc="-50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sends</a:t>
            </a:r>
            <a:r>
              <a:rPr lang="en-US" sz="1200" spc="-45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notifications</a:t>
            </a:r>
            <a:r>
              <a:rPr lang="en-US" sz="1200" spc="-45" dirty="0" smtClean="0">
                <a:latin typeface="Times New Roman"/>
                <a:cs typeface="Times New Roman"/>
              </a:rPr>
              <a:t> </a:t>
            </a:r>
            <a:r>
              <a:rPr lang="en-US" sz="1200" dirty="0" smtClean="0">
                <a:latin typeface="Times New Roman"/>
                <a:cs typeface="Times New Roman"/>
              </a:rPr>
              <a:t>to</a:t>
            </a:r>
            <a:r>
              <a:rPr lang="en-US" sz="1200" spc="-50" dirty="0" smtClean="0">
                <a:latin typeface="Times New Roman"/>
                <a:cs typeface="Times New Roman"/>
              </a:rPr>
              <a:t> </a:t>
            </a:r>
            <a:r>
              <a:rPr lang="en-US" sz="1200" spc="-5" dirty="0" smtClean="0">
                <a:latin typeface="Times New Roman"/>
                <a:cs typeface="Times New Roman"/>
              </a:rPr>
              <a:t>client</a:t>
            </a:r>
            <a:r>
              <a:rPr lang="en-US" sz="1200" spc="-45" dirty="0" smtClean="0">
                <a:latin typeface="Times New Roman"/>
                <a:cs typeface="Times New Roman"/>
              </a:rPr>
              <a:t> </a:t>
            </a:r>
            <a:r>
              <a:rPr lang="en-US" sz="1200" spc="-5" dirty="0" smtClean="0">
                <a:latin typeface="Times New Roman"/>
                <a:cs typeface="Times New Roman"/>
              </a:rPr>
              <a:t>software  when data </a:t>
            </a:r>
            <a:r>
              <a:rPr lang="en-US" sz="1200" dirty="0" smtClean="0">
                <a:latin typeface="Times New Roman"/>
                <a:cs typeface="Times New Roman"/>
              </a:rPr>
              <a:t>of </a:t>
            </a:r>
            <a:r>
              <a:rPr lang="en-US" sz="1200" spc="-5" dirty="0" smtClean="0">
                <a:latin typeface="Times New Roman"/>
                <a:cs typeface="Times New Roman"/>
              </a:rPr>
              <a:t>interest </a:t>
            </a:r>
            <a:r>
              <a:rPr lang="en-US" sz="1200" dirty="0" smtClean="0">
                <a:latin typeface="Times New Roman"/>
                <a:cs typeface="Times New Roman"/>
              </a:rPr>
              <a:t>to the </a:t>
            </a:r>
            <a:r>
              <a:rPr lang="en-US" sz="1200" spc="-5" dirty="0" smtClean="0">
                <a:latin typeface="Times New Roman"/>
                <a:cs typeface="Times New Roman"/>
              </a:rPr>
              <a:t>client</a:t>
            </a:r>
            <a:r>
              <a:rPr lang="en-US" sz="1200" spc="5" dirty="0" smtClean="0">
                <a:latin typeface="Times New Roman"/>
                <a:cs typeface="Times New Roman"/>
              </a:rPr>
              <a:t> </a:t>
            </a:r>
            <a:r>
              <a:rPr lang="en-US" sz="1200" spc="-5" dirty="0" smtClean="0">
                <a:latin typeface="Times New Roman"/>
                <a:cs typeface="Times New Roman"/>
              </a:rPr>
              <a:t>changes.</a:t>
            </a:r>
            <a:endParaRPr lang="en-US" sz="1200" dirty="0" smtClean="0">
              <a:latin typeface="Times New Roman"/>
              <a:cs typeface="Times New Roman"/>
            </a:endParaRPr>
          </a:p>
          <a:p>
            <a:pPr marL="12700" marR="6985" algn="just">
              <a:lnSpc>
                <a:spcPct val="103400"/>
              </a:lnSpc>
              <a:spcBef>
                <a:spcPts val="95"/>
              </a:spcBef>
            </a:pPr>
            <a:r>
              <a:rPr lang="en-US" sz="1200" spc="-5" dirty="0" smtClean="0">
                <a:latin typeface="Times New Roman"/>
                <a:cs typeface="Times New Roman"/>
              </a:rPr>
              <a:t>Data-centered architectures </a:t>
            </a:r>
            <a:r>
              <a:rPr lang="en-US" sz="1200" dirty="0" smtClean="0">
                <a:latin typeface="Times New Roman"/>
                <a:cs typeface="Times New Roman"/>
              </a:rPr>
              <a:t>promote </a:t>
            </a:r>
            <a:r>
              <a:rPr lang="en-US" sz="1200" i="1" spc="-5" dirty="0" err="1" smtClean="0">
                <a:latin typeface="Times New Roman"/>
                <a:cs typeface="Times New Roman"/>
              </a:rPr>
              <a:t>integrability</a:t>
            </a:r>
            <a:r>
              <a:rPr lang="en-US" sz="1200" i="1" spc="-5" dirty="0" smtClean="0">
                <a:latin typeface="Times New Roman"/>
                <a:cs typeface="Times New Roman"/>
              </a:rPr>
              <a:t>. </a:t>
            </a:r>
            <a:r>
              <a:rPr lang="en-US" sz="1200" spc="-5" dirty="0" smtClean="0">
                <a:latin typeface="Times New Roman"/>
                <a:cs typeface="Times New Roman"/>
              </a:rPr>
              <a:t>That is, existing components can </a:t>
            </a:r>
            <a:r>
              <a:rPr lang="en-US" sz="1200" dirty="0" smtClean="0">
                <a:latin typeface="Times New Roman"/>
                <a:cs typeface="Times New Roman"/>
              </a:rPr>
              <a:t>be </a:t>
            </a:r>
            <a:r>
              <a:rPr lang="en-US" sz="1200" spc="-5" dirty="0" smtClean="0">
                <a:latin typeface="Times New Roman"/>
                <a:cs typeface="Times New Roman"/>
              </a:rPr>
              <a:t>changed  and new client </a:t>
            </a:r>
            <a:r>
              <a:rPr lang="en-US" sz="1200" dirty="0" smtClean="0">
                <a:latin typeface="Times New Roman"/>
                <a:cs typeface="Times New Roman"/>
              </a:rPr>
              <a:t>components </a:t>
            </a:r>
            <a:r>
              <a:rPr lang="en-US" sz="1200" spc="-5" dirty="0" smtClean="0">
                <a:latin typeface="Times New Roman"/>
                <a:cs typeface="Times New Roman"/>
              </a:rPr>
              <a:t>added </a:t>
            </a:r>
            <a:r>
              <a:rPr lang="en-US" sz="1200" dirty="0" smtClean="0">
                <a:latin typeface="Times New Roman"/>
                <a:cs typeface="Times New Roman"/>
              </a:rPr>
              <a:t>to the </a:t>
            </a:r>
            <a:r>
              <a:rPr lang="en-US" sz="1200" spc="-5" dirty="0" smtClean="0">
                <a:latin typeface="Times New Roman"/>
                <a:cs typeface="Times New Roman"/>
              </a:rPr>
              <a:t>architecture </a:t>
            </a:r>
            <a:r>
              <a:rPr lang="en-US" sz="1200" dirty="0" smtClean="0">
                <a:latin typeface="Times New Roman"/>
                <a:cs typeface="Times New Roman"/>
              </a:rPr>
              <a:t>without </a:t>
            </a:r>
            <a:r>
              <a:rPr lang="en-US" sz="1200" spc="-5" dirty="0" smtClean="0">
                <a:latin typeface="Times New Roman"/>
                <a:cs typeface="Times New Roman"/>
              </a:rPr>
              <a:t>concern </a:t>
            </a:r>
            <a:r>
              <a:rPr lang="en-US" sz="1200" dirty="0" smtClean="0">
                <a:latin typeface="Times New Roman"/>
                <a:cs typeface="Times New Roman"/>
              </a:rPr>
              <a:t>about </a:t>
            </a:r>
            <a:r>
              <a:rPr lang="en-US" sz="1200" spc="-5" dirty="0" smtClean="0">
                <a:latin typeface="Times New Roman"/>
                <a:cs typeface="Times New Roman"/>
              </a:rPr>
              <a:t>other clients </a:t>
            </a:r>
            <a:r>
              <a:rPr lang="en-US" sz="1200" dirty="0" smtClean="0">
                <a:latin typeface="Times New Roman"/>
                <a:cs typeface="Times New Roman"/>
              </a:rPr>
              <a:t>(because  the </a:t>
            </a:r>
            <a:r>
              <a:rPr lang="en-US" sz="1200" spc="-5" dirty="0" smtClean="0">
                <a:latin typeface="Times New Roman"/>
                <a:cs typeface="Times New Roman"/>
              </a:rPr>
              <a:t>client components operate independently). </a:t>
            </a:r>
            <a:r>
              <a:rPr lang="en-US" sz="1200" spc="-10" dirty="0" smtClean="0">
                <a:latin typeface="Times New Roman"/>
                <a:cs typeface="Times New Roman"/>
              </a:rPr>
              <a:t>In </a:t>
            </a:r>
            <a:r>
              <a:rPr lang="en-US" sz="1200" dirty="0" smtClean="0">
                <a:latin typeface="Times New Roman"/>
                <a:cs typeface="Times New Roman"/>
              </a:rPr>
              <a:t>addition, </a:t>
            </a:r>
            <a:r>
              <a:rPr lang="en-US" sz="1200" spc="-5" dirty="0" smtClean="0">
                <a:latin typeface="Times New Roman"/>
                <a:cs typeface="Times New Roman"/>
              </a:rPr>
              <a:t>data can </a:t>
            </a:r>
            <a:r>
              <a:rPr lang="en-US" sz="1200" spc="5" dirty="0" smtClean="0">
                <a:latin typeface="Times New Roman"/>
                <a:cs typeface="Times New Roman"/>
              </a:rPr>
              <a:t>be </a:t>
            </a:r>
            <a:r>
              <a:rPr lang="en-US" sz="1200" spc="-5" dirty="0" smtClean="0">
                <a:latin typeface="Times New Roman"/>
                <a:cs typeface="Times New Roman"/>
              </a:rPr>
              <a:t>passed among clients </a:t>
            </a:r>
            <a:r>
              <a:rPr lang="en-US" sz="1200" dirty="0" smtClean="0">
                <a:latin typeface="Times New Roman"/>
                <a:cs typeface="Times New Roman"/>
              </a:rPr>
              <a:t>using  the </a:t>
            </a:r>
            <a:r>
              <a:rPr lang="en-US" sz="1200" spc="-5" dirty="0" smtClean="0">
                <a:latin typeface="Times New Roman"/>
                <a:cs typeface="Times New Roman"/>
              </a:rPr>
              <a:t>blackboard mechanism (i.e., </a:t>
            </a:r>
            <a:r>
              <a:rPr lang="en-US" sz="1200" dirty="0" smtClean="0">
                <a:latin typeface="Times New Roman"/>
                <a:cs typeface="Times New Roman"/>
              </a:rPr>
              <a:t>the </a:t>
            </a:r>
            <a:r>
              <a:rPr lang="en-US" sz="1200" spc="-5" dirty="0" smtClean="0">
                <a:latin typeface="Times New Roman"/>
                <a:cs typeface="Times New Roman"/>
              </a:rPr>
              <a:t>blackboard component serves </a:t>
            </a:r>
            <a:r>
              <a:rPr lang="en-US" sz="1200" dirty="0" smtClean="0">
                <a:latin typeface="Times New Roman"/>
                <a:cs typeface="Times New Roman"/>
              </a:rPr>
              <a:t>to </a:t>
            </a:r>
            <a:r>
              <a:rPr lang="en-US" sz="1200" spc="-5" dirty="0" smtClean="0">
                <a:latin typeface="Times New Roman"/>
                <a:cs typeface="Times New Roman"/>
              </a:rPr>
              <a:t>coordinate </a:t>
            </a:r>
            <a:r>
              <a:rPr lang="en-US" sz="1200" dirty="0" smtClean="0">
                <a:latin typeface="Times New Roman"/>
                <a:cs typeface="Times New Roman"/>
              </a:rPr>
              <a:t>the </a:t>
            </a:r>
            <a:r>
              <a:rPr lang="en-US" sz="1200" spc="-5" dirty="0" smtClean="0">
                <a:latin typeface="Times New Roman"/>
                <a:cs typeface="Times New Roman"/>
              </a:rPr>
              <a:t>transfer </a:t>
            </a:r>
            <a:r>
              <a:rPr lang="en-US" sz="1200" spc="5" dirty="0" smtClean="0">
                <a:latin typeface="Times New Roman"/>
                <a:cs typeface="Times New Roman"/>
              </a:rPr>
              <a:t>of  </a:t>
            </a:r>
            <a:r>
              <a:rPr lang="en-US" sz="1200" spc="-5" dirty="0" smtClean="0">
                <a:latin typeface="Times New Roman"/>
                <a:cs typeface="Times New Roman"/>
              </a:rPr>
              <a:t>information between </a:t>
            </a:r>
            <a:r>
              <a:rPr lang="en-US" sz="1200" dirty="0" smtClean="0">
                <a:latin typeface="Times New Roman"/>
                <a:cs typeface="Times New Roman"/>
              </a:rPr>
              <a:t>clients). </a:t>
            </a:r>
            <a:r>
              <a:rPr lang="en-US" sz="1200" spc="-5" dirty="0" smtClean="0">
                <a:latin typeface="Times New Roman"/>
                <a:cs typeface="Times New Roman"/>
              </a:rPr>
              <a:t>Client components </a:t>
            </a:r>
            <a:r>
              <a:rPr lang="en-US" sz="1200" dirty="0" smtClean="0">
                <a:latin typeface="Times New Roman"/>
                <a:cs typeface="Times New Roman"/>
              </a:rPr>
              <a:t>independently </a:t>
            </a:r>
            <a:r>
              <a:rPr lang="en-US" sz="1200" spc="-5" dirty="0" smtClean="0">
                <a:latin typeface="Times New Roman"/>
                <a:cs typeface="Times New Roman"/>
              </a:rPr>
              <a:t>execute</a:t>
            </a:r>
            <a:r>
              <a:rPr lang="en-US" sz="1200" spc="30" dirty="0" smtClean="0">
                <a:latin typeface="Times New Roman"/>
                <a:cs typeface="Times New Roman"/>
              </a:rPr>
              <a:t> </a:t>
            </a:r>
            <a:r>
              <a:rPr lang="en-US" sz="1200" spc="-5" dirty="0" smtClean="0">
                <a:latin typeface="Times New Roman"/>
                <a:cs typeface="Times New Roman"/>
              </a:rPr>
              <a:t>processes.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3" name="object 9"/>
          <p:cNvSpPr/>
          <p:nvPr/>
        </p:nvSpPr>
        <p:spPr>
          <a:xfrm>
            <a:off x="685800" y="4359275"/>
            <a:ext cx="5800344" cy="2505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435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992" y="281431"/>
            <a:ext cx="3428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6453" y="281431"/>
            <a:ext cx="6648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8873" y="281431"/>
            <a:ext cx="12909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5343" y="1311275"/>
            <a:ext cx="5992495" cy="22205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41045" marR="5080" indent="-228600" algn="just">
              <a:lnSpc>
                <a:spcPct val="110200"/>
              </a:lnSpc>
              <a:spcBef>
                <a:spcPts val="110"/>
              </a:spcBef>
              <a:buFont typeface="Wingdings"/>
              <a:buChar char=""/>
              <a:tabLst>
                <a:tab pos="74168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Data-Flow Architectures: </a:t>
            </a: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5" dirty="0">
                <a:latin typeface="Times New Roman"/>
                <a:cs typeface="Times New Roman"/>
              </a:rPr>
              <a:t>architecture is applied when </a:t>
            </a:r>
            <a:r>
              <a:rPr sz="1200" dirty="0">
                <a:latin typeface="Times New Roman"/>
                <a:cs typeface="Times New Roman"/>
              </a:rPr>
              <a:t>input data </a:t>
            </a:r>
            <a:r>
              <a:rPr sz="1200" spc="-5" dirty="0">
                <a:latin typeface="Times New Roman"/>
                <a:cs typeface="Times New Roman"/>
              </a:rPr>
              <a:t>are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5" dirty="0">
                <a:latin typeface="Times New Roman"/>
                <a:cs typeface="Times New Roman"/>
              </a:rPr>
              <a:t>be </a:t>
            </a:r>
            <a:r>
              <a:rPr sz="1200" spc="3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transformed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through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series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computational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manipulative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components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into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  </a:t>
            </a:r>
            <a:r>
              <a:rPr sz="1200" spc="-5" dirty="0">
                <a:latin typeface="Times New Roman"/>
                <a:cs typeface="Times New Roman"/>
              </a:rPr>
              <a:t>data. A </a:t>
            </a:r>
            <a:r>
              <a:rPr sz="1200" b="1" spc="-5" dirty="0">
                <a:latin typeface="Times New Roman"/>
                <a:cs typeface="Times New Roman"/>
              </a:rPr>
              <a:t>pipe-and-filter </a:t>
            </a:r>
            <a:r>
              <a:rPr sz="1200" spc="-5" dirty="0">
                <a:latin typeface="Times New Roman"/>
                <a:cs typeface="Times New Roman"/>
              </a:rPr>
              <a:t>pattern has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set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components, called </a:t>
            </a:r>
            <a:r>
              <a:rPr sz="1200" b="1" i="1" spc="-5" dirty="0">
                <a:latin typeface="Times New Roman"/>
                <a:cs typeface="Times New Roman"/>
              </a:rPr>
              <a:t>filters</a:t>
            </a:r>
            <a:r>
              <a:rPr sz="1200" i="1" spc="-5" dirty="0">
                <a:latin typeface="Times New Roman"/>
                <a:cs typeface="Times New Roman"/>
              </a:rPr>
              <a:t>, </a:t>
            </a:r>
            <a:r>
              <a:rPr sz="1200" spc="-5" dirty="0">
                <a:latin typeface="Times New Roman"/>
                <a:cs typeface="Times New Roman"/>
              </a:rPr>
              <a:t>connected </a:t>
            </a:r>
            <a:r>
              <a:rPr sz="1200" spc="10" dirty="0">
                <a:latin typeface="Times New Roman"/>
                <a:cs typeface="Times New Roman"/>
              </a:rPr>
              <a:t>by  </a:t>
            </a:r>
            <a:r>
              <a:rPr sz="1200" b="1" i="1" dirty="0">
                <a:latin typeface="Times New Roman"/>
                <a:cs typeface="Times New Roman"/>
              </a:rPr>
              <a:t>pipes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transmit </a:t>
            </a:r>
            <a:r>
              <a:rPr sz="1200" dirty="0">
                <a:latin typeface="Times New Roman"/>
                <a:cs typeface="Times New Roman"/>
              </a:rPr>
              <a:t>data </a:t>
            </a:r>
            <a:r>
              <a:rPr sz="1200" spc="-5" dirty="0">
                <a:latin typeface="Times New Roman"/>
                <a:cs typeface="Times New Roman"/>
              </a:rPr>
              <a:t>from </a:t>
            </a:r>
            <a:r>
              <a:rPr sz="1200" dirty="0">
                <a:latin typeface="Times New Roman"/>
                <a:cs typeface="Times New Roman"/>
              </a:rPr>
              <a:t>one </a:t>
            </a:r>
            <a:r>
              <a:rPr sz="1200" spc="-5" dirty="0">
                <a:latin typeface="Times New Roman"/>
                <a:cs typeface="Times New Roman"/>
              </a:rPr>
              <a:t>component </a:t>
            </a:r>
            <a:r>
              <a:rPr sz="1200" dirty="0">
                <a:latin typeface="Times New Roman"/>
                <a:cs typeface="Times New Roman"/>
              </a:rPr>
              <a:t>to the next. </a:t>
            </a:r>
            <a:r>
              <a:rPr sz="1200" spc="-5" dirty="0">
                <a:latin typeface="Times New Roman"/>
                <a:cs typeface="Times New Roman"/>
              </a:rPr>
              <a:t>Each </a:t>
            </a:r>
            <a:r>
              <a:rPr sz="1200" dirty="0">
                <a:latin typeface="Times New Roman"/>
                <a:cs typeface="Times New Roman"/>
              </a:rPr>
              <a:t>filter </a:t>
            </a:r>
            <a:r>
              <a:rPr sz="1200" spc="-5" dirty="0">
                <a:latin typeface="Times New Roman"/>
                <a:cs typeface="Times New Roman"/>
              </a:rPr>
              <a:t>works  </a:t>
            </a:r>
            <a:r>
              <a:rPr sz="1200" dirty="0">
                <a:latin typeface="Times New Roman"/>
                <a:cs typeface="Times New Roman"/>
              </a:rPr>
              <a:t>independently of those components </a:t>
            </a:r>
            <a:r>
              <a:rPr sz="1200" spc="-5" dirty="0">
                <a:latin typeface="Times New Roman"/>
                <a:cs typeface="Times New Roman"/>
              </a:rPr>
              <a:t>upstream and downstream, is designed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expect  data </a:t>
            </a:r>
            <a:r>
              <a:rPr sz="1200" dirty="0">
                <a:latin typeface="Times New Roman"/>
                <a:cs typeface="Times New Roman"/>
              </a:rPr>
              <a:t>input of a </a:t>
            </a:r>
            <a:r>
              <a:rPr sz="1200" spc="-5" dirty="0">
                <a:latin typeface="Times New Roman"/>
                <a:cs typeface="Times New Roman"/>
              </a:rPr>
              <a:t>certain </a:t>
            </a:r>
            <a:r>
              <a:rPr sz="1200" dirty="0">
                <a:latin typeface="Times New Roman"/>
                <a:cs typeface="Times New Roman"/>
              </a:rPr>
              <a:t>form, and </a:t>
            </a:r>
            <a:r>
              <a:rPr sz="1200" spc="-5" dirty="0">
                <a:latin typeface="Times New Roman"/>
                <a:cs typeface="Times New Roman"/>
              </a:rPr>
              <a:t>produces data </a:t>
            </a:r>
            <a:r>
              <a:rPr sz="1200" dirty="0">
                <a:latin typeface="Times New Roman"/>
                <a:cs typeface="Times New Roman"/>
              </a:rPr>
              <a:t>output (to the </a:t>
            </a:r>
            <a:r>
              <a:rPr sz="1200" spc="-5" dirty="0">
                <a:latin typeface="Times New Roman"/>
                <a:cs typeface="Times New Roman"/>
              </a:rPr>
              <a:t>next filter) </a:t>
            </a:r>
            <a:r>
              <a:rPr sz="1200" dirty="0">
                <a:latin typeface="Times New Roman"/>
                <a:cs typeface="Times New Roman"/>
              </a:rPr>
              <a:t>of a </a:t>
            </a:r>
            <a:r>
              <a:rPr sz="1200" spc="-5" dirty="0">
                <a:latin typeface="Times New Roman"/>
                <a:cs typeface="Times New Roman"/>
              </a:rPr>
              <a:t>specified  form. However, </a:t>
            </a:r>
            <a:r>
              <a:rPr sz="1200" dirty="0">
                <a:latin typeface="Times New Roman"/>
                <a:cs typeface="Times New Roman"/>
              </a:rPr>
              <a:t>the filter </a:t>
            </a:r>
            <a:r>
              <a:rPr sz="1200" spc="-5" dirty="0">
                <a:latin typeface="Times New Roman"/>
                <a:cs typeface="Times New Roman"/>
              </a:rPr>
              <a:t>does </a:t>
            </a:r>
            <a:r>
              <a:rPr sz="1200" dirty="0">
                <a:latin typeface="Times New Roman"/>
                <a:cs typeface="Times New Roman"/>
              </a:rPr>
              <a:t>not </a:t>
            </a:r>
            <a:r>
              <a:rPr sz="1200" spc="-5" dirty="0">
                <a:latin typeface="Times New Roman"/>
                <a:cs typeface="Times New Roman"/>
              </a:rPr>
              <a:t>require knowledge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workings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its  neighboring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filters.</a:t>
            </a:r>
            <a:endParaRPr sz="1200" dirty="0">
              <a:latin typeface="Times New Roman"/>
              <a:cs typeface="Times New Roman"/>
            </a:endParaRPr>
          </a:p>
          <a:p>
            <a:pPr marL="12700" marR="6350" algn="just">
              <a:lnSpc>
                <a:spcPct val="103800"/>
              </a:lnSpc>
              <a:spcBef>
                <a:spcPts val="85"/>
              </a:spcBef>
            </a:pPr>
            <a:r>
              <a:rPr sz="1200" spc="-10" dirty="0">
                <a:latin typeface="Times New Roman"/>
                <a:cs typeface="Times New Roman"/>
              </a:rPr>
              <a:t>If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data </a:t>
            </a:r>
            <a:r>
              <a:rPr sz="1200" dirty="0">
                <a:latin typeface="Times New Roman"/>
                <a:cs typeface="Times New Roman"/>
              </a:rPr>
              <a:t>flow </a:t>
            </a:r>
            <a:r>
              <a:rPr sz="1200" spc="-5" dirty="0">
                <a:latin typeface="Times New Roman"/>
                <a:cs typeface="Times New Roman"/>
              </a:rPr>
              <a:t>degenerates </a:t>
            </a:r>
            <a:r>
              <a:rPr sz="1200" dirty="0">
                <a:latin typeface="Times New Roman"/>
                <a:cs typeface="Times New Roman"/>
              </a:rPr>
              <a:t>into a </a:t>
            </a:r>
            <a:r>
              <a:rPr sz="1200" spc="-5" dirty="0">
                <a:latin typeface="Times New Roman"/>
                <a:cs typeface="Times New Roman"/>
              </a:rPr>
              <a:t>single </a:t>
            </a:r>
            <a:r>
              <a:rPr sz="1200" dirty="0">
                <a:latin typeface="Times New Roman"/>
                <a:cs typeface="Times New Roman"/>
              </a:rPr>
              <a:t>line of </a:t>
            </a:r>
            <a:r>
              <a:rPr sz="1200" spc="-5" dirty="0">
                <a:latin typeface="Times New Roman"/>
                <a:cs typeface="Times New Roman"/>
              </a:rPr>
              <a:t>transforms, </a:t>
            </a:r>
            <a:r>
              <a:rPr sz="1200" dirty="0">
                <a:latin typeface="Times New Roman"/>
                <a:cs typeface="Times New Roman"/>
              </a:rPr>
              <a:t>it </a:t>
            </a:r>
            <a:r>
              <a:rPr sz="1200" spc="-5" dirty="0">
                <a:latin typeface="Times New Roman"/>
                <a:cs typeface="Times New Roman"/>
              </a:rPr>
              <a:t>is termed </a:t>
            </a:r>
            <a:r>
              <a:rPr sz="1200" b="1" i="1" dirty="0">
                <a:latin typeface="Times New Roman"/>
                <a:cs typeface="Times New Roman"/>
              </a:rPr>
              <a:t>batch </a:t>
            </a:r>
            <a:r>
              <a:rPr sz="1200" b="1" i="1" spc="-5" dirty="0">
                <a:latin typeface="Times New Roman"/>
                <a:cs typeface="Times New Roman"/>
              </a:rPr>
              <a:t>sequential</a:t>
            </a:r>
            <a:r>
              <a:rPr sz="1200" spc="-5" dirty="0">
                <a:latin typeface="Times New Roman"/>
                <a:cs typeface="Times New Roman"/>
              </a:rPr>
              <a:t>. This  structure accepts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batch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data and </a:t>
            </a:r>
            <a:r>
              <a:rPr sz="1200" dirty="0">
                <a:latin typeface="Times New Roman"/>
                <a:cs typeface="Times New Roman"/>
              </a:rPr>
              <a:t>then applies a </a:t>
            </a:r>
            <a:r>
              <a:rPr sz="1200" spc="-5" dirty="0">
                <a:latin typeface="Times New Roman"/>
                <a:cs typeface="Times New Roman"/>
              </a:rPr>
              <a:t>series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sequential </a:t>
            </a:r>
            <a:r>
              <a:rPr sz="1200" dirty="0">
                <a:latin typeface="Times New Roman"/>
                <a:cs typeface="Times New Roman"/>
              </a:rPr>
              <a:t>components </a:t>
            </a:r>
            <a:r>
              <a:rPr sz="1200" spc="-5" dirty="0">
                <a:latin typeface="Times New Roman"/>
                <a:cs typeface="Times New Roman"/>
              </a:rPr>
              <a:t>(filters) </a:t>
            </a:r>
            <a:r>
              <a:rPr sz="1200" dirty="0">
                <a:latin typeface="Times New Roman"/>
                <a:cs typeface="Times New Roman"/>
              </a:rPr>
              <a:t>to  </a:t>
            </a:r>
            <a:r>
              <a:rPr sz="1200" spc="-5" dirty="0">
                <a:latin typeface="Times New Roman"/>
                <a:cs typeface="Times New Roman"/>
              </a:rPr>
              <a:t>transform </a:t>
            </a:r>
            <a:r>
              <a:rPr sz="1200" dirty="0">
                <a:latin typeface="Times New Roman"/>
                <a:cs typeface="Times New Roman"/>
              </a:rPr>
              <a:t>it.</a:t>
            </a:r>
          </a:p>
        </p:txBody>
      </p:sp>
      <p:sp>
        <p:nvSpPr>
          <p:cNvPr id="10" name="object 10"/>
          <p:cNvSpPr/>
          <p:nvPr/>
        </p:nvSpPr>
        <p:spPr>
          <a:xfrm>
            <a:off x="914400" y="3825875"/>
            <a:ext cx="5379720" cy="2409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33</a:t>
            </a:fld>
            <a:endParaRPr spc="-2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6453" y="281431"/>
            <a:ext cx="6648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68873" y="281431"/>
            <a:ext cx="12909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05992" y="281431"/>
            <a:ext cx="3428365" cy="659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Times New Roman"/>
              <a:cs typeface="Times New Roman"/>
            </a:endParaRPr>
          </a:p>
          <a:p>
            <a:pPr marL="722630" indent="-229235">
              <a:lnSpc>
                <a:spcPct val="100000"/>
              </a:lnSpc>
              <a:buFont typeface="Wingdings"/>
              <a:buChar char=""/>
              <a:tabLst>
                <a:tab pos="723265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Main program/subprogram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architecture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87525" y="3723259"/>
            <a:ext cx="5489575" cy="2061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715" indent="-228600" algn="just">
              <a:lnSpc>
                <a:spcPct val="110000"/>
              </a:lnSpc>
              <a:spcBef>
                <a:spcPts val="100"/>
              </a:spcBef>
              <a:buFont typeface="Wingdings"/>
              <a:buChar char="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Call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and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Return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Architectures: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architectural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style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enables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achieve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program  structure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relatively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easy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modify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scale.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number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sub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styles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exist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within  this</a:t>
            </a:r>
            <a:r>
              <a:rPr sz="1200" spc="-5" dirty="0">
                <a:latin typeface="Times New Roman"/>
                <a:cs typeface="Times New Roman"/>
              </a:rPr>
              <a:t> category:</a:t>
            </a:r>
            <a:endParaRPr sz="1200">
              <a:latin typeface="Times New Roman"/>
              <a:cs typeface="Times New Roman"/>
            </a:endParaRPr>
          </a:p>
          <a:p>
            <a:pPr marL="698500" marR="5080" lvl="1" indent="-228600" algn="just">
              <a:lnSpc>
                <a:spcPct val="110000"/>
              </a:lnSpc>
              <a:spcBef>
                <a:spcPts val="95"/>
              </a:spcBef>
              <a:buFont typeface="Symbol"/>
              <a:buChar char=""/>
              <a:tabLst>
                <a:tab pos="698500" algn="l"/>
              </a:tabLst>
            </a:pPr>
            <a:r>
              <a:rPr sz="1200" b="1" i="1" spc="-5" dirty="0">
                <a:latin typeface="Times New Roman"/>
                <a:cs typeface="Times New Roman"/>
              </a:rPr>
              <a:t>Main program/subprogram architectures</a:t>
            </a:r>
            <a:r>
              <a:rPr sz="1200" i="1" spc="-5" dirty="0">
                <a:latin typeface="Times New Roman"/>
                <a:cs typeface="Times New Roman"/>
              </a:rPr>
              <a:t>. </a:t>
            </a: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5" dirty="0">
                <a:latin typeface="Times New Roman"/>
                <a:cs typeface="Times New Roman"/>
              </a:rPr>
              <a:t>classic program </a:t>
            </a:r>
            <a:r>
              <a:rPr sz="1200" dirty="0">
                <a:latin typeface="Times New Roman"/>
                <a:cs typeface="Times New Roman"/>
              </a:rPr>
              <a:t>structure  </a:t>
            </a:r>
            <a:r>
              <a:rPr sz="1200" spc="-5" dirty="0">
                <a:latin typeface="Times New Roman"/>
                <a:cs typeface="Times New Roman"/>
              </a:rPr>
              <a:t>decomposes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function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control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hierarchy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where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“main”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program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invokes  a number of </a:t>
            </a:r>
            <a:r>
              <a:rPr sz="1200" spc="-5" dirty="0">
                <a:latin typeface="Times New Roman"/>
                <a:cs typeface="Times New Roman"/>
              </a:rPr>
              <a:t>program components, which </a:t>
            </a:r>
            <a:r>
              <a:rPr sz="1200" dirty="0">
                <a:latin typeface="Times New Roman"/>
                <a:cs typeface="Times New Roman"/>
              </a:rPr>
              <a:t>in turn may invoke </a:t>
            </a:r>
            <a:r>
              <a:rPr sz="1200" spc="5" dirty="0">
                <a:latin typeface="Times New Roman"/>
                <a:cs typeface="Times New Roman"/>
              </a:rPr>
              <a:t>still </a:t>
            </a:r>
            <a:r>
              <a:rPr sz="1200" spc="-5" dirty="0">
                <a:latin typeface="Times New Roman"/>
                <a:cs typeface="Times New Roman"/>
              </a:rPr>
              <a:t>other  components. Figure </a:t>
            </a:r>
            <a:r>
              <a:rPr sz="1200" dirty="0">
                <a:latin typeface="Times New Roman"/>
                <a:cs typeface="Times New Roman"/>
              </a:rPr>
              <a:t>above </a:t>
            </a:r>
            <a:r>
              <a:rPr sz="1200" spc="-5" dirty="0">
                <a:latin typeface="Times New Roman"/>
                <a:cs typeface="Times New Roman"/>
              </a:rPr>
              <a:t>illustrates an architecture </a:t>
            </a:r>
            <a:r>
              <a:rPr sz="1200" dirty="0">
                <a:latin typeface="Times New Roman"/>
                <a:cs typeface="Times New Roman"/>
              </a:rPr>
              <a:t>of this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type.</a:t>
            </a:r>
            <a:endParaRPr sz="1200">
              <a:latin typeface="Times New Roman"/>
              <a:cs typeface="Times New Roman"/>
            </a:endParaRPr>
          </a:p>
          <a:p>
            <a:pPr marL="698500" marR="5080" lvl="1" indent="-228600" algn="just">
              <a:lnSpc>
                <a:spcPct val="110100"/>
              </a:lnSpc>
              <a:spcBef>
                <a:spcPts val="95"/>
              </a:spcBef>
              <a:buFont typeface="Symbol"/>
              <a:buChar char=""/>
              <a:tabLst>
                <a:tab pos="698500" algn="l"/>
              </a:tabLst>
            </a:pPr>
            <a:r>
              <a:rPr sz="1200" b="1" i="1" dirty="0">
                <a:latin typeface="Times New Roman"/>
                <a:cs typeface="Times New Roman"/>
              </a:rPr>
              <a:t>Remote </a:t>
            </a:r>
            <a:r>
              <a:rPr sz="1200" b="1" i="1" spc="-5" dirty="0">
                <a:latin typeface="Times New Roman"/>
                <a:cs typeface="Times New Roman"/>
              </a:rPr>
              <a:t>procedure call </a:t>
            </a:r>
            <a:r>
              <a:rPr sz="1200" b="1" i="1" dirty="0">
                <a:latin typeface="Times New Roman"/>
                <a:cs typeface="Times New Roman"/>
              </a:rPr>
              <a:t>architectures</a:t>
            </a:r>
            <a:r>
              <a:rPr sz="1200" i="1" dirty="0">
                <a:latin typeface="Times New Roman"/>
                <a:cs typeface="Times New Roman"/>
              </a:rPr>
              <a:t>. </a:t>
            </a:r>
            <a:r>
              <a:rPr sz="1200" dirty="0">
                <a:latin typeface="Times New Roman"/>
                <a:cs typeface="Times New Roman"/>
              </a:rPr>
              <a:t>The components of a main program/  </a:t>
            </a:r>
            <a:r>
              <a:rPr sz="1200" spc="-5" dirty="0">
                <a:latin typeface="Times New Roman"/>
                <a:cs typeface="Times New Roman"/>
              </a:rPr>
              <a:t>subprogram architecture </a:t>
            </a:r>
            <a:r>
              <a:rPr sz="1200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distributed across </a:t>
            </a:r>
            <a:r>
              <a:rPr sz="1200" dirty="0">
                <a:latin typeface="Times New Roman"/>
                <a:cs typeface="Times New Roman"/>
              </a:rPr>
              <a:t>multiple </a:t>
            </a:r>
            <a:r>
              <a:rPr sz="1200" spc="-5" dirty="0">
                <a:latin typeface="Times New Roman"/>
                <a:cs typeface="Times New Roman"/>
              </a:rPr>
              <a:t>computers </a:t>
            </a:r>
            <a:r>
              <a:rPr sz="1200" spc="5" dirty="0">
                <a:latin typeface="Times New Roman"/>
                <a:cs typeface="Times New Roman"/>
              </a:rPr>
              <a:t>on </a:t>
            </a:r>
            <a:r>
              <a:rPr sz="1200" dirty="0">
                <a:latin typeface="Times New Roman"/>
                <a:cs typeface="Times New Roman"/>
              </a:rPr>
              <a:t>a  </a:t>
            </a:r>
            <a:r>
              <a:rPr sz="1200" spc="-5" dirty="0">
                <a:latin typeface="Times New Roman"/>
                <a:cs typeface="Times New Roman"/>
              </a:rPr>
              <a:t>network.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87525" y="8844533"/>
            <a:ext cx="5486400" cy="632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10400"/>
              </a:lnSpc>
              <a:spcBef>
                <a:spcPts val="105"/>
              </a:spcBef>
              <a:buFont typeface="Wingdings"/>
              <a:buChar char=""/>
              <a:tabLst>
                <a:tab pos="2413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Object-Oriented Architectures: </a:t>
            </a:r>
            <a:r>
              <a:rPr sz="1200" dirty="0">
                <a:latin typeface="Times New Roman"/>
                <a:cs typeface="Times New Roman"/>
              </a:rPr>
              <a:t>The components of a </a:t>
            </a:r>
            <a:r>
              <a:rPr sz="1200" spc="-5" dirty="0">
                <a:latin typeface="Times New Roman"/>
                <a:cs typeface="Times New Roman"/>
              </a:rPr>
              <a:t>system encapsulate data and 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operations </a:t>
            </a:r>
            <a:r>
              <a:rPr sz="1200" dirty="0">
                <a:latin typeface="Times New Roman"/>
                <a:cs typeface="Times New Roman"/>
              </a:rPr>
              <a:t>that must be </a:t>
            </a:r>
            <a:r>
              <a:rPr sz="1200" spc="-5" dirty="0">
                <a:latin typeface="Times New Roman"/>
                <a:cs typeface="Times New Roman"/>
              </a:rPr>
              <a:t>applied </a:t>
            </a:r>
            <a:r>
              <a:rPr sz="1200" dirty="0">
                <a:latin typeface="Times New Roman"/>
                <a:cs typeface="Times New Roman"/>
              </a:rPr>
              <a:t>to manipulate the </a:t>
            </a:r>
            <a:r>
              <a:rPr sz="1200" spc="-5" dirty="0">
                <a:latin typeface="Times New Roman"/>
                <a:cs typeface="Times New Roman"/>
              </a:rPr>
              <a:t>data. </a:t>
            </a:r>
            <a:r>
              <a:rPr sz="1200" dirty="0">
                <a:latin typeface="Times New Roman"/>
                <a:cs typeface="Times New Roman"/>
              </a:rPr>
              <a:t>Communication </a:t>
            </a:r>
            <a:r>
              <a:rPr sz="1200" spc="-5" dirty="0">
                <a:latin typeface="Times New Roman"/>
                <a:cs typeface="Times New Roman"/>
              </a:rPr>
              <a:t>and  coordination between </a:t>
            </a:r>
            <a:r>
              <a:rPr sz="1200" dirty="0">
                <a:latin typeface="Times New Roman"/>
                <a:cs typeface="Times New Roman"/>
              </a:rPr>
              <a:t>components </a:t>
            </a:r>
            <a:r>
              <a:rPr sz="1200" spc="-5" dirty="0">
                <a:latin typeface="Times New Roman"/>
                <a:cs typeface="Times New Roman"/>
              </a:rPr>
              <a:t>are accomplished </a:t>
            </a:r>
            <a:r>
              <a:rPr sz="1200" dirty="0">
                <a:latin typeface="Times New Roman"/>
                <a:cs typeface="Times New Roman"/>
              </a:rPr>
              <a:t>via </a:t>
            </a:r>
            <a:r>
              <a:rPr sz="1200" spc="-5" dirty="0">
                <a:latin typeface="Times New Roman"/>
                <a:cs typeface="Times New Roman"/>
              </a:rPr>
              <a:t>message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passing.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19911" y="1146047"/>
            <a:ext cx="6210300" cy="7729855"/>
            <a:chOff x="819911" y="1146047"/>
            <a:chExt cx="6210300" cy="7729855"/>
          </a:xfrm>
        </p:grpSpPr>
        <p:sp>
          <p:nvSpPr>
            <p:cNvPr id="10" name="object 10"/>
            <p:cNvSpPr/>
            <p:nvPr/>
          </p:nvSpPr>
          <p:spPr>
            <a:xfrm>
              <a:off x="1277111" y="1146047"/>
              <a:ext cx="5753099" cy="24185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9911" y="5993891"/>
              <a:ext cx="5879592" cy="28818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34</a:t>
            </a:fld>
            <a:endParaRPr spc="-2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992" y="281431"/>
            <a:ext cx="3428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6453" y="281431"/>
            <a:ext cx="6648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8873" y="281431"/>
            <a:ext cx="12909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732535"/>
            <a:ext cx="5990590" cy="8250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1045" indent="-22923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74168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Layered Architectures: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"/>
            </a:pPr>
            <a:endParaRPr sz="1300">
              <a:latin typeface="Times New Roman"/>
              <a:cs typeface="Times New Roman"/>
            </a:endParaRPr>
          </a:p>
          <a:p>
            <a:pPr marL="1198245" marR="7620" lvl="1" indent="-228600" algn="just">
              <a:lnSpc>
                <a:spcPct val="110400"/>
              </a:lnSpc>
              <a:spcBef>
                <a:spcPts val="5"/>
              </a:spcBef>
              <a:buFont typeface="Symbol"/>
              <a:buChar char=""/>
              <a:tabLst>
                <a:tab pos="1198880" algn="l"/>
              </a:tabLst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basic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structure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of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layered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architecture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illustrated.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number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different  </a:t>
            </a:r>
            <a:r>
              <a:rPr sz="1200" spc="-5" dirty="0">
                <a:latin typeface="Times New Roman"/>
                <a:cs typeface="Times New Roman"/>
              </a:rPr>
              <a:t>layers are defined, each accomplishing operations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progressively </a:t>
            </a:r>
            <a:r>
              <a:rPr sz="1200" dirty="0">
                <a:latin typeface="Times New Roman"/>
                <a:cs typeface="Times New Roman"/>
              </a:rPr>
              <a:t>become  </a:t>
            </a:r>
            <a:r>
              <a:rPr sz="1200" spc="-5" dirty="0">
                <a:latin typeface="Times New Roman"/>
                <a:cs typeface="Times New Roman"/>
              </a:rPr>
              <a:t>closer </a:t>
            </a:r>
            <a:r>
              <a:rPr sz="1200" dirty="0">
                <a:latin typeface="Times New Roman"/>
                <a:cs typeface="Times New Roman"/>
              </a:rPr>
              <a:t>to the machine </a:t>
            </a:r>
            <a:r>
              <a:rPr sz="1200" spc="-5" dirty="0">
                <a:latin typeface="Times New Roman"/>
                <a:cs typeface="Times New Roman"/>
              </a:rPr>
              <a:t>instruction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set.</a:t>
            </a:r>
            <a:endParaRPr sz="1200">
              <a:latin typeface="Times New Roman"/>
              <a:cs typeface="Times New Roman"/>
            </a:endParaRPr>
          </a:p>
          <a:p>
            <a:pPr marL="1198245" lvl="1" indent="-229235" algn="just">
              <a:lnSpc>
                <a:spcPct val="100000"/>
              </a:lnSpc>
              <a:spcBef>
                <a:spcPts val="225"/>
              </a:spcBef>
              <a:buFont typeface="Symbol"/>
              <a:buChar char=""/>
              <a:tabLst>
                <a:tab pos="1198880" algn="l"/>
              </a:tabLst>
            </a:pPr>
            <a:r>
              <a:rPr sz="1200" spc="-5" dirty="0">
                <a:latin typeface="Times New Roman"/>
                <a:cs typeface="Times New Roman"/>
              </a:rPr>
              <a:t>At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outer layer, components service </a:t>
            </a:r>
            <a:r>
              <a:rPr sz="1200" dirty="0">
                <a:latin typeface="Times New Roman"/>
                <a:cs typeface="Times New Roman"/>
              </a:rPr>
              <a:t>user </a:t>
            </a:r>
            <a:r>
              <a:rPr sz="1200" spc="-5" dirty="0">
                <a:latin typeface="Times New Roman"/>
                <a:cs typeface="Times New Roman"/>
              </a:rPr>
              <a:t>interface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operations.</a:t>
            </a:r>
            <a:endParaRPr sz="1200">
              <a:latin typeface="Times New Roman"/>
              <a:cs typeface="Times New Roman"/>
            </a:endParaRPr>
          </a:p>
          <a:p>
            <a:pPr marL="1198245" marR="8255" lvl="1" indent="-228600" algn="just">
              <a:lnSpc>
                <a:spcPct val="110000"/>
              </a:lnSpc>
              <a:spcBef>
                <a:spcPts val="95"/>
              </a:spcBef>
              <a:buFont typeface="Symbol"/>
              <a:buChar char=""/>
              <a:tabLst>
                <a:tab pos="1198880" algn="l"/>
              </a:tabLst>
            </a:pPr>
            <a:r>
              <a:rPr sz="1200" spc="-5" dirty="0">
                <a:latin typeface="Times New Roman"/>
                <a:cs typeface="Times New Roman"/>
              </a:rPr>
              <a:t>At </a:t>
            </a:r>
            <a:r>
              <a:rPr sz="1200" dirty="0">
                <a:latin typeface="Times New Roman"/>
                <a:cs typeface="Times New Roman"/>
              </a:rPr>
              <a:t>the inner layer, components </a:t>
            </a:r>
            <a:r>
              <a:rPr sz="1200" spc="-5" dirty="0">
                <a:latin typeface="Times New Roman"/>
                <a:cs typeface="Times New Roman"/>
              </a:rPr>
              <a:t>perform </a:t>
            </a:r>
            <a:r>
              <a:rPr sz="1200" dirty="0">
                <a:latin typeface="Times New Roman"/>
                <a:cs typeface="Times New Roman"/>
              </a:rPr>
              <a:t>operating </a:t>
            </a:r>
            <a:r>
              <a:rPr sz="1200" spc="-5" dirty="0">
                <a:latin typeface="Times New Roman"/>
                <a:cs typeface="Times New Roman"/>
              </a:rPr>
              <a:t>system interfacing.  Intermediate layers </a:t>
            </a:r>
            <a:r>
              <a:rPr sz="1200" dirty="0">
                <a:latin typeface="Times New Roman"/>
                <a:cs typeface="Times New Roman"/>
              </a:rPr>
              <a:t>provide utility </a:t>
            </a:r>
            <a:r>
              <a:rPr sz="1200" spc="-5" dirty="0">
                <a:latin typeface="Times New Roman"/>
                <a:cs typeface="Times New Roman"/>
              </a:rPr>
              <a:t>services and application software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functions.</a:t>
            </a:r>
            <a:endParaRPr sz="1200">
              <a:latin typeface="Times New Roman"/>
              <a:cs typeface="Times New Roman"/>
            </a:endParaRPr>
          </a:p>
          <a:p>
            <a:pPr marL="1198245" marR="5715" lvl="1" indent="-228600" algn="just">
              <a:lnSpc>
                <a:spcPct val="110300"/>
              </a:lnSpc>
              <a:spcBef>
                <a:spcPts val="80"/>
              </a:spcBef>
              <a:buFont typeface="Symbol"/>
              <a:buChar char=""/>
              <a:tabLst>
                <a:tab pos="1236980" algn="l"/>
              </a:tabLst>
            </a:pPr>
            <a:r>
              <a:rPr dirty="0"/>
              <a:t>	</a:t>
            </a:r>
            <a:r>
              <a:rPr sz="1200" spc="-5" dirty="0">
                <a:latin typeface="Times New Roman"/>
                <a:cs typeface="Times New Roman"/>
              </a:rPr>
              <a:t>Once requirements engineering </a:t>
            </a:r>
            <a:r>
              <a:rPr sz="1200" dirty="0">
                <a:latin typeface="Times New Roman"/>
                <a:cs typeface="Times New Roman"/>
              </a:rPr>
              <a:t>uncovers the </a:t>
            </a:r>
            <a:r>
              <a:rPr sz="1200" spc="-5" dirty="0">
                <a:latin typeface="Times New Roman"/>
                <a:cs typeface="Times New Roman"/>
              </a:rPr>
              <a:t>characteristics and constraints </a:t>
            </a:r>
            <a:r>
              <a:rPr sz="1200" dirty="0">
                <a:latin typeface="Times New Roman"/>
                <a:cs typeface="Times New Roman"/>
              </a:rPr>
              <a:t>of  the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built,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architectural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style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and/or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combination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patterns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  </a:t>
            </a:r>
            <a:r>
              <a:rPr sz="1200" spc="-5" dirty="0">
                <a:latin typeface="Times New Roman"/>
                <a:cs typeface="Times New Roman"/>
              </a:rPr>
              <a:t>best </a:t>
            </a:r>
            <a:r>
              <a:rPr sz="1200" dirty="0">
                <a:latin typeface="Times New Roman"/>
                <a:cs typeface="Times New Roman"/>
              </a:rPr>
              <a:t>fits those </a:t>
            </a:r>
            <a:r>
              <a:rPr sz="1200" spc="-5" dirty="0">
                <a:latin typeface="Times New Roman"/>
                <a:cs typeface="Times New Roman"/>
              </a:rPr>
              <a:t>characteristics and constraints </a:t>
            </a:r>
            <a:r>
              <a:rPr sz="1200" dirty="0">
                <a:latin typeface="Times New Roman"/>
                <a:cs typeface="Times New Roman"/>
              </a:rPr>
              <a:t>can be </a:t>
            </a:r>
            <a:r>
              <a:rPr sz="1200" spc="-5" dirty="0">
                <a:latin typeface="Times New Roman"/>
                <a:cs typeface="Times New Roman"/>
              </a:rPr>
              <a:t>chosen. </a:t>
            </a:r>
            <a:r>
              <a:rPr sz="1200" spc="-10" dirty="0">
                <a:latin typeface="Times New Roman"/>
                <a:cs typeface="Times New Roman"/>
              </a:rPr>
              <a:t>In </a:t>
            </a:r>
            <a:r>
              <a:rPr sz="1200" spc="5" dirty="0">
                <a:latin typeface="Times New Roman"/>
                <a:cs typeface="Times New Roman"/>
              </a:rPr>
              <a:t>many </a:t>
            </a:r>
            <a:r>
              <a:rPr sz="1200" spc="-5" dirty="0">
                <a:latin typeface="Times New Roman"/>
                <a:cs typeface="Times New Roman"/>
              </a:rPr>
              <a:t>cases,  </a:t>
            </a:r>
            <a:r>
              <a:rPr sz="1200" dirty="0">
                <a:latin typeface="Times New Roman"/>
                <a:cs typeface="Times New Roman"/>
              </a:rPr>
              <a:t>more than one </a:t>
            </a:r>
            <a:r>
              <a:rPr sz="1200" spc="-5" dirty="0">
                <a:latin typeface="Times New Roman"/>
                <a:cs typeface="Times New Roman"/>
              </a:rPr>
              <a:t>pattern </a:t>
            </a:r>
            <a:r>
              <a:rPr sz="1200" dirty="0">
                <a:latin typeface="Times New Roman"/>
                <a:cs typeface="Times New Roman"/>
              </a:rPr>
              <a:t>might be </a:t>
            </a:r>
            <a:r>
              <a:rPr sz="1200" spc="-5" dirty="0">
                <a:latin typeface="Times New Roman"/>
                <a:cs typeface="Times New Roman"/>
              </a:rPr>
              <a:t>appropriate and alternative architectural styles  can </a:t>
            </a:r>
            <a:r>
              <a:rPr sz="1200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designed and evaluated. For example,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layered style (appropriate </a:t>
            </a:r>
            <a:r>
              <a:rPr sz="1200" dirty="0">
                <a:latin typeface="Times New Roman"/>
                <a:cs typeface="Times New Roman"/>
              </a:rPr>
              <a:t>for  most </a:t>
            </a:r>
            <a:r>
              <a:rPr sz="1200" spc="-5" dirty="0">
                <a:latin typeface="Times New Roman"/>
                <a:cs typeface="Times New Roman"/>
              </a:rPr>
              <a:t>systems) can </a:t>
            </a:r>
            <a:r>
              <a:rPr sz="1200" spc="5" dirty="0">
                <a:latin typeface="Times New Roman"/>
                <a:cs typeface="Times New Roman"/>
              </a:rPr>
              <a:t>be </a:t>
            </a:r>
            <a:r>
              <a:rPr sz="1200" dirty="0">
                <a:latin typeface="Times New Roman"/>
                <a:cs typeface="Times New Roman"/>
              </a:rPr>
              <a:t>combined with a data-centered </a:t>
            </a:r>
            <a:r>
              <a:rPr sz="1200" spc="-5" dirty="0">
                <a:latin typeface="Times New Roman"/>
                <a:cs typeface="Times New Roman"/>
              </a:rPr>
              <a:t>architecture </a:t>
            </a:r>
            <a:r>
              <a:rPr sz="1200" dirty="0">
                <a:latin typeface="Times New Roman"/>
                <a:cs typeface="Times New Roman"/>
              </a:rPr>
              <a:t>in many  </a:t>
            </a:r>
            <a:r>
              <a:rPr sz="1200" spc="-5" dirty="0">
                <a:latin typeface="Times New Roman"/>
                <a:cs typeface="Times New Roman"/>
              </a:rPr>
              <a:t>database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applications.</a:t>
            </a:r>
            <a:endParaRPr sz="12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170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ARCHITECTURAL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CONSIDERATIONS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10795" algn="just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Buschmann and </a:t>
            </a:r>
            <a:r>
              <a:rPr sz="1200" dirty="0">
                <a:latin typeface="Times New Roman"/>
                <a:cs typeface="Times New Roman"/>
              </a:rPr>
              <a:t>Henny </a:t>
            </a:r>
            <a:r>
              <a:rPr sz="1200" spc="-5" dirty="0">
                <a:latin typeface="Times New Roman"/>
                <a:cs typeface="Times New Roman"/>
              </a:rPr>
              <a:t>suggest several architectural considerations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can </a:t>
            </a:r>
            <a:r>
              <a:rPr sz="1200" dirty="0">
                <a:latin typeface="Times New Roman"/>
                <a:cs typeface="Times New Roman"/>
              </a:rPr>
              <a:t>provide software  </a:t>
            </a:r>
            <a:r>
              <a:rPr sz="1200" spc="-5" dirty="0">
                <a:latin typeface="Times New Roman"/>
                <a:cs typeface="Times New Roman"/>
              </a:rPr>
              <a:t>engineers with guidance as architecture decisions are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made:</a:t>
            </a:r>
            <a:endParaRPr sz="1200">
              <a:latin typeface="Times New Roman"/>
              <a:cs typeface="Times New Roman"/>
            </a:endParaRPr>
          </a:p>
          <a:p>
            <a:pPr marL="469900" indent="-228600" algn="just">
              <a:lnSpc>
                <a:spcPct val="100000"/>
              </a:lnSpc>
              <a:spcBef>
                <a:spcPts val="60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Economy </a:t>
            </a:r>
            <a:r>
              <a:rPr sz="1200" dirty="0">
                <a:latin typeface="Times New Roman"/>
                <a:cs typeface="Times New Roman"/>
              </a:rPr>
              <a:t>—many software </a:t>
            </a:r>
            <a:r>
              <a:rPr sz="1200" spc="-5" dirty="0">
                <a:latin typeface="Times New Roman"/>
                <a:cs typeface="Times New Roman"/>
              </a:rPr>
              <a:t>architectures suffer </a:t>
            </a:r>
            <a:r>
              <a:rPr sz="1200" dirty="0">
                <a:latin typeface="Times New Roman"/>
                <a:cs typeface="Times New Roman"/>
              </a:rPr>
              <a:t>from unnecessary complexity </a:t>
            </a:r>
            <a:r>
              <a:rPr sz="1200" spc="-5" dirty="0">
                <a:latin typeface="Times New Roman"/>
                <a:cs typeface="Times New Roman"/>
              </a:rPr>
              <a:t>driven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by</a:t>
            </a:r>
            <a:endParaRPr sz="1200">
              <a:latin typeface="Times New Roman"/>
              <a:cs typeface="Times New Roman"/>
            </a:endParaRPr>
          </a:p>
          <a:p>
            <a:pPr marL="469900" marR="8890" algn="just">
              <a:lnSpc>
                <a:spcPct val="110000"/>
              </a:lnSpc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inclusion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unnecessary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features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nonfunctional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requirements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(e.g.,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reusability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when  </a:t>
            </a:r>
            <a:r>
              <a:rPr sz="1200" dirty="0">
                <a:latin typeface="Times New Roman"/>
                <a:cs typeface="Times New Roman"/>
              </a:rPr>
              <a:t>it </a:t>
            </a:r>
            <a:r>
              <a:rPr sz="1200" spc="-5" dirty="0">
                <a:latin typeface="Times New Roman"/>
                <a:cs typeface="Times New Roman"/>
              </a:rPr>
              <a:t>serves </a:t>
            </a:r>
            <a:r>
              <a:rPr sz="1200" dirty="0">
                <a:latin typeface="Times New Roman"/>
                <a:cs typeface="Times New Roman"/>
              </a:rPr>
              <a:t>no </a:t>
            </a:r>
            <a:r>
              <a:rPr sz="1200" spc="-5" dirty="0">
                <a:latin typeface="Times New Roman"/>
                <a:cs typeface="Times New Roman"/>
              </a:rPr>
              <a:t>purpose).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best </a:t>
            </a:r>
            <a:r>
              <a:rPr sz="1200" dirty="0">
                <a:latin typeface="Times New Roman"/>
                <a:cs typeface="Times New Roman"/>
              </a:rPr>
              <a:t>software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uncluttered </a:t>
            </a:r>
            <a:r>
              <a:rPr sz="1200" spc="-5" dirty="0">
                <a:latin typeface="Times New Roman"/>
                <a:cs typeface="Times New Roman"/>
              </a:rPr>
              <a:t>and relies </a:t>
            </a:r>
            <a:r>
              <a:rPr sz="1200" dirty="0">
                <a:latin typeface="Times New Roman"/>
                <a:cs typeface="Times New Roman"/>
              </a:rPr>
              <a:t>on </a:t>
            </a:r>
            <a:r>
              <a:rPr sz="1200" spc="-5" dirty="0">
                <a:latin typeface="Times New Roman"/>
                <a:cs typeface="Times New Roman"/>
              </a:rPr>
              <a:t>abstraction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reduce  </a:t>
            </a:r>
            <a:r>
              <a:rPr sz="1200" dirty="0">
                <a:latin typeface="Times New Roman"/>
                <a:cs typeface="Times New Roman"/>
              </a:rPr>
              <a:t>unnecessary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detail.</a:t>
            </a:r>
            <a:endParaRPr sz="1200">
              <a:latin typeface="Times New Roman"/>
              <a:cs typeface="Times New Roman"/>
            </a:endParaRPr>
          </a:p>
          <a:p>
            <a:pPr marL="469900" marR="7620" indent="-228600" algn="just">
              <a:lnSpc>
                <a:spcPct val="110000"/>
              </a:lnSpc>
              <a:spcBef>
                <a:spcPts val="15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Visibility </a:t>
            </a:r>
            <a:r>
              <a:rPr sz="1200" spc="-5" dirty="0">
                <a:latin typeface="Times New Roman"/>
                <a:cs typeface="Times New Roman"/>
              </a:rPr>
              <a:t>—As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design </a:t>
            </a:r>
            <a:r>
              <a:rPr sz="1200" dirty="0">
                <a:latin typeface="Times New Roman"/>
                <a:cs typeface="Times New Roman"/>
              </a:rPr>
              <a:t>model </a:t>
            </a:r>
            <a:r>
              <a:rPr sz="1200" spc="-5" dirty="0">
                <a:latin typeface="Times New Roman"/>
                <a:cs typeface="Times New Roman"/>
              </a:rPr>
              <a:t>is created, architectural decisions and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reasons </a:t>
            </a:r>
            <a:r>
              <a:rPr sz="1200" spc="5" dirty="0">
                <a:latin typeface="Times New Roman"/>
                <a:cs typeface="Times New Roman"/>
              </a:rPr>
              <a:t>for  </a:t>
            </a:r>
            <a:r>
              <a:rPr sz="1200" dirty="0">
                <a:latin typeface="Times New Roman"/>
                <a:cs typeface="Times New Roman"/>
              </a:rPr>
              <a:t>them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should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obvious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software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engineers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who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examine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later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time.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Poor  visibility </a:t>
            </a:r>
            <a:r>
              <a:rPr sz="1200" spc="-5" dirty="0">
                <a:latin typeface="Times New Roman"/>
                <a:cs typeface="Times New Roman"/>
              </a:rPr>
              <a:t>arises when </a:t>
            </a:r>
            <a:r>
              <a:rPr sz="1200" dirty="0">
                <a:latin typeface="Times New Roman"/>
                <a:cs typeface="Times New Roman"/>
              </a:rPr>
              <a:t>important </a:t>
            </a:r>
            <a:r>
              <a:rPr sz="1200" spc="-5" dirty="0">
                <a:latin typeface="Times New Roman"/>
                <a:cs typeface="Times New Roman"/>
              </a:rPr>
              <a:t>design and </a:t>
            </a:r>
            <a:r>
              <a:rPr sz="1200" dirty="0">
                <a:latin typeface="Times New Roman"/>
                <a:cs typeface="Times New Roman"/>
              </a:rPr>
              <a:t>domain </a:t>
            </a:r>
            <a:r>
              <a:rPr sz="1200" spc="-5" dirty="0">
                <a:latin typeface="Times New Roman"/>
                <a:cs typeface="Times New Roman"/>
              </a:rPr>
              <a:t>concepts </a:t>
            </a:r>
            <a:r>
              <a:rPr sz="1200" dirty="0">
                <a:latin typeface="Times New Roman"/>
                <a:cs typeface="Times New Roman"/>
              </a:rPr>
              <a:t>are poorly </a:t>
            </a:r>
            <a:r>
              <a:rPr sz="1200" spc="-5" dirty="0">
                <a:latin typeface="Times New Roman"/>
                <a:cs typeface="Times New Roman"/>
              </a:rPr>
              <a:t>communicated </a:t>
            </a:r>
            <a:r>
              <a:rPr sz="1200" dirty="0">
                <a:latin typeface="Times New Roman"/>
                <a:cs typeface="Times New Roman"/>
              </a:rPr>
              <a:t>to  those </a:t>
            </a:r>
            <a:r>
              <a:rPr sz="1200" spc="-5" dirty="0">
                <a:latin typeface="Times New Roman"/>
                <a:cs typeface="Times New Roman"/>
              </a:rPr>
              <a:t>who </a:t>
            </a:r>
            <a:r>
              <a:rPr sz="1200" dirty="0">
                <a:latin typeface="Times New Roman"/>
                <a:cs typeface="Times New Roman"/>
              </a:rPr>
              <a:t>must complete the </a:t>
            </a:r>
            <a:r>
              <a:rPr sz="1200" spc="-5" dirty="0">
                <a:latin typeface="Times New Roman"/>
                <a:cs typeface="Times New Roman"/>
              </a:rPr>
              <a:t>design and </a:t>
            </a:r>
            <a:r>
              <a:rPr sz="1200" dirty="0">
                <a:latin typeface="Times New Roman"/>
                <a:cs typeface="Times New Roman"/>
              </a:rPr>
              <a:t>implement the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system.</a:t>
            </a:r>
            <a:endParaRPr sz="1200">
              <a:latin typeface="Times New Roman"/>
              <a:cs typeface="Times New Roman"/>
            </a:endParaRPr>
          </a:p>
          <a:p>
            <a:pPr marL="469900" indent="-228600" algn="just">
              <a:lnSpc>
                <a:spcPct val="100000"/>
              </a:lnSpc>
              <a:spcBef>
                <a:spcPts val="145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Spacing— </a:t>
            </a:r>
            <a:r>
              <a:rPr sz="1200" spc="-5" dirty="0">
                <a:latin typeface="Times New Roman"/>
                <a:cs typeface="Times New Roman"/>
              </a:rPr>
              <a:t>Separation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concerns </a:t>
            </a:r>
            <a:r>
              <a:rPr sz="1200" dirty="0">
                <a:latin typeface="Times New Roman"/>
                <a:cs typeface="Times New Roman"/>
              </a:rPr>
              <a:t>in a </a:t>
            </a:r>
            <a:r>
              <a:rPr sz="1200" spc="-5" dirty="0">
                <a:latin typeface="Times New Roman"/>
                <a:cs typeface="Times New Roman"/>
              </a:rPr>
              <a:t>design </a:t>
            </a:r>
            <a:r>
              <a:rPr sz="1200" dirty="0">
                <a:latin typeface="Times New Roman"/>
                <a:cs typeface="Times New Roman"/>
              </a:rPr>
              <a:t>without </a:t>
            </a:r>
            <a:r>
              <a:rPr sz="1200" spc="-5" dirty="0">
                <a:latin typeface="Times New Roman"/>
                <a:cs typeface="Times New Roman"/>
              </a:rPr>
              <a:t>introducing hidden dependencies</a:t>
            </a:r>
            <a:r>
              <a:rPr sz="1200" spc="2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</a:t>
            </a:r>
            <a:endParaRPr sz="1200">
              <a:latin typeface="Times New Roman"/>
              <a:cs typeface="Times New Roman"/>
            </a:endParaRPr>
          </a:p>
          <a:p>
            <a:pPr marL="469900" marR="6985" algn="just">
              <a:lnSpc>
                <a:spcPct val="110000"/>
              </a:lnSpc>
              <a:spcBef>
                <a:spcPts val="10"/>
              </a:spcBef>
            </a:pP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desirable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concept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sometimes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referred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spacing.</a:t>
            </a:r>
            <a:r>
              <a:rPr sz="1200" i="1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Sufficient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spacing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leads  to modular </a:t>
            </a:r>
            <a:r>
              <a:rPr sz="1200" spc="-5" dirty="0">
                <a:latin typeface="Times New Roman"/>
                <a:cs typeface="Times New Roman"/>
              </a:rPr>
              <a:t>designs, </a:t>
            </a:r>
            <a:r>
              <a:rPr sz="1200" dirty="0">
                <a:latin typeface="Times New Roman"/>
                <a:cs typeface="Times New Roman"/>
              </a:rPr>
              <a:t>but too much </a:t>
            </a:r>
            <a:r>
              <a:rPr sz="1200" spc="-5" dirty="0">
                <a:latin typeface="Times New Roman"/>
                <a:cs typeface="Times New Roman"/>
              </a:rPr>
              <a:t>spacing leads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fragmentation and loss </a:t>
            </a:r>
            <a:r>
              <a:rPr sz="1200" spc="5" dirty="0">
                <a:latin typeface="Times New Roman"/>
                <a:cs typeface="Times New Roman"/>
              </a:rPr>
              <a:t>of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visibility.</a:t>
            </a:r>
            <a:endParaRPr sz="1200">
              <a:latin typeface="Times New Roman"/>
              <a:cs typeface="Times New Roman"/>
            </a:endParaRPr>
          </a:p>
          <a:p>
            <a:pPr marL="469900" marR="9525" indent="-228600" algn="just">
              <a:lnSpc>
                <a:spcPct val="110000"/>
              </a:lnSpc>
              <a:buFont typeface="Wingdings"/>
              <a:buChar char="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Symmetry </a:t>
            </a:r>
            <a:r>
              <a:rPr sz="1200" spc="-5" dirty="0">
                <a:latin typeface="Times New Roman"/>
                <a:cs typeface="Times New Roman"/>
              </a:rPr>
              <a:t>—Architectural </a:t>
            </a:r>
            <a:r>
              <a:rPr sz="1200" dirty="0">
                <a:latin typeface="Times New Roman"/>
                <a:cs typeface="Times New Roman"/>
              </a:rPr>
              <a:t>symmetry </a:t>
            </a:r>
            <a:r>
              <a:rPr sz="1200" spc="-5" dirty="0">
                <a:latin typeface="Times New Roman"/>
                <a:cs typeface="Times New Roman"/>
              </a:rPr>
              <a:t>implies </a:t>
            </a:r>
            <a:r>
              <a:rPr sz="1200" dirty="0">
                <a:latin typeface="Times New Roman"/>
                <a:cs typeface="Times New Roman"/>
              </a:rPr>
              <a:t>that a </a:t>
            </a:r>
            <a:r>
              <a:rPr sz="1200" spc="-5" dirty="0">
                <a:latin typeface="Times New Roman"/>
                <a:cs typeface="Times New Roman"/>
              </a:rPr>
              <a:t>system is consistent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balanced </a:t>
            </a:r>
            <a:r>
              <a:rPr sz="1200" spc="5" dirty="0">
                <a:latin typeface="Times New Roman"/>
                <a:cs typeface="Times New Roman"/>
              </a:rPr>
              <a:t>in </a:t>
            </a:r>
            <a:r>
              <a:rPr sz="1200" spc="3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its attributes. Symmetric designs </a:t>
            </a:r>
            <a:r>
              <a:rPr sz="1200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easier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understand, comprehend,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2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communicate.</a:t>
            </a:r>
            <a:endParaRPr sz="1200">
              <a:latin typeface="Times New Roman"/>
              <a:cs typeface="Times New Roman"/>
            </a:endParaRPr>
          </a:p>
          <a:p>
            <a:pPr marL="469900" marR="5080" algn="just">
              <a:lnSpc>
                <a:spcPct val="110100"/>
              </a:lnSpc>
              <a:spcBef>
                <a:spcPts val="10"/>
              </a:spcBef>
            </a:pPr>
            <a:r>
              <a:rPr sz="1200" spc="-5" dirty="0">
                <a:latin typeface="Times New Roman"/>
                <a:cs typeface="Times New Roman"/>
              </a:rPr>
              <a:t>As an </a:t>
            </a:r>
            <a:r>
              <a:rPr sz="1200" dirty="0">
                <a:latin typeface="Times New Roman"/>
                <a:cs typeface="Times New Roman"/>
              </a:rPr>
              <a:t>example of </a:t>
            </a:r>
            <a:r>
              <a:rPr sz="1200" spc="-5" dirty="0">
                <a:latin typeface="Times New Roman"/>
                <a:cs typeface="Times New Roman"/>
              </a:rPr>
              <a:t>architectural symmetry, </a:t>
            </a:r>
            <a:r>
              <a:rPr sz="1200" dirty="0">
                <a:latin typeface="Times New Roman"/>
                <a:cs typeface="Times New Roman"/>
              </a:rPr>
              <a:t>consider a </a:t>
            </a:r>
            <a:r>
              <a:rPr sz="1200" i="1" spc="-5" dirty="0">
                <a:latin typeface="Times New Roman"/>
                <a:cs typeface="Times New Roman"/>
              </a:rPr>
              <a:t>customer account </a:t>
            </a:r>
            <a:r>
              <a:rPr sz="1200" dirty="0">
                <a:latin typeface="Times New Roman"/>
                <a:cs typeface="Times New Roman"/>
              </a:rPr>
              <a:t>object </a:t>
            </a:r>
            <a:r>
              <a:rPr sz="1200" spc="-5" dirty="0">
                <a:latin typeface="Times New Roman"/>
                <a:cs typeface="Times New Roman"/>
              </a:rPr>
              <a:t>whose </a:t>
            </a:r>
            <a:r>
              <a:rPr sz="1200" dirty="0">
                <a:latin typeface="Times New Roman"/>
                <a:cs typeface="Times New Roman"/>
              </a:rPr>
              <a:t>life  </a:t>
            </a:r>
            <a:r>
              <a:rPr sz="1200" spc="-5" dirty="0">
                <a:latin typeface="Times New Roman"/>
                <a:cs typeface="Times New Roman"/>
              </a:rPr>
              <a:t>cycle is </a:t>
            </a:r>
            <a:r>
              <a:rPr sz="1200" dirty="0">
                <a:latin typeface="Times New Roman"/>
                <a:cs typeface="Times New Roman"/>
              </a:rPr>
              <a:t>modeled directly </a:t>
            </a:r>
            <a:r>
              <a:rPr sz="1200" spc="5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software architecture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requires </a:t>
            </a:r>
            <a:r>
              <a:rPr sz="1200" dirty="0">
                <a:latin typeface="Times New Roman"/>
                <a:cs typeface="Times New Roman"/>
              </a:rPr>
              <a:t>both </a:t>
            </a:r>
            <a:r>
              <a:rPr sz="1200" i="1" dirty="0">
                <a:latin typeface="Times New Roman"/>
                <a:cs typeface="Times New Roman"/>
              </a:rPr>
              <a:t>open ()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i="1" dirty="0">
                <a:latin typeface="Times New Roman"/>
                <a:cs typeface="Times New Roman"/>
              </a:rPr>
              <a:t>close()  </a:t>
            </a:r>
            <a:r>
              <a:rPr sz="1200" dirty="0">
                <a:latin typeface="Times New Roman"/>
                <a:cs typeface="Times New Roman"/>
              </a:rPr>
              <a:t>methods. </a:t>
            </a:r>
            <a:r>
              <a:rPr sz="1200" spc="-5" dirty="0">
                <a:latin typeface="Times New Roman"/>
                <a:cs typeface="Times New Roman"/>
              </a:rPr>
              <a:t>Architectural </a:t>
            </a:r>
            <a:r>
              <a:rPr sz="1200" dirty="0">
                <a:latin typeface="Times New Roman"/>
                <a:cs typeface="Times New Roman"/>
              </a:rPr>
              <a:t>symmetry can be both </a:t>
            </a:r>
            <a:r>
              <a:rPr sz="1200" spc="-5" dirty="0">
                <a:latin typeface="Times New Roman"/>
                <a:cs typeface="Times New Roman"/>
              </a:rPr>
              <a:t>structural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behavioral.</a:t>
            </a:r>
            <a:endParaRPr sz="1200">
              <a:latin typeface="Times New Roman"/>
              <a:cs typeface="Times New Roman"/>
            </a:endParaRPr>
          </a:p>
          <a:p>
            <a:pPr marL="469900" indent="-228600" algn="just">
              <a:lnSpc>
                <a:spcPct val="100000"/>
              </a:lnSpc>
              <a:spcBef>
                <a:spcPts val="145"/>
              </a:spcBef>
              <a:buFont typeface="Wingdings"/>
              <a:buChar char="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Emergence </a:t>
            </a:r>
            <a:r>
              <a:rPr sz="1200" spc="-5" dirty="0">
                <a:latin typeface="Times New Roman"/>
                <a:cs typeface="Times New Roman"/>
              </a:rPr>
              <a:t>—Emergent, self-organized behavior and control are often </a:t>
            </a:r>
            <a:r>
              <a:rPr sz="1200" dirty="0">
                <a:latin typeface="Times New Roman"/>
                <a:cs typeface="Times New Roman"/>
              </a:rPr>
              <a:t>the key to</a:t>
            </a:r>
            <a:r>
              <a:rPr sz="1200" spc="2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creating</a:t>
            </a:r>
            <a:endParaRPr sz="1200">
              <a:latin typeface="Times New Roman"/>
              <a:cs typeface="Times New Roman"/>
            </a:endParaRPr>
          </a:p>
          <a:p>
            <a:pPr marL="469900" marR="5080" algn="just">
              <a:lnSpc>
                <a:spcPct val="110200"/>
              </a:lnSpc>
              <a:spcBef>
                <a:spcPts val="10"/>
              </a:spcBef>
            </a:pPr>
            <a:r>
              <a:rPr sz="1200" spc="-5" dirty="0">
                <a:latin typeface="Times New Roman"/>
                <a:cs typeface="Times New Roman"/>
              </a:rPr>
              <a:t>scalable, efficient, and economic </a:t>
            </a:r>
            <a:r>
              <a:rPr sz="1200" dirty="0">
                <a:latin typeface="Times New Roman"/>
                <a:cs typeface="Times New Roman"/>
              </a:rPr>
              <a:t>software </a:t>
            </a:r>
            <a:r>
              <a:rPr sz="1200" spc="-5" dirty="0">
                <a:latin typeface="Times New Roman"/>
                <a:cs typeface="Times New Roman"/>
              </a:rPr>
              <a:t>architectures. For example, </a:t>
            </a:r>
            <a:r>
              <a:rPr sz="1200" dirty="0">
                <a:latin typeface="Times New Roman"/>
                <a:cs typeface="Times New Roman"/>
              </a:rPr>
              <a:t>many real-time  </a:t>
            </a:r>
            <a:r>
              <a:rPr sz="1200" spc="-5" dirty="0">
                <a:latin typeface="Times New Roman"/>
                <a:cs typeface="Times New Roman"/>
              </a:rPr>
              <a:t>software applications are event driven.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sequence and duration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events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define 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system’s </a:t>
            </a:r>
            <a:r>
              <a:rPr sz="1200" dirty="0">
                <a:latin typeface="Times New Roman"/>
                <a:cs typeface="Times New Roman"/>
              </a:rPr>
              <a:t>behavior is </a:t>
            </a:r>
            <a:r>
              <a:rPr sz="1200" spc="-5" dirty="0">
                <a:latin typeface="Times New Roman"/>
                <a:cs typeface="Times New Roman"/>
              </a:rPr>
              <a:t>an emergent quality. </a:t>
            </a:r>
            <a:r>
              <a:rPr sz="1200" spc="-15" dirty="0">
                <a:latin typeface="Times New Roman"/>
                <a:cs typeface="Times New Roman"/>
              </a:rPr>
              <a:t>It </a:t>
            </a:r>
            <a:r>
              <a:rPr sz="1200" dirty="0">
                <a:latin typeface="Times New Roman"/>
                <a:cs typeface="Times New Roman"/>
              </a:rPr>
              <a:t>is very difficult to plan for every possible  </a:t>
            </a:r>
            <a:r>
              <a:rPr sz="1200" spc="-5" dirty="0">
                <a:latin typeface="Times New Roman"/>
                <a:cs typeface="Times New Roman"/>
              </a:rPr>
              <a:t>sequence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events. Instead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system architect </a:t>
            </a:r>
            <a:r>
              <a:rPr sz="1200" dirty="0">
                <a:latin typeface="Times New Roman"/>
                <a:cs typeface="Times New Roman"/>
              </a:rPr>
              <a:t>should </a:t>
            </a:r>
            <a:r>
              <a:rPr sz="1200" spc="-5" dirty="0">
                <a:latin typeface="Times New Roman"/>
                <a:cs typeface="Times New Roman"/>
              </a:rPr>
              <a:t>create </a:t>
            </a:r>
            <a:r>
              <a:rPr sz="1200" dirty="0">
                <a:latin typeface="Times New Roman"/>
                <a:cs typeface="Times New Roman"/>
              </a:rPr>
              <a:t>a flexible </a:t>
            </a:r>
            <a:r>
              <a:rPr sz="1200" spc="-5" dirty="0">
                <a:latin typeface="Times New Roman"/>
                <a:cs typeface="Times New Roman"/>
              </a:rPr>
              <a:t>system </a:t>
            </a:r>
            <a:r>
              <a:rPr sz="1200" dirty="0">
                <a:latin typeface="Times New Roman"/>
                <a:cs typeface="Times New Roman"/>
              </a:rPr>
              <a:t>that  </a:t>
            </a:r>
            <a:r>
              <a:rPr sz="1200" spc="-5" dirty="0">
                <a:latin typeface="Times New Roman"/>
                <a:cs typeface="Times New Roman"/>
              </a:rPr>
              <a:t>accommodates </a:t>
            </a: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5" dirty="0">
                <a:latin typeface="Times New Roman"/>
                <a:cs typeface="Times New Roman"/>
              </a:rPr>
              <a:t>emergent</a:t>
            </a:r>
            <a:r>
              <a:rPr sz="1200" dirty="0">
                <a:latin typeface="Times New Roman"/>
                <a:cs typeface="Times New Roman"/>
              </a:rPr>
              <a:t> behavior.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35</a:t>
            </a:fld>
            <a:endParaRPr spc="-2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992" y="281431"/>
            <a:ext cx="3428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6453" y="281431"/>
            <a:ext cx="6648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8873" y="281431"/>
            <a:ext cx="12909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732535"/>
            <a:ext cx="5993130" cy="3610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ARCHITECTURAL DESIGN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3499"/>
              </a:lnSpc>
            </a:pPr>
            <a:r>
              <a:rPr sz="1200" spc="-5" dirty="0">
                <a:latin typeface="Times New Roman"/>
                <a:cs typeface="Times New Roman"/>
              </a:rPr>
              <a:t>As architectural design begins, </a:t>
            </a:r>
            <a:r>
              <a:rPr sz="1200" dirty="0">
                <a:latin typeface="Times New Roman"/>
                <a:cs typeface="Times New Roman"/>
              </a:rPr>
              <a:t>context must be </a:t>
            </a:r>
            <a:r>
              <a:rPr sz="1200" spc="-5" dirty="0">
                <a:latin typeface="Times New Roman"/>
                <a:cs typeface="Times New Roman"/>
              </a:rPr>
              <a:t>established. </a:t>
            </a:r>
            <a:r>
              <a:rPr sz="1200" dirty="0">
                <a:latin typeface="Times New Roman"/>
                <a:cs typeface="Times New Roman"/>
              </a:rPr>
              <a:t>To accomplish this, the </a:t>
            </a:r>
            <a:r>
              <a:rPr sz="1200" spc="-5" dirty="0">
                <a:latin typeface="Times New Roman"/>
                <a:cs typeface="Times New Roman"/>
              </a:rPr>
              <a:t>external  entities (e.g., </a:t>
            </a:r>
            <a:r>
              <a:rPr sz="1200" dirty="0">
                <a:latin typeface="Times New Roman"/>
                <a:cs typeface="Times New Roman"/>
              </a:rPr>
              <a:t>other </a:t>
            </a:r>
            <a:r>
              <a:rPr sz="1200" spc="-5" dirty="0">
                <a:latin typeface="Times New Roman"/>
                <a:cs typeface="Times New Roman"/>
              </a:rPr>
              <a:t>systems, devices, and </a:t>
            </a:r>
            <a:r>
              <a:rPr sz="1200" dirty="0">
                <a:latin typeface="Times New Roman"/>
                <a:cs typeface="Times New Roman"/>
              </a:rPr>
              <a:t>people) that </a:t>
            </a:r>
            <a:r>
              <a:rPr sz="1200" spc="-5" dirty="0">
                <a:latin typeface="Times New Roman"/>
                <a:cs typeface="Times New Roman"/>
              </a:rPr>
              <a:t>interact </a:t>
            </a:r>
            <a:r>
              <a:rPr sz="1200" dirty="0">
                <a:latin typeface="Times New Roman"/>
                <a:cs typeface="Times New Roman"/>
              </a:rPr>
              <a:t>with the </a:t>
            </a:r>
            <a:r>
              <a:rPr sz="1200" spc="-5" dirty="0">
                <a:latin typeface="Times New Roman"/>
                <a:cs typeface="Times New Roman"/>
              </a:rPr>
              <a:t>software and </a:t>
            </a:r>
            <a:r>
              <a:rPr sz="1200" dirty="0">
                <a:latin typeface="Times New Roman"/>
                <a:cs typeface="Times New Roman"/>
              </a:rPr>
              <a:t>the nature </a:t>
            </a:r>
            <a:r>
              <a:rPr sz="1200" spc="10" dirty="0">
                <a:latin typeface="Times New Roman"/>
                <a:cs typeface="Times New Roman"/>
              </a:rPr>
              <a:t>of  </a:t>
            </a:r>
            <a:r>
              <a:rPr sz="1200" spc="-5" dirty="0">
                <a:latin typeface="Times New Roman"/>
                <a:cs typeface="Times New Roman"/>
              </a:rPr>
              <a:t>their interaction </a:t>
            </a:r>
            <a:r>
              <a:rPr sz="1200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described. </a:t>
            </a: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5" dirty="0">
                <a:latin typeface="Times New Roman"/>
                <a:cs typeface="Times New Roman"/>
              </a:rPr>
              <a:t>information can </a:t>
            </a:r>
            <a:r>
              <a:rPr sz="1200" dirty="0">
                <a:latin typeface="Times New Roman"/>
                <a:cs typeface="Times New Roman"/>
              </a:rPr>
              <a:t>generally be </a:t>
            </a:r>
            <a:r>
              <a:rPr sz="1200" spc="-5" dirty="0">
                <a:latin typeface="Times New Roman"/>
                <a:cs typeface="Times New Roman"/>
              </a:rPr>
              <a:t>acquired from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requirements  </a:t>
            </a:r>
            <a:r>
              <a:rPr sz="1200" dirty="0">
                <a:latin typeface="Times New Roman"/>
                <a:cs typeface="Times New Roman"/>
              </a:rPr>
              <a:t>model.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Once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context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modeled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all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external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software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interfaces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been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described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identify  a </a:t>
            </a:r>
            <a:r>
              <a:rPr sz="1200" spc="-5" dirty="0">
                <a:latin typeface="Times New Roman"/>
                <a:cs typeface="Times New Roman"/>
              </a:rPr>
              <a:t>set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architectural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archetypes.</a:t>
            </a:r>
            <a:endParaRPr sz="1200">
              <a:latin typeface="Times New Roman"/>
              <a:cs typeface="Times New Roman"/>
            </a:endParaRPr>
          </a:p>
          <a:p>
            <a:pPr marL="12700" marR="8890" algn="just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An </a:t>
            </a:r>
            <a:r>
              <a:rPr sz="1200" b="1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archetype</a:t>
            </a:r>
            <a:r>
              <a:rPr sz="1200" b="1" i="1" spc="-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 an </a:t>
            </a:r>
            <a:r>
              <a:rPr sz="1200" dirty="0">
                <a:latin typeface="Times New Roman"/>
                <a:cs typeface="Times New Roman"/>
              </a:rPr>
              <a:t>abstraction (similar to a </a:t>
            </a:r>
            <a:r>
              <a:rPr sz="1200" spc="-5" dirty="0">
                <a:latin typeface="Times New Roman"/>
                <a:cs typeface="Times New Roman"/>
              </a:rPr>
              <a:t>class)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represents </a:t>
            </a:r>
            <a:r>
              <a:rPr sz="1200" dirty="0">
                <a:latin typeface="Times New Roman"/>
                <a:cs typeface="Times New Roman"/>
              </a:rPr>
              <a:t>one element of </a:t>
            </a:r>
            <a:r>
              <a:rPr sz="1200" spc="-5" dirty="0">
                <a:latin typeface="Times New Roman"/>
                <a:cs typeface="Times New Roman"/>
              </a:rPr>
              <a:t>system </a:t>
            </a:r>
            <a:r>
              <a:rPr sz="1200" dirty="0">
                <a:latin typeface="Times New Roman"/>
                <a:cs typeface="Times New Roman"/>
              </a:rPr>
              <a:t>behavior.  The </a:t>
            </a:r>
            <a:r>
              <a:rPr sz="1200" spc="-5" dirty="0">
                <a:latin typeface="Times New Roman"/>
                <a:cs typeface="Times New Roman"/>
              </a:rPr>
              <a:t>set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archetypes </a:t>
            </a:r>
            <a:r>
              <a:rPr sz="1200" dirty="0">
                <a:latin typeface="Times New Roman"/>
                <a:cs typeface="Times New Roman"/>
              </a:rPr>
              <a:t>provides a </a:t>
            </a:r>
            <a:r>
              <a:rPr sz="1200" spc="-5" dirty="0">
                <a:latin typeface="Times New Roman"/>
                <a:cs typeface="Times New Roman"/>
              </a:rPr>
              <a:t>collection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abstractions </a:t>
            </a:r>
            <a:r>
              <a:rPr sz="1200" dirty="0">
                <a:latin typeface="Times New Roman"/>
                <a:cs typeface="Times New Roman"/>
              </a:rPr>
              <a:t>that must </a:t>
            </a:r>
            <a:r>
              <a:rPr sz="1200" spc="5" dirty="0">
                <a:latin typeface="Times New Roman"/>
                <a:cs typeface="Times New Roman"/>
              </a:rPr>
              <a:t>be </a:t>
            </a:r>
            <a:r>
              <a:rPr sz="1200" dirty="0">
                <a:latin typeface="Times New Roman"/>
                <a:cs typeface="Times New Roman"/>
              </a:rPr>
              <a:t>modeled architecturally if  the </a:t>
            </a:r>
            <a:r>
              <a:rPr sz="1200" spc="-5" dirty="0">
                <a:latin typeface="Times New Roman"/>
                <a:cs typeface="Times New Roman"/>
              </a:rPr>
              <a:t>system is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5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constructed, </a:t>
            </a:r>
            <a:r>
              <a:rPr sz="1200" dirty="0">
                <a:latin typeface="Times New Roman"/>
                <a:cs typeface="Times New Roman"/>
              </a:rPr>
              <a:t>but the </a:t>
            </a:r>
            <a:r>
              <a:rPr sz="1200" spc="-5" dirty="0">
                <a:latin typeface="Times New Roman"/>
                <a:cs typeface="Times New Roman"/>
              </a:rPr>
              <a:t>archetypes themselves </a:t>
            </a:r>
            <a:r>
              <a:rPr sz="1200" dirty="0">
                <a:latin typeface="Times New Roman"/>
                <a:cs typeface="Times New Roman"/>
              </a:rPr>
              <a:t>do not provide </a:t>
            </a:r>
            <a:r>
              <a:rPr sz="1200" spc="5" dirty="0">
                <a:latin typeface="Times New Roman"/>
                <a:cs typeface="Times New Roman"/>
              </a:rPr>
              <a:t>enough </a:t>
            </a:r>
            <a:r>
              <a:rPr sz="1200" spc="3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implementation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detail.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Therefore,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designer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specifies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structure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by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defining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  </a:t>
            </a:r>
            <a:r>
              <a:rPr sz="1200" dirty="0">
                <a:latin typeface="Times New Roman"/>
                <a:cs typeface="Times New Roman"/>
              </a:rPr>
              <a:t>refining </a:t>
            </a:r>
            <a:r>
              <a:rPr sz="1200" spc="-5" dirty="0">
                <a:latin typeface="Times New Roman"/>
                <a:cs typeface="Times New Roman"/>
              </a:rPr>
              <a:t>software </a:t>
            </a:r>
            <a:r>
              <a:rPr sz="1200" dirty="0">
                <a:latin typeface="Times New Roman"/>
                <a:cs typeface="Times New Roman"/>
              </a:rPr>
              <a:t>components that </a:t>
            </a:r>
            <a:r>
              <a:rPr sz="1200" spc="-5" dirty="0">
                <a:latin typeface="Times New Roman"/>
                <a:cs typeface="Times New Roman"/>
              </a:rPr>
              <a:t>implement each archetype. </a:t>
            </a:r>
            <a:r>
              <a:rPr sz="1200" dirty="0">
                <a:latin typeface="Times New Roman"/>
                <a:cs typeface="Times New Roman"/>
              </a:rPr>
              <a:t>This process </a:t>
            </a:r>
            <a:r>
              <a:rPr sz="1200" spc="-5" dirty="0">
                <a:latin typeface="Times New Roman"/>
                <a:cs typeface="Times New Roman"/>
              </a:rPr>
              <a:t>continues iteratively  </a:t>
            </a:r>
            <a:r>
              <a:rPr sz="1200" dirty="0">
                <a:latin typeface="Times New Roman"/>
                <a:cs typeface="Times New Roman"/>
              </a:rPr>
              <a:t>until a </a:t>
            </a:r>
            <a:r>
              <a:rPr sz="1200" spc="-5" dirty="0">
                <a:latin typeface="Times New Roman"/>
                <a:cs typeface="Times New Roman"/>
              </a:rPr>
              <a:t>complete architectural structure </a:t>
            </a:r>
            <a:r>
              <a:rPr sz="1200" dirty="0">
                <a:latin typeface="Times New Roman"/>
                <a:cs typeface="Times New Roman"/>
              </a:rPr>
              <a:t>has </a:t>
            </a:r>
            <a:r>
              <a:rPr sz="1200" spc="-5" dirty="0">
                <a:latin typeface="Times New Roman"/>
                <a:cs typeface="Times New Roman"/>
              </a:rPr>
              <a:t>been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derived.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Representing the System in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Context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8255" algn="just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At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architectural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level,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software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architect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uses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architectural</a:t>
            </a:r>
            <a:r>
              <a:rPr sz="1200" i="1" spc="-2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context</a:t>
            </a:r>
            <a:r>
              <a:rPr sz="1200" i="1" spc="-2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diagram</a:t>
            </a:r>
            <a:r>
              <a:rPr sz="1200" i="1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(ACD) 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manner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which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software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interacts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entities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external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its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boundaries.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generic  structure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the architectural </a:t>
            </a:r>
            <a:r>
              <a:rPr sz="1200" dirty="0">
                <a:latin typeface="Times New Roman"/>
                <a:cs typeface="Times New Roman"/>
              </a:rPr>
              <a:t>context </a:t>
            </a:r>
            <a:r>
              <a:rPr sz="1200" spc="-5" dirty="0">
                <a:latin typeface="Times New Roman"/>
                <a:cs typeface="Times New Roman"/>
              </a:rPr>
              <a:t>diagram is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illustrated.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704" y="7796021"/>
            <a:ext cx="5990590" cy="238823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6350">
              <a:lnSpc>
                <a:spcPct val="103299"/>
              </a:lnSpc>
              <a:spcBef>
                <a:spcPts val="50"/>
              </a:spcBef>
            </a:pPr>
            <a:r>
              <a:rPr sz="1200" spc="-5" dirty="0">
                <a:latin typeface="Times New Roman"/>
                <a:cs typeface="Times New Roman"/>
              </a:rPr>
              <a:t>Referring </a:t>
            </a:r>
            <a:r>
              <a:rPr sz="1200" dirty="0">
                <a:latin typeface="Times New Roman"/>
                <a:cs typeface="Times New Roman"/>
              </a:rPr>
              <a:t>to the </a:t>
            </a:r>
            <a:r>
              <a:rPr sz="1200" spc="-5" dirty="0">
                <a:latin typeface="Times New Roman"/>
                <a:cs typeface="Times New Roman"/>
              </a:rPr>
              <a:t>figure, systems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interoperate </a:t>
            </a:r>
            <a:r>
              <a:rPr sz="1200" dirty="0">
                <a:latin typeface="Times New Roman"/>
                <a:cs typeface="Times New Roman"/>
              </a:rPr>
              <a:t>with the </a:t>
            </a:r>
            <a:r>
              <a:rPr sz="1200" i="1" dirty="0">
                <a:latin typeface="Times New Roman"/>
                <a:cs typeface="Times New Roman"/>
              </a:rPr>
              <a:t>target system </a:t>
            </a:r>
            <a:r>
              <a:rPr sz="1200" dirty="0">
                <a:latin typeface="Times New Roman"/>
                <a:cs typeface="Times New Roman"/>
              </a:rPr>
              <a:t>(the </a:t>
            </a:r>
            <a:r>
              <a:rPr sz="1200" spc="-5" dirty="0">
                <a:latin typeface="Times New Roman"/>
                <a:cs typeface="Times New Roman"/>
              </a:rPr>
              <a:t>system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which an  architectural design is </a:t>
            </a:r>
            <a:r>
              <a:rPr sz="1200" dirty="0">
                <a:latin typeface="Times New Roman"/>
                <a:cs typeface="Times New Roman"/>
              </a:rPr>
              <a:t>to be </a:t>
            </a:r>
            <a:r>
              <a:rPr sz="1200" spc="-5" dirty="0">
                <a:latin typeface="Times New Roman"/>
                <a:cs typeface="Times New Roman"/>
              </a:rPr>
              <a:t>developed) are represented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as:</a:t>
            </a:r>
            <a:endParaRPr sz="1200">
              <a:latin typeface="Times New Roman"/>
              <a:cs typeface="Times New Roman"/>
            </a:endParaRPr>
          </a:p>
          <a:p>
            <a:pPr marL="513715" indent="-229235">
              <a:lnSpc>
                <a:spcPct val="100000"/>
              </a:lnSpc>
              <a:spcBef>
                <a:spcPts val="50"/>
              </a:spcBef>
              <a:buFont typeface="Wingdings"/>
              <a:buChar char=""/>
              <a:tabLst>
                <a:tab pos="514350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Superordinate</a:t>
            </a:r>
            <a:r>
              <a:rPr sz="1200" i="1" spc="2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systems</a:t>
            </a:r>
            <a:r>
              <a:rPr sz="1200" i="1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—those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systems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target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part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some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higher-</a:t>
            </a:r>
            <a:endParaRPr sz="1200">
              <a:latin typeface="Times New Roman"/>
              <a:cs typeface="Times New Roman"/>
            </a:endParaRPr>
          </a:p>
          <a:p>
            <a:pPr marL="513715">
              <a:lnSpc>
                <a:spcPct val="100000"/>
              </a:lnSpc>
              <a:spcBef>
                <a:spcPts val="145"/>
              </a:spcBef>
            </a:pPr>
            <a:r>
              <a:rPr sz="1200" spc="-5" dirty="0">
                <a:latin typeface="Times New Roman"/>
                <a:cs typeface="Times New Roman"/>
              </a:rPr>
              <a:t>level processing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scheme.</a:t>
            </a:r>
            <a:endParaRPr sz="1200">
              <a:latin typeface="Times New Roman"/>
              <a:cs typeface="Times New Roman"/>
            </a:endParaRPr>
          </a:p>
          <a:p>
            <a:pPr marL="513715" marR="10160" indent="-228600">
              <a:lnSpc>
                <a:spcPct val="110000"/>
              </a:lnSpc>
              <a:spcBef>
                <a:spcPts val="10"/>
              </a:spcBef>
              <a:buFont typeface="Wingdings"/>
              <a:buChar char=""/>
              <a:tabLst>
                <a:tab pos="551815" algn="l"/>
                <a:tab pos="552450" algn="l"/>
              </a:tabLst>
            </a:pPr>
            <a:r>
              <a:rPr dirty="0"/>
              <a:t>	</a:t>
            </a:r>
            <a:r>
              <a:rPr sz="1200" i="1" dirty="0">
                <a:latin typeface="Times New Roman"/>
                <a:cs typeface="Times New Roman"/>
              </a:rPr>
              <a:t>Subordinate </a:t>
            </a:r>
            <a:r>
              <a:rPr sz="1200" i="1" spc="-5" dirty="0">
                <a:latin typeface="Times New Roman"/>
                <a:cs typeface="Times New Roman"/>
              </a:rPr>
              <a:t>systems </a:t>
            </a:r>
            <a:r>
              <a:rPr sz="1200" dirty="0">
                <a:latin typeface="Times New Roman"/>
                <a:cs typeface="Times New Roman"/>
              </a:rPr>
              <a:t>—those </a:t>
            </a:r>
            <a:r>
              <a:rPr sz="1200" spc="-5" dirty="0">
                <a:latin typeface="Times New Roman"/>
                <a:cs typeface="Times New Roman"/>
              </a:rPr>
              <a:t>systems </a:t>
            </a:r>
            <a:r>
              <a:rPr sz="1200" dirty="0">
                <a:latin typeface="Times New Roman"/>
                <a:cs typeface="Times New Roman"/>
              </a:rPr>
              <a:t>that are used </a:t>
            </a:r>
            <a:r>
              <a:rPr sz="1200" spc="5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target system </a:t>
            </a:r>
            <a:r>
              <a:rPr sz="1200" dirty="0">
                <a:latin typeface="Times New Roman"/>
                <a:cs typeface="Times New Roman"/>
              </a:rPr>
              <a:t>and provide </a:t>
            </a:r>
            <a:r>
              <a:rPr sz="1200" spc="-5" dirty="0">
                <a:latin typeface="Times New Roman"/>
                <a:cs typeface="Times New Roman"/>
              </a:rPr>
              <a:t>data 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processing </a:t>
            </a:r>
            <a:r>
              <a:rPr sz="1200" dirty="0">
                <a:latin typeface="Times New Roman"/>
                <a:cs typeface="Times New Roman"/>
              </a:rPr>
              <a:t>that are necessary to complete </a:t>
            </a:r>
            <a:r>
              <a:rPr sz="1200" spc="-5" dirty="0">
                <a:latin typeface="Times New Roman"/>
                <a:cs typeface="Times New Roman"/>
              </a:rPr>
              <a:t>target system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functionality.</a:t>
            </a:r>
            <a:endParaRPr sz="1200">
              <a:latin typeface="Times New Roman"/>
              <a:cs typeface="Times New Roman"/>
            </a:endParaRPr>
          </a:p>
          <a:p>
            <a:pPr marL="513715" marR="5080" indent="-228600">
              <a:lnSpc>
                <a:spcPct val="110000"/>
              </a:lnSpc>
              <a:buFont typeface="Wingdings"/>
              <a:buChar char=""/>
              <a:tabLst>
                <a:tab pos="514350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Peer-level systems </a:t>
            </a:r>
            <a:r>
              <a:rPr sz="1200" dirty="0">
                <a:latin typeface="Times New Roman"/>
                <a:cs typeface="Times New Roman"/>
              </a:rPr>
              <a:t>—those </a:t>
            </a:r>
            <a:r>
              <a:rPr sz="1200" spc="-5" dirty="0">
                <a:latin typeface="Times New Roman"/>
                <a:cs typeface="Times New Roman"/>
              </a:rPr>
              <a:t>systems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interact </a:t>
            </a:r>
            <a:r>
              <a:rPr sz="1200" spc="5" dirty="0">
                <a:latin typeface="Times New Roman"/>
                <a:cs typeface="Times New Roman"/>
              </a:rPr>
              <a:t>on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peer-to-peer basis </a:t>
            </a:r>
            <a:r>
              <a:rPr sz="1200" dirty="0">
                <a:latin typeface="Times New Roman"/>
                <a:cs typeface="Times New Roman"/>
              </a:rPr>
              <a:t>(i.e., </a:t>
            </a:r>
            <a:r>
              <a:rPr sz="1200" spc="-5" dirty="0">
                <a:latin typeface="Times New Roman"/>
                <a:cs typeface="Times New Roman"/>
              </a:rPr>
              <a:t>information  is </a:t>
            </a:r>
            <a:r>
              <a:rPr sz="1200" dirty="0">
                <a:latin typeface="Times New Roman"/>
                <a:cs typeface="Times New Roman"/>
              </a:rPr>
              <a:t>either </a:t>
            </a:r>
            <a:r>
              <a:rPr sz="1200" spc="-5" dirty="0">
                <a:latin typeface="Times New Roman"/>
                <a:cs typeface="Times New Roman"/>
              </a:rPr>
              <a:t>produced </a:t>
            </a:r>
            <a:r>
              <a:rPr sz="1200" spc="5" dirty="0">
                <a:latin typeface="Times New Roman"/>
                <a:cs typeface="Times New Roman"/>
              </a:rPr>
              <a:t>or </a:t>
            </a:r>
            <a:r>
              <a:rPr sz="1200" dirty="0">
                <a:latin typeface="Times New Roman"/>
                <a:cs typeface="Times New Roman"/>
              </a:rPr>
              <a:t>consumed by the </a:t>
            </a:r>
            <a:r>
              <a:rPr sz="1200" spc="-5" dirty="0">
                <a:latin typeface="Times New Roman"/>
                <a:cs typeface="Times New Roman"/>
              </a:rPr>
              <a:t>peers and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target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system.</a:t>
            </a:r>
            <a:endParaRPr sz="1200">
              <a:latin typeface="Times New Roman"/>
              <a:cs typeface="Times New Roman"/>
            </a:endParaRPr>
          </a:p>
          <a:p>
            <a:pPr marL="513715" marR="10160" indent="-228600">
              <a:lnSpc>
                <a:spcPct val="110200"/>
              </a:lnSpc>
              <a:spcBef>
                <a:spcPts val="10"/>
              </a:spcBef>
              <a:buFont typeface="Wingdings"/>
              <a:buChar char=""/>
              <a:tabLst>
                <a:tab pos="551815" algn="l"/>
                <a:tab pos="552450" algn="l"/>
              </a:tabLst>
            </a:pPr>
            <a:r>
              <a:rPr dirty="0"/>
              <a:t>	</a:t>
            </a:r>
            <a:r>
              <a:rPr sz="1200" i="1" spc="-5" dirty="0">
                <a:latin typeface="Times New Roman"/>
                <a:cs typeface="Times New Roman"/>
              </a:rPr>
              <a:t>Actors </a:t>
            </a:r>
            <a:r>
              <a:rPr sz="1200" spc="-5" dirty="0">
                <a:latin typeface="Times New Roman"/>
                <a:cs typeface="Times New Roman"/>
              </a:rPr>
              <a:t>—entities (people, devices)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interact </a:t>
            </a:r>
            <a:r>
              <a:rPr sz="1200" dirty="0">
                <a:latin typeface="Times New Roman"/>
                <a:cs typeface="Times New Roman"/>
              </a:rPr>
              <a:t>with the </a:t>
            </a:r>
            <a:r>
              <a:rPr sz="1200" spc="-5" dirty="0">
                <a:latin typeface="Times New Roman"/>
                <a:cs typeface="Times New Roman"/>
              </a:rPr>
              <a:t>target system </a:t>
            </a:r>
            <a:r>
              <a:rPr sz="1200" spc="5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producing </a:t>
            </a:r>
            <a:r>
              <a:rPr sz="1200" spc="5" dirty="0">
                <a:latin typeface="Times New Roman"/>
                <a:cs typeface="Times New Roman"/>
              </a:rPr>
              <a:t>or  </a:t>
            </a:r>
            <a:r>
              <a:rPr sz="1200" spc="-5" dirty="0">
                <a:latin typeface="Times New Roman"/>
                <a:cs typeface="Times New Roman"/>
              </a:rPr>
              <a:t>consuming information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necessary for requisite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processing.</a:t>
            </a:r>
            <a:endParaRPr sz="1200">
              <a:latin typeface="Times New Roman"/>
              <a:cs typeface="Times New Roman"/>
            </a:endParaRPr>
          </a:p>
          <a:p>
            <a:pPr marL="12700" marR="10160">
              <a:lnSpc>
                <a:spcPct val="103299"/>
              </a:lnSpc>
              <a:spcBef>
                <a:spcPts val="95"/>
              </a:spcBef>
            </a:pPr>
            <a:r>
              <a:rPr sz="1200" spc="-5" dirty="0">
                <a:latin typeface="Times New Roman"/>
                <a:cs typeface="Times New Roman"/>
              </a:rPr>
              <a:t>Each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these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external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entities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target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through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interface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small  </a:t>
            </a:r>
            <a:r>
              <a:rPr sz="1200" spc="-5" dirty="0">
                <a:latin typeface="Times New Roman"/>
                <a:cs typeface="Times New Roman"/>
              </a:rPr>
              <a:t>shaded rectangles).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9911" y="4538471"/>
            <a:ext cx="5942076" cy="3268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36</a:t>
            </a:fld>
            <a:endParaRPr spc="-2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992" y="281431"/>
            <a:ext cx="3428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6453" y="281431"/>
            <a:ext cx="6648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8873" y="281431"/>
            <a:ext cx="12909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921765"/>
            <a:ext cx="5988685" cy="3766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Defining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Archetypes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ts val="1490"/>
              </a:lnSpc>
              <a:spcBef>
                <a:spcPts val="30"/>
              </a:spcBef>
            </a:pPr>
            <a:r>
              <a:rPr sz="1200" spc="-5" dirty="0">
                <a:latin typeface="Times New Roman"/>
                <a:cs typeface="Times New Roman"/>
              </a:rPr>
              <a:t>An </a:t>
            </a:r>
            <a:r>
              <a:rPr sz="1200" i="1" spc="-5" dirty="0">
                <a:latin typeface="Times New Roman"/>
                <a:cs typeface="Times New Roman"/>
              </a:rPr>
              <a:t>archetype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class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pattern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represents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core abstraction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critical to the </a:t>
            </a:r>
            <a:r>
              <a:rPr sz="1200" spc="-5" dirty="0">
                <a:latin typeface="Times New Roman"/>
                <a:cs typeface="Times New Roman"/>
              </a:rPr>
              <a:t>design </a:t>
            </a:r>
            <a:r>
              <a:rPr sz="1200" dirty="0">
                <a:latin typeface="Times New Roman"/>
                <a:cs typeface="Times New Roman"/>
              </a:rPr>
              <a:t>of  </a:t>
            </a:r>
            <a:r>
              <a:rPr sz="1200" spc="-5" dirty="0">
                <a:latin typeface="Times New Roman"/>
                <a:cs typeface="Times New Roman"/>
              </a:rPr>
              <a:t>an architecture </a:t>
            </a:r>
            <a:r>
              <a:rPr sz="1200" dirty="0">
                <a:latin typeface="Times New Roman"/>
                <a:cs typeface="Times New Roman"/>
              </a:rPr>
              <a:t>for the </a:t>
            </a:r>
            <a:r>
              <a:rPr sz="1200" spc="-5" dirty="0">
                <a:latin typeface="Times New Roman"/>
                <a:cs typeface="Times New Roman"/>
              </a:rPr>
              <a:t>target system. </a:t>
            </a:r>
            <a:r>
              <a:rPr sz="1200" spc="-1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general, </a:t>
            </a:r>
            <a:r>
              <a:rPr sz="1200" dirty="0">
                <a:latin typeface="Times New Roman"/>
                <a:cs typeface="Times New Roman"/>
              </a:rPr>
              <a:t>a relatively small </a:t>
            </a:r>
            <a:r>
              <a:rPr sz="1200" spc="-5" dirty="0">
                <a:latin typeface="Times New Roman"/>
                <a:cs typeface="Times New Roman"/>
              </a:rPr>
              <a:t>set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archetypes is required </a:t>
            </a:r>
            <a:r>
              <a:rPr sz="1200" dirty="0">
                <a:latin typeface="Times New Roman"/>
                <a:cs typeface="Times New Roman"/>
              </a:rPr>
              <a:t>to  </a:t>
            </a:r>
            <a:r>
              <a:rPr sz="1200" spc="-5" dirty="0">
                <a:latin typeface="Times New Roman"/>
                <a:cs typeface="Times New Roman"/>
              </a:rPr>
              <a:t>design even </a:t>
            </a:r>
            <a:r>
              <a:rPr sz="1200" dirty="0">
                <a:latin typeface="Times New Roman"/>
                <a:cs typeface="Times New Roman"/>
              </a:rPr>
              <a:t>relatively complex </a:t>
            </a:r>
            <a:r>
              <a:rPr sz="1200" spc="-5" dirty="0">
                <a:latin typeface="Times New Roman"/>
                <a:cs typeface="Times New Roman"/>
              </a:rPr>
              <a:t>systems.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target system architecture is composed</a:t>
            </a:r>
            <a:r>
              <a:rPr sz="1200" spc="-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 these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ts val="1490"/>
              </a:lnSpc>
              <a:spcBef>
                <a:spcPts val="5"/>
              </a:spcBef>
            </a:pPr>
            <a:r>
              <a:rPr sz="1200" spc="-5" dirty="0">
                <a:latin typeface="Times New Roman"/>
                <a:cs typeface="Times New Roman"/>
              </a:rPr>
              <a:t>archetypes, which represent </a:t>
            </a:r>
            <a:r>
              <a:rPr sz="1200" dirty="0">
                <a:latin typeface="Times New Roman"/>
                <a:cs typeface="Times New Roman"/>
              </a:rPr>
              <a:t>stable elements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architecture </a:t>
            </a:r>
            <a:r>
              <a:rPr sz="1200" dirty="0">
                <a:latin typeface="Times New Roman"/>
                <a:cs typeface="Times New Roman"/>
              </a:rPr>
              <a:t>but </a:t>
            </a:r>
            <a:r>
              <a:rPr sz="1200" spc="5" dirty="0">
                <a:latin typeface="Times New Roman"/>
                <a:cs typeface="Times New Roman"/>
              </a:rPr>
              <a:t>may </a:t>
            </a:r>
            <a:r>
              <a:rPr sz="1200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instantiated </a:t>
            </a:r>
            <a:r>
              <a:rPr sz="1200" spc="5" dirty="0">
                <a:latin typeface="Times New Roman"/>
                <a:cs typeface="Times New Roman"/>
              </a:rPr>
              <a:t>many  </a:t>
            </a:r>
            <a:r>
              <a:rPr sz="1200" spc="-5" dirty="0">
                <a:latin typeface="Times New Roman"/>
                <a:cs typeface="Times New Roman"/>
              </a:rPr>
              <a:t>different ways </a:t>
            </a:r>
            <a:r>
              <a:rPr sz="1200" dirty="0">
                <a:latin typeface="Times New Roman"/>
                <a:cs typeface="Times New Roman"/>
              </a:rPr>
              <a:t>based on the </a:t>
            </a:r>
            <a:r>
              <a:rPr sz="1200" spc="-5" dirty="0">
                <a:latin typeface="Times New Roman"/>
                <a:cs typeface="Times New Roman"/>
              </a:rPr>
              <a:t>behavior </a:t>
            </a:r>
            <a:r>
              <a:rPr sz="1200" dirty="0">
                <a:latin typeface="Times New Roman"/>
                <a:cs typeface="Times New Roman"/>
              </a:rPr>
              <a:t>of the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system.</a:t>
            </a:r>
            <a:endParaRPr sz="1200">
              <a:latin typeface="Times New Roman"/>
              <a:cs typeface="Times New Roman"/>
            </a:endParaRPr>
          </a:p>
          <a:p>
            <a:pPr marL="12700" algn="just">
              <a:lnSpc>
                <a:spcPts val="1430"/>
              </a:lnSpc>
            </a:pPr>
            <a:r>
              <a:rPr sz="1200" spc="-10" dirty="0">
                <a:latin typeface="Times New Roman"/>
                <a:cs typeface="Times New Roman"/>
              </a:rPr>
              <a:t>In </a:t>
            </a:r>
            <a:r>
              <a:rPr sz="1200" spc="5" dirty="0">
                <a:latin typeface="Times New Roman"/>
                <a:cs typeface="Times New Roman"/>
              </a:rPr>
              <a:t>many </a:t>
            </a:r>
            <a:r>
              <a:rPr sz="1200" spc="-5" dirty="0">
                <a:latin typeface="Times New Roman"/>
                <a:cs typeface="Times New Roman"/>
              </a:rPr>
              <a:t>cases, archetypes can </a:t>
            </a:r>
            <a:r>
              <a:rPr sz="1200" spc="5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derived </a:t>
            </a:r>
            <a:r>
              <a:rPr sz="1200" spc="10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examining the </a:t>
            </a:r>
            <a:r>
              <a:rPr sz="1200" spc="-5" dirty="0">
                <a:latin typeface="Times New Roman"/>
                <a:cs typeface="Times New Roman"/>
              </a:rPr>
              <a:t>analysis classes defined as </a:t>
            </a:r>
            <a:r>
              <a:rPr sz="1200" dirty="0">
                <a:latin typeface="Times New Roman"/>
                <a:cs typeface="Times New Roman"/>
              </a:rPr>
              <a:t>part </a:t>
            </a:r>
            <a:r>
              <a:rPr sz="1200" spc="5" dirty="0">
                <a:latin typeface="Times New Roman"/>
                <a:cs typeface="Times New Roman"/>
              </a:rPr>
              <a:t>of</a:t>
            </a:r>
            <a:r>
              <a:rPr sz="1200" spc="2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marL="12700" marR="6350" algn="just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requirements </a:t>
            </a:r>
            <a:r>
              <a:rPr sz="1200" dirty="0">
                <a:latin typeface="Times New Roman"/>
                <a:cs typeface="Times New Roman"/>
              </a:rPr>
              <a:t>model. Continuing the </a:t>
            </a:r>
            <a:r>
              <a:rPr sz="1200" spc="-5" dirty="0">
                <a:latin typeface="Times New Roman"/>
                <a:cs typeface="Times New Roman"/>
              </a:rPr>
              <a:t>discussion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i="1" dirty="0">
                <a:latin typeface="Times New Roman"/>
                <a:cs typeface="Times New Roman"/>
              </a:rPr>
              <a:t>Safe </a:t>
            </a:r>
            <a:r>
              <a:rPr sz="1200" i="1" spc="-5" dirty="0">
                <a:latin typeface="Times New Roman"/>
                <a:cs typeface="Times New Roman"/>
              </a:rPr>
              <a:t>Home </a:t>
            </a:r>
            <a:r>
              <a:rPr sz="1200" dirty="0">
                <a:latin typeface="Times New Roman"/>
                <a:cs typeface="Times New Roman"/>
              </a:rPr>
              <a:t>security </a:t>
            </a:r>
            <a:r>
              <a:rPr sz="1200" spc="-5" dirty="0">
                <a:latin typeface="Times New Roman"/>
                <a:cs typeface="Times New Roman"/>
              </a:rPr>
              <a:t>function, </a:t>
            </a:r>
            <a:r>
              <a:rPr sz="1200" spc="-10" dirty="0">
                <a:latin typeface="Times New Roman"/>
                <a:cs typeface="Times New Roman"/>
              </a:rPr>
              <a:t>you </a:t>
            </a:r>
            <a:r>
              <a:rPr sz="1200" dirty="0">
                <a:latin typeface="Times New Roman"/>
                <a:cs typeface="Times New Roman"/>
              </a:rPr>
              <a:t>might  </a:t>
            </a:r>
            <a:r>
              <a:rPr sz="1200" spc="-5" dirty="0">
                <a:latin typeface="Times New Roman"/>
                <a:cs typeface="Times New Roman"/>
              </a:rPr>
              <a:t>define </a:t>
            </a:r>
            <a:r>
              <a:rPr sz="1200" dirty="0">
                <a:latin typeface="Times New Roman"/>
                <a:cs typeface="Times New Roman"/>
              </a:rPr>
              <a:t>the following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archetypes:</a:t>
            </a:r>
            <a:endParaRPr sz="1200">
              <a:latin typeface="Times New Roman"/>
              <a:cs typeface="Times New Roman"/>
            </a:endParaRPr>
          </a:p>
          <a:p>
            <a:pPr marL="469900" marR="6350" indent="-228600" algn="just">
              <a:lnSpc>
                <a:spcPts val="1580"/>
              </a:lnSpc>
              <a:spcBef>
                <a:spcPts val="7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Node. </a:t>
            </a:r>
            <a:r>
              <a:rPr sz="1200" spc="-5" dirty="0">
                <a:latin typeface="Times New Roman"/>
                <a:cs typeface="Times New Roman"/>
              </a:rPr>
              <a:t>Represents </a:t>
            </a:r>
            <a:r>
              <a:rPr sz="1200" dirty="0">
                <a:latin typeface="Times New Roman"/>
                <a:cs typeface="Times New Roman"/>
              </a:rPr>
              <a:t>a cohesive </a:t>
            </a:r>
            <a:r>
              <a:rPr sz="1200" spc="-5" dirty="0">
                <a:latin typeface="Times New Roman"/>
                <a:cs typeface="Times New Roman"/>
              </a:rPr>
              <a:t>collection </a:t>
            </a:r>
            <a:r>
              <a:rPr sz="1200" dirty="0">
                <a:latin typeface="Times New Roman"/>
                <a:cs typeface="Times New Roman"/>
              </a:rPr>
              <a:t>of input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output </a:t>
            </a:r>
            <a:r>
              <a:rPr sz="1200" spc="-5" dirty="0">
                <a:latin typeface="Times New Roman"/>
                <a:cs typeface="Times New Roman"/>
              </a:rPr>
              <a:t>elements </a:t>
            </a:r>
            <a:r>
              <a:rPr sz="1200" dirty="0">
                <a:latin typeface="Times New Roman"/>
                <a:cs typeface="Times New Roman"/>
              </a:rPr>
              <a:t>of the home security  </a:t>
            </a:r>
            <a:r>
              <a:rPr sz="1200" spc="-5" dirty="0">
                <a:latin typeface="Times New Roman"/>
                <a:cs typeface="Times New Roman"/>
              </a:rPr>
              <a:t>function.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For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example,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node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might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be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composed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(1)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various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sensors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(2)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variety</a:t>
            </a:r>
            <a:endParaRPr sz="1200">
              <a:latin typeface="Times New Roman"/>
              <a:cs typeface="Times New Roman"/>
            </a:endParaRPr>
          </a:p>
          <a:p>
            <a:pPr marL="469900" algn="just">
              <a:lnSpc>
                <a:spcPct val="100000"/>
              </a:lnSpc>
              <a:spcBef>
                <a:spcPts val="85"/>
              </a:spcBef>
            </a:pP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alarm (output)</a:t>
            </a:r>
            <a:r>
              <a:rPr sz="1200" dirty="0">
                <a:latin typeface="Times New Roman"/>
                <a:cs typeface="Times New Roman"/>
              </a:rPr>
              <a:t> indicators.</a:t>
            </a:r>
            <a:endParaRPr sz="1200">
              <a:latin typeface="Times New Roman"/>
              <a:cs typeface="Times New Roman"/>
            </a:endParaRPr>
          </a:p>
          <a:p>
            <a:pPr marL="469900" marR="7620" indent="-228600" algn="just">
              <a:lnSpc>
                <a:spcPct val="110000"/>
              </a:lnSpc>
              <a:spcBef>
                <a:spcPts val="8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Detector. </a:t>
            </a:r>
            <a:r>
              <a:rPr sz="1200" spc="-5" dirty="0">
                <a:latin typeface="Times New Roman"/>
                <a:cs typeface="Times New Roman"/>
              </a:rPr>
              <a:t>An abstraction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encompasses all </a:t>
            </a:r>
            <a:r>
              <a:rPr sz="1200" dirty="0">
                <a:latin typeface="Times New Roman"/>
                <a:cs typeface="Times New Roman"/>
              </a:rPr>
              <a:t>sensing </a:t>
            </a:r>
            <a:r>
              <a:rPr sz="1200" spc="-5" dirty="0">
                <a:latin typeface="Times New Roman"/>
                <a:cs typeface="Times New Roman"/>
              </a:rPr>
              <a:t>equipment </a:t>
            </a:r>
            <a:r>
              <a:rPr sz="1200" dirty="0">
                <a:latin typeface="Times New Roman"/>
                <a:cs typeface="Times New Roman"/>
              </a:rPr>
              <a:t>that feeds </a:t>
            </a:r>
            <a:r>
              <a:rPr sz="1200" spc="-5" dirty="0">
                <a:latin typeface="Times New Roman"/>
                <a:cs typeface="Times New Roman"/>
              </a:rPr>
              <a:t>information  </a:t>
            </a:r>
            <a:r>
              <a:rPr sz="1200" dirty="0">
                <a:latin typeface="Times New Roman"/>
                <a:cs typeface="Times New Roman"/>
              </a:rPr>
              <a:t>into the </a:t>
            </a:r>
            <a:r>
              <a:rPr sz="1200" spc="-5" dirty="0">
                <a:latin typeface="Times New Roman"/>
                <a:cs typeface="Times New Roman"/>
              </a:rPr>
              <a:t>target system.</a:t>
            </a:r>
            <a:endParaRPr sz="1200">
              <a:latin typeface="Times New Roman"/>
              <a:cs typeface="Times New Roman"/>
            </a:endParaRPr>
          </a:p>
          <a:p>
            <a:pPr marL="469900" marR="8255" indent="-228600" algn="just">
              <a:lnSpc>
                <a:spcPct val="110000"/>
              </a:lnSpc>
              <a:spcBef>
                <a:spcPts val="9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Indicator. </a:t>
            </a:r>
            <a:r>
              <a:rPr sz="1200" spc="-5" dirty="0">
                <a:latin typeface="Times New Roman"/>
                <a:cs typeface="Times New Roman"/>
              </a:rPr>
              <a:t>An abstraction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represents all </a:t>
            </a:r>
            <a:r>
              <a:rPr sz="1200" dirty="0">
                <a:latin typeface="Times New Roman"/>
                <a:cs typeface="Times New Roman"/>
              </a:rPr>
              <a:t>mechanisms </a:t>
            </a:r>
            <a:r>
              <a:rPr sz="1200" spc="-5" dirty="0">
                <a:latin typeface="Times New Roman"/>
                <a:cs typeface="Times New Roman"/>
              </a:rPr>
              <a:t>(e.g., alarm </a:t>
            </a:r>
            <a:r>
              <a:rPr sz="1200" dirty="0">
                <a:latin typeface="Times New Roman"/>
                <a:cs typeface="Times New Roman"/>
              </a:rPr>
              <a:t>siren, </a:t>
            </a:r>
            <a:r>
              <a:rPr sz="1200" spc="-5" dirty="0">
                <a:latin typeface="Times New Roman"/>
                <a:cs typeface="Times New Roman"/>
              </a:rPr>
              <a:t>flashing lights,  bell) for </a:t>
            </a:r>
            <a:r>
              <a:rPr sz="1200" dirty="0">
                <a:latin typeface="Times New Roman"/>
                <a:cs typeface="Times New Roman"/>
              </a:rPr>
              <a:t>indicating that </a:t>
            </a:r>
            <a:r>
              <a:rPr sz="1200" spc="5" dirty="0">
                <a:latin typeface="Times New Roman"/>
                <a:cs typeface="Times New Roman"/>
              </a:rPr>
              <a:t>an </a:t>
            </a:r>
            <a:r>
              <a:rPr sz="1200" spc="-5" dirty="0">
                <a:latin typeface="Times New Roman"/>
                <a:cs typeface="Times New Roman"/>
              </a:rPr>
              <a:t>alarm </a:t>
            </a:r>
            <a:r>
              <a:rPr sz="1200" dirty="0">
                <a:latin typeface="Times New Roman"/>
                <a:cs typeface="Times New Roman"/>
              </a:rPr>
              <a:t>condition </a:t>
            </a:r>
            <a:r>
              <a:rPr sz="1200" spc="-5" dirty="0">
                <a:latin typeface="Times New Roman"/>
                <a:cs typeface="Times New Roman"/>
              </a:rPr>
              <a:t>is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occurring.</a:t>
            </a:r>
            <a:endParaRPr sz="1200">
              <a:latin typeface="Times New Roman"/>
              <a:cs typeface="Times New Roman"/>
            </a:endParaRPr>
          </a:p>
          <a:p>
            <a:pPr marL="469900" marR="5715" indent="-228600" algn="just">
              <a:lnSpc>
                <a:spcPct val="110400"/>
              </a:lnSpc>
              <a:spcBef>
                <a:spcPts val="8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Controller.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abstraction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depicts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mechanism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allows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arming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or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disarming  of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node.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controllers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reside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network,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they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have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ability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one  </a:t>
            </a:r>
            <a:r>
              <a:rPr sz="1200" spc="-5" dirty="0">
                <a:latin typeface="Times New Roman"/>
                <a:cs typeface="Times New Roman"/>
              </a:rPr>
              <a:t>another.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704" y="7890509"/>
            <a:ext cx="5988685" cy="231203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</a:pPr>
            <a:r>
              <a:rPr sz="1200" spc="-5" dirty="0">
                <a:latin typeface="Times New Roman"/>
                <a:cs typeface="Times New Roman"/>
              </a:rPr>
              <a:t>Each </a:t>
            </a:r>
            <a:r>
              <a:rPr sz="1200" dirty="0">
                <a:latin typeface="Times New Roman"/>
                <a:cs typeface="Times New Roman"/>
              </a:rPr>
              <a:t>of these </a:t>
            </a:r>
            <a:r>
              <a:rPr sz="1200" spc="-5" dirty="0">
                <a:latin typeface="Times New Roman"/>
                <a:cs typeface="Times New Roman"/>
              </a:rPr>
              <a:t>archetypes is </a:t>
            </a:r>
            <a:r>
              <a:rPr sz="1200" dirty="0">
                <a:latin typeface="Times New Roman"/>
                <a:cs typeface="Times New Roman"/>
              </a:rPr>
              <a:t>depicted using UML notation </a:t>
            </a:r>
            <a:r>
              <a:rPr sz="1200" spc="-5" dirty="0">
                <a:latin typeface="Times New Roman"/>
                <a:cs typeface="Times New Roman"/>
              </a:rPr>
              <a:t>as shown </a:t>
            </a:r>
            <a:r>
              <a:rPr sz="1200" dirty="0">
                <a:latin typeface="Times New Roman"/>
                <a:cs typeface="Times New Roman"/>
              </a:rPr>
              <a:t>in Figure </a:t>
            </a:r>
            <a:r>
              <a:rPr sz="1200" spc="-5" dirty="0">
                <a:latin typeface="Times New Roman"/>
                <a:cs typeface="Times New Roman"/>
              </a:rPr>
              <a:t>.</a:t>
            </a:r>
            <a:r>
              <a:rPr sz="1200" b="1" spc="-5" dirty="0">
                <a:latin typeface="Times New Roman"/>
                <a:cs typeface="Times New Roman"/>
              </a:rPr>
              <a:t>Detector </a:t>
            </a:r>
            <a:r>
              <a:rPr sz="1200" dirty="0">
                <a:latin typeface="Times New Roman"/>
                <a:cs typeface="Times New Roman"/>
              </a:rPr>
              <a:t>might be  </a:t>
            </a:r>
            <a:r>
              <a:rPr sz="1200" spc="-5" dirty="0">
                <a:latin typeface="Times New Roman"/>
                <a:cs typeface="Times New Roman"/>
              </a:rPr>
              <a:t>refined </a:t>
            </a:r>
            <a:r>
              <a:rPr sz="1200" dirty="0">
                <a:latin typeface="Times New Roman"/>
                <a:cs typeface="Times New Roman"/>
              </a:rPr>
              <a:t>into a </a:t>
            </a:r>
            <a:r>
              <a:rPr sz="1200" spc="-5" dirty="0">
                <a:latin typeface="Times New Roman"/>
                <a:cs typeface="Times New Roman"/>
              </a:rPr>
              <a:t>class </a:t>
            </a:r>
            <a:r>
              <a:rPr sz="1200" dirty="0">
                <a:latin typeface="Times New Roman"/>
                <a:cs typeface="Times New Roman"/>
              </a:rPr>
              <a:t>hierarchy </a:t>
            </a:r>
            <a:r>
              <a:rPr sz="1200" spc="5" dirty="0">
                <a:latin typeface="Times New Roman"/>
                <a:cs typeface="Times New Roman"/>
              </a:rPr>
              <a:t>of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sensors.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Refining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Architecture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into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513715" marR="5715" indent="-228600" algn="just">
              <a:lnSpc>
                <a:spcPct val="103400"/>
              </a:lnSpc>
              <a:buFont typeface="Symbol"/>
              <a:buChar char=""/>
              <a:tabLst>
                <a:tab pos="514350" algn="l"/>
              </a:tabLst>
            </a:pPr>
            <a:r>
              <a:rPr sz="1200" spc="-5" dirty="0">
                <a:latin typeface="Times New Roman"/>
                <a:cs typeface="Times New Roman"/>
              </a:rPr>
              <a:t>As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software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architecture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 refined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components,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structure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begins 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emerge. These </a:t>
            </a:r>
            <a:r>
              <a:rPr sz="1200" dirty="0">
                <a:latin typeface="Times New Roman"/>
                <a:cs typeface="Times New Roman"/>
              </a:rPr>
              <a:t>analysis </a:t>
            </a:r>
            <a:r>
              <a:rPr sz="1200" spc="-5" dirty="0">
                <a:latin typeface="Times New Roman"/>
                <a:cs typeface="Times New Roman"/>
              </a:rPr>
              <a:t>classes represent </a:t>
            </a:r>
            <a:r>
              <a:rPr sz="1200" dirty="0">
                <a:latin typeface="Times New Roman"/>
                <a:cs typeface="Times New Roman"/>
              </a:rPr>
              <a:t>entities within the </a:t>
            </a:r>
            <a:r>
              <a:rPr sz="1200" spc="-5" dirty="0">
                <a:latin typeface="Times New Roman"/>
                <a:cs typeface="Times New Roman"/>
              </a:rPr>
              <a:t>application (business)  </a:t>
            </a:r>
            <a:r>
              <a:rPr sz="1200" dirty="0">
                <a:latin typeface="Times New Roman"/>
                <a:cs typeface="Times New Roman"/>
              </a:rPr>
              <a:t>domain that must be </a:t>
            </a:r>
            <a:r>
              <a:rPr sz="1200" spc="-5" dirty="0">
                <a:latin typeface="Times New Roman"/>
                <a:cs typeface="Times New Roman"/>
              </a:rPr>
              <a:t>addressed </a:t>
            </a:r>
            <a:r>
              <a:rPr sz="1200" dirty="0">
                <a:latin typeface="Times New Roman"/>
                <a:cs typeface="Times New Roman"/>
              </a:rPr>
              <a:t>within the </a:t>
            </a:r>
            <a:r>
              <a:rPr sz="1200" spc="-5" dirty="0">
                <a:latin typeface="Times New Roman"/>
                <a:cs typeface="Times New Roman"/>
              </a:rPr>
              <a:t>software architecture. Hence,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application  </a:t>
            </a:r>
            <a:r>
              <a:rPr sz="1200" dirty="0">
                <a:latin typeface="Times New Roman"/>
                <a:cs typeface="Times New Roman"/>
              </a:rPr>
              <a:t>domain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one source for the </a:t>
            </a:r>
            <a:r>
              <a:rPr sz="1200" spc="-5" dirty="0">
                <a:latin typeface="Times New Roman"/>
                <a:cs typeface="Times New Roman"/>
              </a:rPr>
              <a:t>derivation and refinement </a:t>
            </a:r>
            <a:r>
              <a:rPr sz="1200" dirty="0">
                <a:latin typeface="Times New Roman"/>
                <a:cs typeface="Times New Roman"/>
              </a:rPr>
              <a:t>of components. Another source </a:t>
            </a:r>
            <a:r>
              <a:rPr sz="1200" spc="-5" dirty="0">
                <a:latin typeface="Times New Roman"/>
                <a:cs typeface="Times New Roman"/>
              </a:rPr>
              <a:t>is 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infrastructure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domain.</a:t>
            </a:r>
            <a:endParaRPr sz="1200">
              <a:latin typeface="Times New Roman"/>
              <a:cs typeface="Times New Roman"/>
            </a:endParaRPr>
          </a:p>
          <a:p>
            <a:pPr marL="513715" marR="8255" indent="-228600" algn="just">
              <a:lnSpc>
                <a:spcPct val="104200"/>
              </a:lnSpc>
              <a:spcBef>
                <a:spcPts val="70"/>
              </a:spcBef>
              <a:buFont typeface="Symbol"/>
              <a:buChar char=""/>
              <a:tabLst>
                <a:tab pos="51435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architecture </a:t>
            </a:r>
            <a:r>
              <a:rPr sz="1200" dirty="0">
                <a:latin typeface="Times New Roman"/>
                <a:cs typeface="Times New Roman"/>
              </a:rPr>
              <a:t>must </a:t>
            </a:r>
            <a:r>
              <a:rPr sz="1200" spc="-5" dirty="0">
                <a:latin typeface="Times New Roman"/>
                <a:cs typeface="Times New Roman"/>
              </a:rPr>
              <a:t>accommodate </a:t>
            </a:r>
            <a:r>
              <a:rPr sz="1200" spc="5" dirty="0">
                <a:latin typeface="Times New Roman"/>
                <a:cs typeface="Times New Roman"/>
              </a:rPr>
              <a:t>many </a:t>
            </a:r>
            <a:r>
              <a:rPr sz="1200" spc="-5" dirty="0">
                <a:latin typeface="Times New Roman"/>
                <a:cs typeface="Times New Roman"/>
              </a:rPr>
              <a:t>infrastructure </a:t>
            </a:r>
            <a:r>
              <a:rPr sz="1200" dirty="0">
                <a:latin typeface="Times New Roman"/>
                <a:cs typeface="Times New Roman"/>
              </a:rPr>
              <a:t>components that </a:t>
            </a:r>
            <a:r>
              <a:rPr sz="1200" spc="-5" dirty="0">
                <a:latin typeface="Times New Roman"/>
                <a:cs typeface="Times New Roman"/>
              </a:rPr>
              <a:t>enable  application components </a:t>
            </a:r>
            <a:r>
              <a:rPr sz="1200" dirty="0">
                <a:latin typeface="Times New Roman"/>
                <a:cs typeface="Times New Roman"/>
              </a:rPr>
              <a:t>but have no </a:t>
            </a:r>
            <a:r>
              <a:rPr sz="1200" spc="-5" dirty="0">
                <a:latin typeface="Times New Roman"/>
                <a:cs typeface="Times New Roman"/>
              </a:rPr>
              <a:t>business connection </a:t>
            </a:r>
            <a:r>
              <a:rPr sz="1200" dirty="0">
                <a:latin typeface="Times New Roman"/>
                <a:cs typeface="Times New Roman"/>
              </a:rPr>
              <a:t>to the </a:t>
            </a:r>
            <a:r>
              <a:rPr sz="1200" spc="-5" dirty="0">
                <a:latin typeface="Times New Roman"/>
                <a:cs typeface="Times New Roman"/>
              </a:rPr>
              <a:t>application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domain.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48511" y="4895087"/>
            <a:ext cx="5186172" cy="3006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37</a:t>
            </a:fld>
            <a:endParaRPr spc="-2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704" y="281431"/>
            <a:ext cx="5991860" cy="4779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algn="just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 SYSTEMS </a:t>
            </a:r>
            <a:r>
              <a:rPr sz="1400" dirty="0">
                <a:latin typeface="Times New Roman"/>
                <a:cs typeface="Times New Roman"/>
              </a:rPr>
              <a:t>CST 309 </a:t>
            </a:r>
            <a:r>
              <a:rPr sz="1400" spc="-5" dirty="0">
                <a:latin typeface="Times New Roman"/>
                <a:cs typeface="Times New Roman"/>
              </a:rPr>
              <a:t>KTU 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Times New Roman"/>
              <a:cs typeface="Times New Roman"/>
            </a:endParaRPr>
          </a:p>
          <a:p>
            <a:pPr marL="513715" marR="5715" indent="-228600" algn="just">
              <a:lnSpc>
                <a:spcPct val="103400"/>
              </a:lnSpc>
              <a:buFont typeface="Symbol"/>
              <a:buChar char=""/>
              <a:tabLst>
                <a:tab pos="514350" algn="l"/>
              </a:tabLst>
            </a:pPr>
            <a:r>
              <a:rPr sz="1200" spc="-5" dirty="0">
                <a:latin typeface="Times New Roman"/>
                <a:cs typeface="Times New Roman"/>
              </a:rPr>
              <a:t>For example, </a:t>
            </a:r>
            <a:r>
              <a:rPr sz="1200" dirty="0">
                <a:latin typeface="Times New Roman"/>
                <a:cs typeface="Times New Roman"/>
              </a:rPr>
              <a:t>memory </a:t>
            </a:r>
            <a:r>
              <a:rPr sz="1200" spc="-5" dirty="0">
                <a:latin typeface="Times New Roman"/>
                <a:cs typeface="Times New Roman"/>
              </a:rPr>
              <a:t>management components, communication </a:t>
            </a:r>
            <a:r>
              <a:rPr sz="1200" dirty="0">
                <a:latin typeface="Times New Roman"/>
                <a:cs typeface="Times New Roman"/>
              </a:rPr>
              <a:t>components, database  </a:t>
            </a:r>
            <a:r>
              <a:rPr sz="1200" spc="-5" dirty="0">
                <a:latin typeface="Times New Roman"/>
                <a:cs typeface="Times New Roman"/>
              </a:rPr>
              <a:t>components, and </a:t>
            </a:r>
            <a:r>
              <a:rPr sz="1200" dirty="0">
                <a:latin typeface="Times New Roman"/>
                <a:cs typeface="Times New Roman"/>
              </a:rPr>
              <a:t>task </a:t>
            </a:r>
            <a:r>
              <a:rPr sz="1200" spc="-5" dirty="0">
                <a:latin typeface="Times New Roman"/>
                <a:cs typeface="Times New Roman"/>
              </a:rPr>
              <a:t>management components are often integrated </a:t>
            </a:r>
            <a:r>
              <a:rPr sz="1200" dirty="0">
                <a:latin typeface="Times New Roman"/>
                <a:cs typeface="Times New Roman"/>
              </a:rPr>
              <a:t>into the </a:t>
            </a:r>
            <a:r>
              <a:rPr sz="1200" spc="-5" dirty="0">
                <a:latin typeface="Times New Roman"/>
                <a:cs typeface="Times New Roman"/>
              </a:rPr>
              <a:t>software  architecture.</a:t>
            </a:r>
            <a:endParaRPr sz="1200">
              <a:latin typeface="Times New Roman"/>
              <a:cs typeface="Times New Roman"/>
            </a:endParaRPr>
          </a:p>
          <a:p>
            <a:pPr marL="513715" marR="8255" indent="-228600" algn="just">
              <a:lnSpc>
                <a:spcPct val="103299"/>
              </a:lnSpc>
              <a:spcBef>
                <a:spcPts val="100"/>
              </a:spcBef>
              <a:buFont typeface="Symbol"/>
              <a:buChar char=""/>
              <a:tabLst>
                <a:tab pos="51435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interfaces depicted </a:t>
            </a:r>
            <a:r>
              <a:rPr sz="1200" spc="5" dirty="0">
                <a:latin typeface="Times New Roman"/>
                <a:cs typeface="Times New Roman"/>
              </a:rPr>
              <a:t>in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architecture </a:t>
            </a:r>
            <a:r>
              <a:rPr sz="1200" dirty="0">
                <a:latin typeface="Times New Roman"/>
                <a:cs typeface="Times New Roman"/>
              </a:rPr>
              <a:t>context </a:t>
            </a:r>
            <a:r>
              <a:rPr sz="1200" spc="-5" dirty="0">
                <a:latin typeface="Times New Roman"/>
                <a:cs typeface="Times New Roman"/>
              </a:rPr>
              <a:t>diagram </a:t>
            </a:r>
            <a:r>
              <a:rPr sz="1200" dirty="0">
                <a:latin typeface="Times New Roman"/>
                <a:cs typeface="Times New Roman"/>
              </a:rPr>
              <a:t>imply one or </a:t>
            </a:r>
            <a:r>
              <a:rPr sz="1200" spc="-5" dirty="0">
                <a:latin typeface="Times New Roman"/>
                <a:cs typeface="Times New Roman"/>
              </a:rPr>
              <a:t>more specialized  components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process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data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flows across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interface. </a:t>
            </a:r>
            <a:r>
              <a:rPr sz="1200" spc="5" dirty="0">
                <a:latin typeface="Times New Roman"/>
                <a:cs typeface="Times New Roman"/>
              </a:rPr>
              <a:t>In </a:t>
            </a:r>
            <a:r>
              <a:rPr sz="1200" dirty="0">
                <a:latin typeface="Times New Roman"/>
                <a:cs typeface="Times New Roman"/>
              </a:rPr>
              <a:t>some </a:t>
            </a:r>
            <a:r>
              <a:rPr sz="1200" spc="-5" dirty="0">
                <a:latin typeface="Times New Roman"/>
                <a:cs typeface="Times New Roman"/>
              </a:rPr>
              <a:t>cases (e.g., </a:t>
            </a:r>
            <a:r>
              <a:rPr sz="1200" dirty="0">
                <a:latin typeface="Times New Roman"/>
                <a:cs typeface="Times New Roman"/>
              </a:rPr>
              <a:t>a  </a:t>
            </a:r>
            <a:r>
              <a:rPr sz="1200" spc="-5" dirty="0">
                <a:latin typeface="Times New Roman"/>
                <a:cs typeface="Times New Roman"/>
              </a:rPr>
              <a:t>graphical </a:t>
            </a:r>
            <a:r>
              <a:rPr sz="1200" dirty="0">
                <a:latin typeface="Times New Roman"/>
                <a:cs typeface="Times New Roman"/>
              </a:rPr>
              <a:t>user </a:t>
            </a:r>
            <a:r>
              <a:rPr sz="1200" spc="-5" dirty="0">
                <a:latin typeface="Times New Roman"/>
                <a:cs typeface="Times New Roman"/>
              </a:rPr>
              <a:t>interface),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complete </a:t>
            </a:r>
            <a:r>
              <a:rPr sz="1200" dirty="0">
                <a:latin typeface="Times New Roman"/>
                <a:cs typeface="Times New Roman"/>
              </a:rPr>
              <a:t>subsystem </a:t>
            </a:r>
            <a:r>
              <a:rPr sz="1200" spc="-5" dirty="0">
                <a:latin typeface="Times New Roman"/>
                <a:cs typeface="Times New Roman"/>
              </a:rPr>
              <a:t>architecture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5" dirty="0">
                <a:latin typeface="Times New Roman"/>
                <a:cs typeface="Times New Roman"/>
              </a:rPr>
              <a:t>many </a:t>
            </a:r>
            <a:r>
              <a:rPr sz="1200" dirty="0">
                <a:latin typeface="Times New Roman"/>
                <a:cs typeface="Times New Roman"/>
              </a:rPr>
              <a:t>components must  be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designed.</a:t>
            </a:r>
            <a:endParaRPr sz="1200">
              <a:latin typeface="Times New Roman"/>
              <a:cs typeface="Times New Roman"/>
            </a:endParaRPr>
          </a:p>
          <a:p>
            <a:pPr marL="513715" marR="8255" indent="-228600" algn="just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514350" algn="l"/>
              </a:tabLst>
            </a:pPr>
            <a:r>
              <a:rPr sz="1200" dirty="0">
                <a:latin typeface="Times New Roman"/>
                <a:cs typeface="Times New Roman"/>
              </a:rPr>
              <a:t>Continuing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Safe</a:t>
            </a:r>
            <a:r>
              <a:rPr sz="1200" i="1" spc="-5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Home</a:t>
            </a:r>
            <a:r>
              <a:rPr sz="1200" i="1" spc="-5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ecurity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function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example,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you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might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define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set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top-level  </a:t>
            </a:r>
            <a:r>
              <a:rPr sz="1200" spc="-5" dirty="0">
                <a:latin typeface="Times New Roman"/>
                <a:cs typeface="Times New Roman"/>
              </a:rPr>
              <a:t>components that address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following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functionality:</a:t>
            </a:r>
            <a:endParaRPr sz="1200">
              <a:latin typeface="Times New Roman"/>
              <a:cs typeface="Times New Roman"/>
            </a:endParaRPr>
          </a:p>
          <a:p>
            <a:pPr marL="513715" indent="-228600" algn="just">
              <a:lnSpc>
                <a:spcPct val="100000"/>
              </a:lnSpc>
              <a:spcBef>
                <a:spcPts val="130"/>
              </a:spcBef>
              <a:buFont typeface="Symbol"/>
              <a:buChar char=""/>
              <a:tabLst>
                <a:tab pos="514350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External communication management </a:t>
            </a:r>
            <a:r>
              <a:rPr sz="1200" dirty="0">
                <a:latin typeface="Times New Roman"/>
                <a:cs typeface="Times New Roman"/>
              </a:rPr>
              <a:t>—coordinates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r>
              <a:rPr sz="1200" spc="16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the security</a:t>
            </a:r>
            <a:endParaRPr sz="1200">
              <a:latin typeface="Times New Roman"/>
              <a:cs typeface="Times New Roman"/>
            </a:endParaRPr>
          </a:p>
          <a:p>
            <a:pPr marL="513715" marR="8255" algn="just">
              <a:lnSpc>
                <a:spcPct val="110000"/>
              </a:lnSpc>
              <a:spcBef>
                <a:spcPts val="10"/>
              </a:spcBef>
            </a:pPr>
            <a:r>
              <a:rPr sz="1200" spc="-5" dirty="0">
                <a:latin typeface="Times New Roman"/>
                <a:cs typeface="Times New Roman"/>
              </a:rPr>
              <a:t>function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external </a:t>
            </a:r>
            <a:r>
              <a:rPr sz="1200" dirty="0">
                <a:latin typeface="Times New Roman"/>
                <a:cs typeface="Times New Roman"/>
              </a:rPr>
              <a:t>entities </a:t>
            </a:r>
            <a:r>
              <a:rPr sz="1200" spc="-5" dirty="0">
                <a:latin typeface="Times New Roman"/>
                <a:cs typeface="Times New Roman"/>
              </a:rPr>
              <a:t>such as </a:t>
            </a:r>
            <a:r>
              <a:rPr sz="1200" dirty="0">
                <a:latin typeface="Times New Roman"/>
                <a:cs typeface="Times New Roman"/>
              </a:rPr>
              <a:t>other </a:t>
            </a:r>
            <a:r>
              <a:rPr sz="1200" spc="-5" dirty="0">
                <a:latin typeface="Times New Roman"/>
                <a:cs typeface="Times New Roman"/>
              </a:rPr>
              <a:t>Internet-based systems and external alarm  notification.</a:t>
            </a:r>
            <a:endParaRPr sz="1200">
              <a:latin typeface="Times New Roman"/>
              <a:cs typeface="Times New Roman"/>
            </a:endParaRPr>
          </a:p>
          <a:p>
            <a:pPr marL="513715" indent="-229235">
              <a:lnSpc>
                <a:spcPct val="100000"/>
              </a:lnSpc>
              <a:spcBef>
                <a:spcPts val="234"/>
              </a:spcBef>
              <a:buFont typeface="Symbol"/>
              <a:buChar char=""/>
              <a:tabLst>
                <a:tab pos="513715" algn="l"/>
                <a:tab pos="514350" algn="l"/>
              </a:tabLst>
            </a:pPr>
            <a:r>
              <a:rPr sz="1200" i="1" dirty="0">
                <a:latin typeface="Times New Roman"/>
                <a:cs typeface="Times New Roman"/>
              </a:rPr>
              <a:t>Control panel </a:t>
            </a:r>
            <a:r>
              <a:rPr sz="1200" i="1" spc="-5" dirty="0">
                <a:latin typeface="Times New Roman"/>
                <a:cs typeface="Times New Roman"/>
              </a:rPr>
              <a:t>processing </a:t>
            </a:r>
            <a:r>
              <a:rPr sz="1200" spc="-5" dirty="0">
                <a:latin typeface="Times New Roman"/>
                <a:cs typeface="Times New Roman"/>
              </a:rPr>
              <a:t>—manages all control </a:t>
            </a:r>
            <a:r>
              <a:rPr sz="1200" dirty="0">
                <a:latin typeface="Times New Roman"/>
                <a:cs typeface="Times New Roman"/>
              </a:rPr>
              <a:t>panel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functionality.</a:t>
            </a:r>
            <a:endParaRPr sz="1200">
              <a:latin typeface="Times New Roman"/>
              <a:cs typeface="Times New Roman"/>
            </a:endParaRPr>
          </a:p>
          <a:p>
            <a:pPr marL="513715" indent="-229235">
              <a:lnSpc>
                <a:spcPct val="100000"/>
              </a:lnSpc>
              <a:spcBef>
                <a:spcPts val="240"/>
              </a:spcBef>
              <a:buFont typeface="Symbol"/>
              <a:buChar char=""/>
              <a:tabLst>
                <a:tab pos="513715" algn="l"/>
                <a:tab pos="514350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Detector management </a:t>
            </a:r>
            <a:r>
              <a:rPr sz="1200" spc="-5" dirty="0">
                <a:latin typeface="Times New Roman"/>
                <a:cs typeface="Times New Roman"/>
              </a:rPr>
              <a:t>—coordinates access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all detectors attached </a:t>
            </a:r>
            <a:r>
              <a:rPr sz="1200" dirty="0">
                <a:latin typeface="Times New Roman"/>
                <a:cs typeface="Times New Roman"/>
              </a:rPr>
              <a:t>to the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system.</a:t>
            </a:r>
            <a:endParaRPr sz="1200">
              <a:latin typeface="Times New Roman"/>
              <a:cs typeface="Times New Roman"/>
            </a:endParaRPr>
          </a:p>
          <a:p>
            <a:pPr marL="551815" indent="-267335">
              <a:lnSpc>
                <a:spcPct val="100000"/>
              </a:lnSpc>
              <a:spcBef>
                <a:spcPts val="225"/>
              </a:spcBef>
              <a:buFont typeface="Symbol"/>
              <a:buChar char=""/>
              <a:tabLst>
                <a:tab pos="551815" algn="l"/>
                <a:tab pos="552450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Alarm processing </a:t>
            </a:r>
            <a:r>
              <a:rPr sz="1200" spc="-5" dirty="0">
                <a:latin typeface="Times New Roman"/>
                <a:cs typeface="Times New Roman"/>
              </a:rPr>
              <a:t>—verifies and </a:t>
            </a:r>
            <a:r>
              <a:rPr sz="1200" dirty="0">
                <a:latin typeface="Times New Roman"/>
                <a:cs typeface="Times New Roman"/>
              </a:rPr>
              <a:t>acts on </a:t>
            </a:r>
            <a:r>
              <a:rPr sz="1200" spc="-5" dirty="0">
                <a:latin typeface="Times New Roman"/>
                <a:cs typeface="Times New Roman"/>
              </a:rPr>
              <a:t>all alarm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conditions.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3299"/>
              </a:lnSpc>
              <a:spcBef>
                <a:spcPts val="110"/>
              </a:spcBef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overall architectural structure (represented </a:t>
            </a:r>
            <a:r>
              <a:rPr sz="1200" dirty="0">
                <a:latin typeface="Times New Roman"/>
                <a:cs typeface="Times New Roman"/>
              </a:rPr>
              <a:t>as a UML </a:t>
            </a:r>
            <a:r>
              <a:rPr sz="1200" spc="-5" dirty="0">
                <a:latin typeface="Times New Roman"/>
                <a:cs typeface="Times New Roman"/>
              </a:rPr>
              <a:t>component diagram) is illustrated </a:t>
            </a:r>
            <a:r>
              <a:rPr sz="1200" dirty="0">
                <a:latin typeface="Times New Roman"/>
                <a:cs typeface="Times New Roman"/>
              </a:rPr>
              <a:t>in  </a:t>
            </a:r>
            <a:r>
              <a:rPr sz="1200" spc="-5" dirty="0">
                <a:latin typeface="Times New Roman"/>
                <a:cs typeface="Times New Roman"/>
              </a:rPr>
              <a:t>Figure. Transactions </a:t>
            </a:r>
            <a:r>
              <a:rPr sz="1200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acquired </a:t>
            </a:r>
            <a:r>
              <a:rPr sz="1200" spc="10" dirty="0">
                <a:latin typeface="Times New Roman"/>
                <a:cs typeface="Times New Roman"/>
              </a:rPr>
              <a:t>by </a:t>
            </a:r>
            <a:r>
              <a:rPr sz="1200" i="1" spc="-5" dirty="0">
                <a:latin typeface="Times New Roman"/>
                <a:cs typeface="Times New Roman"/>
              </a:rPr>
              <a:t>external communication management </a:t>
            </a:r>
            <a:r>
              <a:rPr sz="1200" spc="-5" dirty="0">
                <a:latin typeface="Times New Roman"/>
                <a:cs typeface="Times New Roman"/>
              </a:rPr>
              <a:t>as </a:t>
            </a:r>
            <a:r>
              <a:rPr sz="1200" dirty="0">
                <a:latin typeface="Times New Roman"/>
                <a:cs typeface="Times New Roman"/>
              </a:rPr>
              <a:t>they move in </a:t>
            </a:r>
            <a:r>
              <a:rPr sz="1200" spc="-5" dirty="0">
                <a:latin typeface="Times New Roman"/>
                <a:cs typeface="Times New Roman"/>
              </a:rPr>
              <a:t>from  components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process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i="1" spc="-5" dirty="0">
                <a:latin typeface="Times New Roman"/>
                <a:cs typeface="Times New Roman"/>
              </a:rPr>
              <a:t>SafeHome </a:t>
            </a:r>
            <a:r>
              <a:rPr sz="1200" dirty="0">
                <a:latin typeface="Times New Roman"/>
                <a:cs typeface="Times New Roman"/>
              </a:rPr>
              <a:t>GUI and the </a:t>
            </a:r>
            <a:r>
              <a:rPr sz="1200" spc="-5" dirty="0">
                <a:latin typeface="Times New Roman"/>
                <a:cs typeface="Times New Roman"/>
              </a:rPr>
              <a:t>Internet interface. </a:t>
            </a: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5" dirty="0">
                <a:latin typeface="Times New Roman"/>
                <a:cs typeface="Times New Roman"/>
              </a:rPr>
              <a:t>information is  managed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by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SafeHome</a:t>
            </a:r>
            <a:r>
              <a:rPr sz="1200" i="1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executive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component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selects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appropriate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product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function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  </a:t>
            </a:r>
            <a:r>
              <a:rPr sz="1200" spc="-5" dirty="0">
                <a:latin typeface="Times New Roman"/>
                <a:cs typeface="Times New Roman"/>
              </a:rPr>
              <a:t>case security).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i="1" spc="-5" dirty="0">
                <a:latin typeface="Times New Roman"/>
                <a:cs typeface="Times New Roman"/>
              </a:rPr>
              <a:t>control panel processing </a:t>
            </a:r>
            <a:r>
              <a:rPr sz="1200" spc="-5" dirty="0">
                <a:latin typeface="Times New Roman"/>
                <a:cs typeface="Times New Roman"/>
              </a:rPr>
              <a:t>component interacts </a:t>
            </a:r>
            <a:r>
              <a:rPr sz="1200" dirty="0">
                <a:latin typeface="Times New Roman"/>
                <a:cs typeface="Times New Roman"/>
              </a:rPr>
              <a:t>with the </a:t>
            </a:r>
            <a:r>
              <a:rPr sz="1200" spc="-5" dirty="0">
                <a:latin typeface="Times New Roman"/>
                <a:cs typeface="Times New Roman"/>
              </a:rPr>
              <a:t>homeowner </a:t>
            </a:r>
            <a:r>
              <a:rPr sz="1200" dirty="0">
                <a:latin typeface="Times New Roman"/>
                <a:cs typeface="Times New Roman"/>
              </a:rPr>
              <a:t>to  </a:t>
            </a:r>
            <a:r>
              <a:rPr sz="1200" spc="-5" dirty="0">
                <a:latin typeface="Times New Roman"/>
                <a:cs typeface="Times New Roman"/>
              </a:rPr>
              <a:t>arm/disarm </a:t>
            </a:r>
            <a:r>
              <a:rPr sz="1200" dirty="0">
                <a:latin typeface="Times New Roman"/>
                <a:cs typeface="Times New Roman"/>
              </a:rPr>
              <a:t>the security function. The </a:t>
            </a:r>
            <a:r>
              <a:rPr sz="1200" i="1" spc="-5" dirty="0">
                <a:latin typeface="Times New Roman"/>
                <a:cs typeface="Times New Roman"/>
              </a:rPr>
              <a:t>detector management </a:t>
            </a:r>
            <a:r>
              <a:rPr sz="1200" spc="-5" dirty="0">
                <a:latin typeface="Times New Roman"/>
                <a:cs typeface="Times New Roman"/>
              </a:rPr>
              <a:t>component </a:t>
            </a:r>
            <a:r>
              <a:rPr sz="1200" dirty="0">
                <a:latin typeface="Times New Roman"/>
                <a:cs typeface="Times New Roman"/>
              </a:rPr>
              <a:t>polls </a:t>
            </a:r>
            <a:r>
              <a:rPr sz="1200" spc="-5" dirty="0">
                <a:latin typeface="Times New Roman"/>
                <a:cs typeface="Times New Roman"/>
              </a:rPr>
              <a:t>sensors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detect an  alarm </a:t>
            </a:r>
            <a:r>
              <a:rPr sz="1200" dirty="0">
                <a:latin typeface="Times New Roman"/>
                <a:cs typeface="Times New Roman"/>
              </a:rPr>
              <a:t>condition,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i="1" spc="-5" dirty="0">
                <a:latin typeface="Times New Roman"/>
                <a:cs typeface="Times New Roman"/>
              </a:rPr>
              <a:t>alarm processing </a:t>
            </a:r>
            <a:r>
              <a:rPr sz="1200" spc="-5" dirty="0">
                <a:latin typeface="Times New Roman"/>
                <a:cs typeface="Times New Roman"/>
              </a:rPr>
              <a:t>component produces </a:t>
            </a:r>
            <a:r>
              <a:rPr sz="1200" dirty="0">
                <a:latin typeface="Times New Roman"/>
                <a:cs typeface="Times New Roman"/>
              </a:rPr>
              <a:t>output when </a:t>
            </a:r>
            <a:r>
              <a:rPr sz="1200" spc="-5" dirty="0">
                <a:latin typeface="Times New Roman"/>
                <a:cs typeface="Times New Roman"/>
              </a:rPr>
              <a:t>an alarm is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detected.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5804" y="8593073"/>
            <a:ext cx="5947410" cy="1400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Describing Instantiations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1200" b="1" u="heavy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System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 dirty="0">
              <a:latin typeface="Times New Roman"/>
              <a:cs typeface="Times New Roman"/>
            </a:endParaRPr>
          </a:p>
          <a:p>
            <a:pPr marL="431800" marR="5080" indent="-228600" algn="just">
              <a:lnSpc>
                <a:spcPct val="110200"/>
              </a:lnSpc>
              <a:buFont typeface="Symbol"/>
              <a:buChar char=""/>
              <a:tabLst>
                <a:tab pos="4318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architectural design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has been modeled </a:t>
            </a:r>
            <a:r>
              <a:rPr sz="1200" spc="5" dirty="0">
                <a:latin typeface="Times New Roman"/>
                <a:cs typeface="Times New Roman"/>
              </a:rPr>
              <a:t>to </a:t>
            </a:r>
            <a:r>
              <a:rPr sz="1200" dirty="0">
                <a:latin typeface="Times New Roman"/>
                <a:cs typeface="Times New Roman"/>
              </a:rPr>
              <a:t>this point </a:t>
            </a:r>
            <a:r>
              <a:rPr sz="1200" spc="-5" dirty="0">
                <a:latin typeface="Times New Roman"/>
                <a:cs typeface="Times New Roman"/>
              </a:rPr>
              <a:t>is still </a:t>
            </a:r>
            <a:r>
              <a:rPr sz="1200" dirty="0">
                <a:latin typeface="Times New Roman"/>
                <a:cs typeface="Times New Roman"/>
              </a:rPr>
              <a:t>relatively </a:t>
            </a:r>
            <a:r>
              <a:rPr sz="1200" spc="-5" dirty="0">
                <a:latin typeface="Times New Roman"/>
                <a:cs typeface="Times New Roman"/>
              </a:rPr>
              <a:t>high level.  </a:t>
            </a:r>
            <a:r>
              <a:rPr sz="1200" dirty="0">
                <a:latin typeface="Times New Roman"/>
                <a:cs typeface="Times New Roman"/>
              </a:rPr>
              <a:t>The context of the </a:t>
            </a:r>
            <a:r>
              <a:rPr sz="1200" spc="-5" dirty="0">
                <a:latin typeface="Times New Roman"/>
                <a:cs typeface="Times New Roman"/>
              </a:rPr>
              <a:t>system has been represented; archetypes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indicate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important  abstractions </a:t>
            </a:r>
            <a:r>
              <a:rPr sz="1200" dirty="0">
                <a:latin typeface="Times New Roman"/>
                <a:cs typeface="Times New Roman"/>
              </a:rPr>
              <a:t>within the </a:t>
            </a:r>
            <a:r>
              <a:rPr sz="1200" spc="-5" dirty="0">
                <a:latin typeface="Times New Roman"/>
                <a:cs typeface="Times New Roman"/>
              </a:rPr>
              <a:t>problem </a:t>
            </a:r>
            <a:r>
              <a:rPr sz="1200" dirty="0">
                <a:latin typeface="Times New Roman"/>
                <a:cs typeface="Times New Roman"/>
              </a:rPr>
              <a:t>domain </a:t>
            </a:r>
            <a:r>
              <a:rPr sz="1200" spc="-5" dirty="0">
                <a:latin typeface="Times New Roman"/>
                <a:cs typeface="Times New Roman"/>
              </a:rPr>
              <a:t>have </a:t>
            </a:r>
            <a:r>
              <a:rPr sz="1200" dirty="0">
                <a:latin typeface="Times New Roman"/>
                <a:cs typeface="Times New Roman"/>
              </a:rPr>
              <a:t>been </a:t>
            </a:r>
            <a:r>
              <a:rPr sz="1200" spc="-5" dirty="0">
                <a:latin typeface="Times New Roman"/>
                <a:cs typeface="Times New Roman"/>
              </a:rPr>
              <a:t>defined,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overall </a:t>
            </a:r>
            <a:r>
              <a:rPr sz="1200" dirty="0">
                <a:latin typeface="Times New Roman"/>
                <a:cs typeface="Times New Roman"/>
              </a:rPr>
              <a:t>structure of the  </a:t>
            </a:r>
            <a:r>
              <a:rPr sz="1200" spc="-5" dirty="0">
                <a:latin typeface="Times New Roman"/>
                <a:cs typeface="Times New Roman"/>
              </a:rPr>
              <a:t>system is apparent, and </a:t>
            </a:r>
            <a:r>
              <a:rPr sz="1200" dirty="0">
                <a:latin typeface="Times New Roman"/>
                <a:cs typeface="Times New Roman"/>
              </a:rPr>
              <a:t>the major </a:t>
            </a:r>
            <a:r>
              <a:rPr sz="1200" spc="-5" dirty="0">
                <a:latin typeface="Times New Roman"/>
                <a:cs typeface="Times New Roman"/>
              </a:rPr>
              <a:t>software components have been </a:t>
            </a:r>
            <a:r>
              <a:rPr sz="1200" dirty="0">
                <a:latin typeface="Times New Roman"/>
                <a:cs typeface="Times New Roman"/>
              </a:rPr>
              <a:t>identified. </a:t>
            </a:r>
            <a:r>
              <a:rPr sz="1200" spc="-5" dirty="0">
                <a:latin typeface="Times New Roman"/>
                <a:cs typeface="Times New Roman"/>
              </a:rPr>
              <a:t>However,  further refinement is </a:t>
            </a:r>
            <a:r>
              <a:rPr sz="1200" dirty="0">
                <a:latin typeface="Times New Roman"/>
                <a:cs typeface="Times New Roman"/>
              </a:rPr>
              <a:t>still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necessary.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9911" y="5256275"/>
            <a:ext cx="5942076" cy="3156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38</a:t>
            </a:fld>
            <a:endParaRPr spc="-2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704" y="281431"/>
            <a:ext cx="5989320" cy="20281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algn="just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 SYSTEMS </a:t>
            </a:r>
            <a:r>
              <a:rPr sz="1400" dirty="0">
                <a:latin typeface="Times New Roman"/>
                <a:cs typeface="Times New Roman"/>
              </a:rPr>
              <a:t>CST 309 </a:t>
            </a:r>
            <a:r>
              <a:rPr sz="1400" spc="-5" dirty="0">
                <a:latin typeface="Times New Roman"/>
                <a:cs typeface="Times New Roman"/>
              </a:rPr>
              <a:t>KTU 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00">
              <a:latin typeface="Times New Roman"/>
              <a:cs typeface="Times New Roman"/>
            </a:endParaRPr>
          </a:p>
          <a:p>
            <a:pPr marL="469900" marR="6350" indent="-228600" algn="just">
              <a:lnSpc>
                <a:spcPct val="110500"/>
              </a:lnSpc>
              <a:buFont typeface="Symbol"/>
              <a:buChar char="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accomplish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this,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actual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instantiation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architecture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developed.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mean  that the </a:t>
            </a:r>
            <a:r>
              <a:rPr sz="1200" spc="-5" dirty="0">
                <a:latin typeface="Times New Roman"/>
                <a:cs typeface="Times New Roman"/>
              </a:rPr>
              <a:t>architecture is </a:t>
            </a:r>
            <a:r>
              <a:rPr sz="1200" dirty="0">
                <a:latin typeface="Times New Roman"/>
                <a:cs typeface="Times New Roman"/>
              </a:rPr>
              <a:t>applied to a specific problem with the </a:t>
            </a:r>
            <a:r>
              <a:rPr sz="1200" spc="-5" dirty="0">
                <a:latin typeface="Times New Roman"/>
                <a:cs typeface="Times New Roman"/>
              </a:rPr>
              <a:t>intent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demonstrating </a:t>
            </a:r>
            <a:r>
              <a:rPr sz="1200" dirty="0">
                <a:latin typeface="Times New Roman"/>
                <a:cs typeface="Times New Roman"/>
              </a:rPr>
              <a:t>that  the </a:t>
            </a:r>
            <a:r>
              <a:rPr sz="1200" spc="-5" dirty="0">
                <a:latin typeface="Times New Roman"/>
                <a:cs typeface="Times New Roman"/>
              </a:rPr>
              <a:t>structure and </a:t>
            </a:r>
            <a:r>
              <a:rPr sz="1200" dirty="0">
                <a:latin typeface="Times New Roman"/>
                <a:cs typeface="Times New Roman"/>
              </a:rPr>
              <a:t>components </a:t>
            </a:r>
            <a:r>
              <a:rPr sz="1200" spc="-5" dirty="0">
                <a:latin typeface="Times New Roman"/>
                <a:cs typeface="Times New Roman"/>
              </a:rPr>
              <a:t>are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appropriate.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3299"/>
              </a:lnSpc>
              <a:spcBef>
                <a:spcPts val="95"/>
              </a:spcBef>
            </a:pPr>
            <a:r>
              <a:rPr sz="1200" spc="-5" dirty="0">
                <a:latin typeface="Times New Roman"/>
                <a:cs typeface="Times New Roman"/>
              </a:rPr>
              <a:t>Figure illustrates an </a:t>
            </a:r>
            <a:r>
              <a:rPr sz="1200" dirty="0">
                <a:latin typeface="Times New Roman"/>
                <a:cs typeface="Times New Roman"/>
              </a:rPr>
              <a:t>instantiation of the </a:t>
            </a:r>
            <a:r>
              <a:rPr sz="1200" i="1" dirty="0">
                <a:latin typeface="Times New Roman"/>
                <a:cs typeface="Times New Roman"/>
              </a:rPr>
              <a:t>SafeHome </a:t>
            </a:r>
            <a:r>
              <a:rPr sz="1200" spc="-5" dirty="0">
                <a:latin typeface="Times New Roman"/>
                <a:cs typeface="Times New Roman"/>
              </a:rPr>
              <a:t>architecture </a:t>
            </a:r>
            <a:r>
              <a:rPr sz="1200" dirty="0">
                <a:latin typeface="Times New Roman"/>
                <a:cs typeface="Times New Roman"/>
              </a:rPr>
              <a:t>for the security </a:t>
            </a:r>
            <a:r>
              <a:rPr sz="1200" spc="-5" dirty="0">
                <a:latin typeface="Times New Roman"/>
                <a:cs typeface="Times New Roman"/>
              </a:rPr>
              <a:t>system.  </a:t>
            </a:r>
            <a:r>
              <a:rPr sz="1200" dirty="0">
                <a:latin typeface="Times New Roman"/>
                <a:cs typeface="Times New Roman"/>
              </a:rPr>
              <a:t>Components </a:t>
            </a:r>
            <a:r>
              <a:rPr sz="1200" spc="-5" dirty="0">
                <a:latin typeface="Times New Roman"/>
                <a:cs typeface="Times New Roman"/>
              </a:rPr>
              <a:t>shown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Figure above </a:t>
            </a:r>
            <a:r>
              <a:rPr sz="1200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elaborated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show additional </a:t>
            </a:r>
            <a:r>
              <a:rPr sz="1200" dirty="0">
                <a:latin typeface="Times New Roman"/>
                <a:cs typeface="Times New Roman"/>
              </a:rPr>
              <a:t>detail. </a:t>
            </a:r>
            <a:r>
              <a:rPr sz="1200" spc="-5" dirty="0">
                <a:latin typeface="Times New Roman"/>
                <a:cs typeface="Times New Roman"/>
              </a:rPr>
              <a:t>For example, </a:t>
            </a:r>
            <a:r>
              <a:rPr sz="1200" dirty="0">
                <a:latin typeface="Times New Roman"/>
                <a:cs typeface="Times New Roman"/>
              </a:rPr>
              <a:t>the  </a:t>
            </a:r>
            <a:r>
              <a:rPr sz="1200" i="1" spc="-5" dirty="0">
                <a:latin typeface="Times New Roman"/>
                <a:cs typeface="Times New Roman"/>
              </a:rPr>
              <a:t>detector management </a:t>
            </a:r>
            <a:r>
              <a:rPr sz="1200" dirty="0">
                <a:latin typeface="Times New Roman"/>
                <a:cs typeface="Times New Roman"/>
              </a:rPr>
              <a:t>component </a:t>
            </a:r>
            <a:r>
              <a:rPr sz="1200" spc="-5" dirty="0">
                <a:latin typeface="Times New Roman"/>
                <a:cs typeface="Times New Roman"/>
              </a:rPr>
              <a:t>interacts </a:t>
            </a:r>
            <a:r>
              <a:rPr sz="1200" dirty="0">
                <a:latin typeface="Times New Roman"/>
                <a:cs typeface="Times New Roman"/>
              </a:rPr>
              <a:t>with a </a:t>
            </a:r>
            <a:r>
              <a:rPr sz="1200" i="1" spc="-5" dirty="0">
                <a:latin typeface="Times New Roman"/>
                <a:cs typeface="Times New Roman"/>
              </a:rPr>
              <a:t>scheduler </a:t>
            </a:r>
            <a:r>
              <a:rPr sz="1200" spc="-5" dirty="0">
                <a:latin typeface="Times New Roman"/>
                <a:cs typeface="Times New Roman"/>
              </a:rPr>
              <a:t>infrastructure component </a:t>
            </a:r>
            <a:r>
              <a:rPr sz="1200" dirty="0">
                <a:latin typeface="Times New Roman"/>
                <a:cs typeface="Times New Roman"/>
              </a:rPr>
              <a:t>that  </a:t>
            </a:r>
            <a:r>
              <a:rPr sz="1200" spc="-5" dirty="0">
                <a:latin typeface="Times New Roman"/>
                <a:cs typeface="Times New Roman"/>
              </a:rPr>
              <a:t>implements </a:t>
            </a:r>
            <a:r>
              <a:rPr sz="1200" dirty="0">
                <a:latin typeface="Times New Roman"/>
                <a:cs typeface="Times New Roman"/>
              </a:rPr>
              <a:t>polling of </a:t>
            </a:r>
            <a:r>
              <a:rPr sz="1200" spc="-5" dirty="0">
                <a:latin typeface="Times New Roman"/>
                <a:cs typeface="Times New Roman"/>
              </a:rPr>
              <a:t>each </a:t>
            </a:r>
            <a:r>
              <a:rPr sz="1200" i="1" spc="-5" dirty="0">
                <a:latin typeface="Times New Roman"/>
                <a:cs typeface="Times New Roman"/>
              </a:rPr>
              <a:t>sensor </a:t>
            </a:r>
            <a:r>
              <a:rPr sz="1200" spc="-5" dirty="0">
                <a:latin typeface="Times New Roman"/>
                <a:cs typeface="Times New Roman"/>
              </a:rPr>
              <a:t>object used </a:t>
            </a:r>
            <a:r>
              <a:rPr sz="1200" spc="5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the security </a:t>
            </a:r>
            <a:r>
              <a:rPr sz="1200" spc="-5" dirty="0">
                <a:latin typeface="Times New Roman"/>
                <a:cs typeface="Times New Roman"/>
              </a:rPr>
              <a:t>system. Similar elaboration is  performed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each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the components </a:t>
            </a:r>
            <a:r>
              <a:rPr sz="1200" spc="-5" dirty="0">
                <a:latin typeface="Times New Roman"/>
                <a:cs typeface="Times New Roman"/>
              </a:rPr>
              <a:t>represented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Figure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704" y="7523226"/>
            <a:ext cx="5989320" cy="2419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Architectural Design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for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Web</a:t>
            </a:r>
            <a:r>
              <a:rPr sz="12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Apps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Times New Roman"/>
              <a:cs typeface="Times New Roman"/>
            </a:endParaRPr>
          </a:p>
          <a:p>
            <a:pPr marL="469900" marR="8890" indent="-228600" algn="just">
              <a:lnSpc>
                <a:spcPct val="110300"/>
              </a:lnSpc>
              <a:buFont typeface="Symbol"/>
              <a:buChar char="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WebApps are client-server applications </a:t>
            </a:r>
            <a:r>
              <a:rPr sz="1200" dirty="0">
                <a:latin typeface="Times New Roman"/>
                <a:cs typeface="Times New Roman"/>
              </a:rPr>
              <a:t>typically </a:t>
            </a:r>
            <a:r>
              <a:rPr sz="1200" spc="-5" dirty="0">
                <a:latin typeface="Times New Roman"/>
                <a:cs typeface="Times New Roman"/>
              </a:rPr>
              <a:t>structured </a:t>
            </a:r>
            <a:r>
              <a:rPr sz="1200" dirty="0">
                <a:latin typeface="Times New Roman"/>
                <a:cs typeface="Times New Roman"/>
              </a:rPr>
              <a:t>using </a:t>
            </a:r>
            <a:r>
              <a:rPr sz="1200" spc="-5" dirty="0">
                <a:latin typeface="Times New Roman"/>
                <a:cs typeface="Times New Roman"/>
              </a:rPr>
              <a:t>multilayered  architectures, </a:t>
            </a:r>
            <a:r>
              <a:rPr sz="1200" dirty="0">
                <a:latin typeface="Times New Roman"/>
                <a:cs typeface="Times New Roman"/>
              </a:rPr>
              <a:t>including a </a:t>
            </a:r>
            <a:r>
              <a:rPr sz="1200" spc="-5" dirty="0">
                <a:latin typeface="Times New Roman"/>
                <a:cs typeface="Times New Roman"/>
              </a:rPr>
              <a:t>user </a:t>
            </a:r>
            <a:r>
              <a:rPr sz="1200" dirty="0">
                <a:latin typeface="Times New Roman"/>
                <a:cs typeface="Times New Roman"/>
              </a:rPr>
              <a:t>interface or view </a:t>
            </a:r>
            <a:r>
              <a:rPr sz="1200" spc="-5" dirty="0">
                <a:latin typeface="Times New Roman"/>
                <a:cs typeface="Times New Roman"/>
              </a:rPr>
              <a:t>layer, </a:t>
            </a:r>
            <a:r>
              <a:rPr sz="1200" dirty="0">
                <a:latin typeface="Times New Roman"/>
                <a:cs typeface="Times New Roman"/>
              </a:rPr>
              <a:t>a controller layer which </a:t>
            </a:r>
            <a:r>
              <a:rPr sz="1200" spc="-5" dirty="0">
                <a:latin typeface="Times New Roman"/>
                <a:cs typeface="Times New Roman"/>
              </a:rPr>
              <a:t>directs </a:t>
            </a:r>
            <a:r>
              <a:rPr sz="1200" dirty="0">
                <a:latin typeface="Times New Roman"/>
                <a:cs typeface="Times New Roman"/>
              </a:rPr>
              <a:t>the  flow of </a:t>
            </a:r>
            <a:r>
              <a:rPr sz="1200" spc="-5" dirty="0">
                <a:latin typeface="Times New Roman"/>
                <a:cs typeface="Times New Roman"/>
              </a:rPr>
              <a:t>information </a:t>
            </a:r>
            <a:r>
              <a:rPr sz="1200" dirty="0">
                <a:latin typeface="Times New Roman"/>
                <a:cs typeface="Times New Roman"/>
              </a:rPr>
              <a:t>to and </a:t>
            </a:r>
            <a:r>
              <a:rPr sz="1200" spc="-5" dirty="0">
                <a:latin typeface="Times New Roman"/>
                <a:cs typeface="Times New Roman"/>
              </a:rPr>
              <a:t>from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client browser based </a:t>
            </a:r>
            <a:r>
              <a:rPr sz="1200" dirty="0">
                <a:latin typeface="Times New Roman"/>
                <a:cs typeface="Times New Roman"/>
              </a:rPr>
              <a:t>on a set of business </a:t>
            </a:r>
            <a:r>
              <a:rPr sz="1200" spc="-5" dirty="0">
                <a:latin typeface="Times New Roman"/>
                <a:cs typeface="Times New Roman"/>
              </a:rPr>
              <a:t>rules, and </a:t>
            </a:r>
            <a:r>
              <a:rPr sz="1200" dirty="0">
                <a:latin typeface="Times New Roman"/>
                <a:cs typeface="Times New Roman"/>
              </a:rPr>
              <a:t>a  </a:t>
            </a:r>
            <a:r>
              <a:rPr sz="1200" spc="-5" dirty="0">
                <a:latin typeface="Times New Roman"/>
                <a:cs typeface="Times New Roman"/>
              </a:rPr>
              <a:t>content </a:t>
            </a:r>
            <a:r>
              <a:rPr sz="1200" dirty="0">
                <a:latin typeface="Times New Roman"/>
                <a:cs typeface="Times New Roman"/>
              </a:rPr>
              <a:t>or model layer </a:t>
            </a:r>
            <a:r>
              <a:rPr sz="1200" spc="-5" dirty="0">
                <a:latin typeface="Times New Roman"/>
                <a:cs typeface="Times New Roman"/>
              </a:rPr>
              <a:t>that </a:t>
            </a:r>
            <a:r>
              <a:rPr sz="1200" dirty="0">
                <a:latin typeface="Times New Roman"/>
                <a:cs typeface="Times New Roman"/>
              </a:rPr>
              <a:t>may </a:t>
            </a:r>
            <a:r>
              <a:rPr sz="1200" spc="-5" dirty="0">
                <a:latin typeface="Times New Roman"/>
                <a:cs typeface="Times New Roman"/>
              </a:rPr>
              <a:t>also contain </a:t>
            </a:r>
            <a:r>
              <a:rPr sz="1200" dirty="0">
                <a:latin typeface="Times New Roman"/>
                <a:cs typeface="Times New Roman"/>
              </a:rPr>
              <a:t>the business </a:t>
            </a:r>
            <a:r>
              <a:rPr sz="1200" spc="-5" dirty="0">
                <a:latin typeface="Times New Roman"/>
                <a:cs typeface="Times New Roman"/>
              </a:rPr>
              <a:t>rules </a:t>
            </a:r>
            <a:r>
              <a:rPr sz="1200" dirty="0">
                <a:latin typeface="Times New Roman"/>
                <a:cs typeface="Times New Roman"/>
              </a:rPr>
              <a:t>for the WebApp.</a:t>
            </a:r>
            <a:endParaRPr sz="1200">
              <a:latin typeface="Times New Roman"/>
              <a:cs typeface="Times New Roman"/>
            </a:endParaRPr>
          </a:p>
          <a:p>
            <a:pPr marL="469900" marR="5080" indent="-228600" algn="just">
              <a:lnSpc>
                <a:spcPct val="110400"/>
              </a:lnSpc>
              <a:spcBef>
                <a:spcPts val="7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user interface </a:t>
            </a:r>
            <a:r>
              <a:rPr sz="1200" dirty="0">
                <a:latin typeface="Times New Roman"/>
                <a:cs typeface="Times New Roman"/>
              </a:rPr>
              <a:t>for a WebApp </a:t>
            </a:r>
            <a:r>
              <a:rPr sz="1200" spc="-5" dirty="0">
                <a:latin typeface="Times New Roman"/>
                <a:cs typeface="Times New Roman"/>
              </a:rPr>
              <a:t>is designed </a:t>
            </a:r>
            <a:r>
              <a:rPr sz="1200" dirty="0">
                <a:latin typeface="Times New Roman"/>
                <a:cs typeface="Times New Roman"/>
              </a:rPr>
              <a:t>around the </a:t>
            </a:r>
            <a:r>
              <a:rPr sz="1200" spc="-5" dirty="0">
                <a:latin typeface="Times New Roman"/>
                <a:cs typeface="Times New Roman"/>
              </a:rPr>
              <a:t>characteristics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web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browser  </a:t>
            </a:r>
            <a:r>
              <a:rPr sz="1200" dirty="0">
                <a:latin typeface="Times New Roman"/>
                <a:cs typeface="Times New Roman"/>
              </a:rPr>
              <a:t>running on the </a:t>
            </a:r>
            <a:r>
              <a:rPr sz="1200" spc="-5" dirty="0">
                <a:latin typeface="Times New Roman"/>
                <a:cs typeface="Times New Roman"/>
              </a:rPr>
              <a:t>client </a:t>
            </a:r>
            <a:r>
              <a:rPr sz="1200" dirty="0">
                <a:latin typeface="Times New Roman"/>
                <a:cs typeface="Times New Roman"/>
              </a:rPr>
              <a:t>machine (usually a </a:t>
            </a:r>
            <a:r>
              <a:rPr sz="1200" spc="-5" dirty="0">
                <a:latin typeface="Times New Roman"/>
                <a:cs typeface="Times New Roman"/>
              </a:rPr>
              <a:t>personal </a:t>
            </a:r>
            <a:r>
              <a:rPr sz="1200" dirty="0">
                <a:latin typeface="Times New Roman"/>
                <a:cs typeface="Times New Roman"/>
              </a:rPr>
              <a:t>computer or mobile device). </a:t>
            </a:r>
            <a:r>
              <a:rPr sz="1200" spc="-5" dirty="0">
                <a:latin typeface="Times New Roman"/>
                <a:cs typeface="Times New Roman"/>
              </a:rPr>
              <a:t>Data layers  reside </a:t>
            </a:r>
            <a:r>
              <a:rPr sz="1200" dirty="0">
                <a:latin typeface="Times New Roman"/>
                <a:cs typeface="Times New Roman"/>
              </a:rPr>
              <a:t>on a </a:t>
            </a:r>
            <a:r>
              <a:rPr sz="1200" spc="-5" dirty="0">
                <a:latin typeface="Times New Roman"/>
                <a:cs typeface="Times New Roman"/>
              </a:rPr>
              <a:t>server. Business rules can </a:t>
            </a:r>
            <a:r>
              <a:rPr sz="1200" dirty="0">
                <a:latin typeface="Times New Roman"/>
                <a:cs typeface="Times New Roman"/>
              </a:rPr>
              <a:t>be implemented using a server-based scripting  </a:t>
            </a:r>
            <a:r>
              <a:rPr sz="1200" spc="-5" dirty="0">
                <a:latin typeface="Times New Roman"/>
                <a:cs typeface="Times New Roman"/>
              </a:rPr>
              <a:t>language </a:t>
            </a:r>
            <a:r>
              <a:rPr sz="1200" dirty="0">
                <a:latin typeface="Times New Roman"/>
                <a:cs typeface="Times New Roman"/>
              </a:rPr>
              <a:t>such </a:t>
            </a:r>
            <a:r>
              <a:rPr sz="1200" spc="-5" dirty="0">
                <a:latin typeface="Times New Roman"/>
                <a:cs typeface="Times New Roman"/>
              </a:rPr>
              <a:t>as PHP </a:t>
            </a:r>
            <a:r>
              <a:rPr sz="1200" dirty="0">
                <a:latin typeface="Times New Roman"/>
                <a:cs typeface="Times New Roman"/>
              </a:rPr>
              <a:t>or a </a:t>
            </a:r>
            <a:r>
              <a:rPr sz="1200" spc="-5" dirty="0">
                <a:latin typeface="Times New Roman"/>
                <a:cs typeface="Times New Roman"/>
              </a:rPr>
              <a:t>client-based scripting language </a:t>
            </a:r>
            <a:r>
              <a:rPr sz="1200" dirty="0">
                <a:latin typeface="Times New Roman"/>
                <a:cs typeface="Times New Roman"/>
              </a:rPr>
              <a:t>such </a:t>
            </a:r>
            <a:r>
              <a:rPr sz="1200" spc="-5" dirty="0">
                <a:latin typeface="Times New Roman"/>
                <a:cs typeface="Times New Roman"/>
              </a:rPr>
              <a:t>as </a:t>
            </a:r>
            <a:r>
              <a:rPr sz="1200" dirty="0">
                <a:latin typeface="Times New Roman"/>
                <a:cs typeface="Times New Roman"/>
              </a:rPr>
              <a:t>JavaScript. </a:t>
            </a:r>
            <a:r>
              <a:rPr sz="1200" spc="-5" dirty="0">
                <a:latin typeface="Times New Roman"/>
                <a:cs typeface="Times New Roman"/>
              </a:rPr>
              <a:t>An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architect  will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examine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requirements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security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usability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determine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which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features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should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  </a:t>
            </a:r>
            <a:r>
              <a:rPr sz="1200" spc="-5" dirty="0">
                <a:latin typeface="Times New Roman"/>
                <a:cs typeface="Times New Roman"/>
              </a:rPr>
              <a:t>allocated </a:t>
            </a:r>
            <a:r>
              <a:rPr sz="1200" dirty="0">
                <a:latin typeface="Times New Roman"/>
                <a:cs typeface="Times New Roman"/>
              </a:rPr>
              <a:t>to the </a:t>
            </a:r>
            <a:r>
              <a:rPr sz="1200" spc="-5" dirty="0">
                <a:latin typeface="Times New Roman"/>
                <a:cs typeface="Times New Roman"/>
              </a:rPr>
              <a:t>client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server.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9911" y="2695955"/>
            <a:ext cx="5942076" cy="445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39</a:t>
            </a:fld>
            <a:endParaRPr spc="-2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731011"/>
            <a:ext cx="3514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A spiral view </a:t>
            </a:r>
            <a:r>
              <a:rPr sz="1200" b="1" spc="-10" dirty="0">
                <a:latin typeface="Times New Roman"/>
                <a:cs typeface="Times New Roman"/>
              </a:rPr>
              <a:t>of </a:t>
            </a:r>
            <a:r>
              <a:rPr sz="1200" b="1" spc="-5" dirty="0">
                <a:latin typeface="Times New Roman"/>
                <a:cs typeface="Times New Roman"/>
              </a:rPr>
              <a:t>the requirements engineering</a:t>
            </a:r>
            <a:r>
              <a:rPr sz="1200" b="1" spc="9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process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704" y="4072254"/>
            <a:ext cx="5817870" cy="602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2286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900" algn="l"/>
              </a:tabLst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Requirements elicitation and</a:t>
            </a:r>
            <a:r>
              <a:rPr sz="12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analysis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Times New Roman"/>
              <a:buAutoNum type="arabicPeriod"/>
            </a:pPr>
            <a:endParaRPr sz="1300">
              <a:latin typeface="Times New Roman"/>
              <a:cs typeface="Times New Roman"/>
            </a:endParaRPr>
          </a:p>
          <a:p>
            <a:pPr marL="926465" lvl="1" indent="-229235" algn="just">
              <a:lnSpc>
                <a:spcPct val="100000"/>
              </a:lnSpc>
              <a:buFont typeface="Symbol"/>
              <a:buChar char="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Sometimes called requirements elicitation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requirements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discovery.</a:t>
            </a:r>
            <a:endParaRPr sz="1200">
              <a:latin typeface="Times New Roman"/>
              <a:cs typeface="Times New Roman"/>
            </a:endParaRPr>
          </a:p>
          <a:p>
            <a:pPr marL="926465" marR="6985" lvl="1" indent="-228600" algn="just">
              <a:lnSpc>
                <a:spcPct val="95400"/>
              </a:lnSpc>
              <a:spcBef>
                <a:spcPts val="90"/>
              </a:spcBef>
              <a:buFont typeface="Symbol"/>
              <a:buChar char="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Involves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technical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staff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working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customers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find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about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application  </a:t>
            </a:r>
            <a:r>
              <a:rPr sz="1200" dirty="0">
                <a:latin typeface="Times New Roman"/>
                <a:cs typeface="Times New Roman"/>
              </a:rPr>
              <a:t>domain,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services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should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provide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system’s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operational  </a:t>
            </a:r>
            <a:r>
              <a:rPr sz="1200" spc="-5" dirty="0">
                <a:latin typeface="Times New Roman"/>
                <a:cs typeface="Times New Roman"/>
              </a:rPr>
              <a:t>constraints.</a:t>
            </a:r>
            <a:endParaRPr sz="1200">
              <a:latin typeface="Times New Roman"/>
              <a:cs typeface="Times New Roman"/>
            </a:endParaRPr>
          </a:p>
          <a:p>
            <a:pPr marL="926465" marR="6350" lvl="1" indent="-228600" algn="just">
              <a:lnSpc>
                <a:spcPts val="1370"/>
              </a:lnSpc>
              <a:spcBef>
                <a:spcPts val="140"/>
              </a:spcBef>
              <a:buFont typeface="Symbol"/>
              <a:buChar char="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May involve </a:t>
            </a:r>
            <a:r>
              <a:rPr sz="1200" spc="-5" dirty="0">
                <a:latin typeface="Times New Roman"/>
                <a:cs typeface="Times New Roman"/>
              </a:rPr>
              <a:t>end-users, managers, engineers </a:t>
            </a:r>
            <a:r>
              <a:rPr sz="1200" dirty="0">
                <a:latin typeface="Times New Roman"/>
                <a:cs typeface="Times New Roman"/>
              </a:rPr>
              <a:t>involved in </a:t>
            </a:r>
            <a:r>
              <a:rPr sz="1200" spc="-5" dirty="0">
                <a:latin typeface="Times New Roman"/>
                <a:cs typeface="Times New Roman"/>
              </a:rPr>
              <a:t>maintenance, </a:t>
            </a:r>
            <a:r>
              <a:rPr sz="1200" dirty="0">
                <a:latin typeface="Times New Roman"/>
                <a:cs typeface="Times New Roman"/>
              </a:rPr>
              <a:t>domain  experts, </a:t>
            </a:r>
            <a:r>
              <a:rPr sz="1200" spc="-5" dirty="0">
                <a:latin typeface="Times New Roman"/>
                <a:cs typeface="Times New Roman"/>
              </a:rPr>
              <a:t>trade </a:t>
            </a:r>
            <a:r>
              <a:rPr sz="1200" dirty="0">
                <a:latin typeface="Times New Roman"/>
                <a:cs typeface="Times New Roman"/>
              </a:rPr>
              <a:t>unions, </a:t>
            </a:r>
            <a:r>
              <a:rPr sz="1200" spc="-5" dirty="0">
                <a:latin typeface="Times New Roman"/>
                <a:cs typeface="Times New Roman"/>
              </a:rPr>
              <a:t>etc. These </a:t>
            </a:r>
            <a:r>
              <a:rPr sz="1200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called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stakeholders.</a:t>
            </a:r>
            <a:endParaRPr sz="1200">
              <a:latin typeface="Times New Roman"/>
              <a:cs typeface="Times New Roman"/>
            </a:endParaRPr>
          </a:p>
          <a:p>
            <a:pPr marL="12700" algn="just">
              <a:lnSpc>
                <a:spcPts val="1370"/>
              </a:lnSpc>
            </a:pPr>
            <a:r>
              <a:rPr sz="1200" b="1" spc="-5" dirty="0">
                <a:latin typeface="Times New Roman"/>
                <a:cs typeface="Times New Roman"/>
              </a:rPr>
              <a:t>Problems </a:t>
            </a:r>
            <a:r>
              <a:rPr sz="1200" b="1" dirty="0">
                <a:latin typeface="Times New Roman"/>
                <a:cs typeface="Times New Roman"/>
              </a:rPr>
              <a:t>of </a:t>
            </a:r>
            <a:r>
              <a:rPr sz="1200" b="1" spc="-5" dirty="0">
                <a:latin typeface="Times New Roman"/>
                <a:cs typeface="Times New Roman"/>
              </a:rPr>
              <a:t>requirements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analysis</a:t>
            </a:r>
            <a:endParaRPr sz="1200">
              <a:latin typeface="Times New Roman"/>
              <a:cs typeface="Times New Roman"/>
            </a:endParaRPr>
          </a:p>
          <a:p>
            <a:pPr marL="926465" lvl="1" indent="-229235">
              <a:lnSpc>
                <a:spcPct val="100000"/>
              </a:lnSpc>
              <a:spcBef>
                <a:spcPts val="815"/>
              </a:spcBef>
              <a:buFont typeface="Symbol"/>
              <a:buChar char=""/>
              <a:tabLst>
                <a:tab pos="926465" algn="l"/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Stakeholders </a:t>
            </a:r>
            <a:r>
              <a:rPr sz="1200" dirty="0">
                <a:latin typeface="Times New Roman"/>
                <a:cs typeface="Times New Roman"/>
              </a:rPr>
              <a:t>don’t know </a:t>
            </a:r>
            <a:r>
              <a:rPr sz="1200" spc="-5" dirty="0">
                <a:latin typeface="Times New Roman"/>
                <a:cs typeface="Times New Roman"/>
              </a:rPr>
              <a:t>what </a:t>
            </a:r>
            <a:r>
              <a:rPr sz="1200" dirty="0">
                <a:latin typeface="Times New Roman"/>
                <a:cs typeface="Times New Roman"/>
              </a:rPr>
              <a:t>they really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want.</a:t>
            </a:r>
            <a:endParaRPr sz="1200">
              <a:latin typeface="Times New Roman"/>
              <a:cs typeface="Times New Roman"/>
            </a:endParaRPr>
          </a:p>
          <a:p>
            <a:pPr marL="926465" lvl="1" indent="-229235">
              <a:lnSpc>
                <a:spcPct val="100000"/>
              </a:lnSpc>
              <a:spcBef>
                <a:spcPts val="25"/>
              </a:spcBef>
              <a:buFont typeface="Symbol"/>
              <a:buChar char=""/>
              <a:tabLst>
                <a:tab pos="926465" algn="l"/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Stakeholders express requirements </a:t>
            </a:r>
            <a:r>
              <a:rPr sz="1200" dirty="0">
                <a:latin typeface="Times New Roman"/>
                <a:cs typeface="Times New Roman"/>
              </a:rPr>
              <a:t>in their own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terms.</a:t>
            </a:r>
            <a:endParaRPr sz="1200">
              <a:latin typeface="Times New Roman"/>
              <a:cs typeface="Times New Roman"/>
            </a:endParaRPr>
          </a:p>
          <a:p>
            <a:pPr marL="926465" lvl="1" indent="-229235">
              <a:lnSpc>
                <a:spcPct val="100000"/>
              </a:lnSpc>
              <a:spcBef>
                <a:spcPts val="25"/>
              </a:spcBef>
              <a:buFont typeface="Symbol"/>
              <a:buChar char=""/>
              <a:tabLst>
                <a:tab pos="926465" algn="l"/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Different stakeholders </a:t>
            </a:r>
            <a:r>
              <a:rPr sz="1200" spc="5" dirty="0">
                <a:latin typeface="Times New Roman"/>
                <a:cs typeface="Times New Roman"/>
              </a:rPr>
              <a:t>may </a:t>
            </a:r>
            <a:r>
              <a:rPr sz="1200" dirty="0">
                <a:latin typeface="Times New Roman"/>
                <a:cs typeface="Times New Roman"/>
              </a:rPr>
              <a:t>have </a:t>
            </a:r>
            <a:r>
              <a:rPr sz="1200" spc="-5" dirty="0">
                <a:latin typeface="Times New Roman"/>
                <a:cs typeface="Times New Roman"/>
              </a:rPr>
              <a:t>conflicting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requirements.</a:t>
            </a:r>
            <a:endParaRPr sz="1200">
              <a:latin typeface="Times New Roman"/>
              <a:cs typeface="Times New Roman"/>
            </a:endParaRPr>
          </a:p>
          <a:p>
            <a:pPr marL="926465" lvl="1" indent="-229235">
              <a:lnSpc>
                <a:spcPct val="100000"/>
              </a:lnSpc>
              <a:spcBef>
                <a:spcPts val="20"/>
              </a:spcBef>
              <a:buFont typeface="Symbol"/>
              <a:buChar char=""/>
              <a:tabLst>
                <a:tab pos="926465" algn="l"/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Organisational and </a:t>
            </a:r>
            <a:r>
              <a:rPr sz="1200" dirty="0">
                <a:latin typeface="Times New Roman"/>
                <a:cs typeface="Times New Roman"/>
              </a:rPr>
              <a:t>political </a:t>
            </a:r>
            <a:r>
              <a:rPr sz="1200" spc="-5" dirty="0">
                <a:latin typeface="Times New Roman"/>
                <a:cs typeface="Times New Roman"/>
              </a:rPr>
              <a:t>factors </a:t>
            </a:r>
            <a:r>
              <a:rPr sz="1200" spc="5" dirty="0">
                <a:latin typeface="Times New Roman"/>
                <a:cs typeface="Times New Roman"/>
              </a:rPr>
              <a:t>may </a:t>
            </a:r>
            <a:r>
              <a:rPr sz="1200" dirty="0">
                <a:latin typeface="Times New Roman"/>
                <a:cs typeface="Times New Roman"/>
              </a:rPr>
              <a:t>influence the </a:t>
            </a: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requirements.</a:t>
            </a:r>
            <a:endParaRPr sz="1200">
              <a:latin typeface="Times New Roman"/>
              <a:cs typeface="Times New Roman"/>
            </a:endParaRPr>
          </a:p>
          <a:p>
            <a:pPr marL="926465" marR="5715" lvl="1" indent="-228600">
              <a:lnSpc>
                <a:spcPts val="1380"/>
              </a:lnSpc>
              <a:spcBef>
                <a:spcPts val="120"/>
              </a:spcBef>
              <a:buFont typeface="Symbol"/>
              <a:buChar char=""/>
              <a:tabLst>
                <a:tab pos="926465" algn="l"/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requirements </a:t>
            </a:r>
            <a:r>
              <a:rPr sz="1200" dirty="0">
                <a:latin typeface="Times New Roman"/>
                <a:cs typeface="Times New Roman"/>
              </a:rPr>
              <a:t>change during the </a:t>
            </a:r>
            <a:r>
              <a:rPr sz="1200" spc="-5" dirty="0">
                <a:latin typeface="Times New Roman"/>
                <a:cs typeface="Times New Roman"/>
              </a:rPr>
              <a:t>analysis process. New stakeholders </a:t>
            </a:r>
            <a:r>
              <a:rPr sz="1200" dirty="0">
                <a:latin typeface="Times New Roman"/>
                <a:cs typeface="Times New Roman"/>
              </a:rPr>
              <a:t>may  </a:t>
            </a:r>
            <a:r>
              <a:rPr sz="1200" spc="-5" dirty="0">
                <a:latin typeface="Times New Roman"/>
                <a:cs typeface="Times New Roman"/>
              </a:rPr>
              <a:t>emerge and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business environment </a:t>
            </a:r>
            <a:r>
              <a:rPr sz="1200" spc="5" dirty="0">
                <a:latin typeface="Times New Roman"/>
                <a:cs typeface="Times New Roman"/>
              </a:rPr>
              <a:t>may </a:t>
            </a:r>
            <a:r>
              <a:rPr sz="1200" dirty="0">
                <a:latin typeface="Times New Roman"/>
                <a:cs typeface="Times New Roman"/>
              </a:rPr>
              <a:t>change.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70"/>
              </a:lnSpc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Requirements elicitation and</a:t>
            </a:r>
            <a:r>
              <a:rPr sz="12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analysis</a:t>
            </a:r>
            <a:endParaRPr sz="1200">
              <a:latin typeface="Times New Roman"/>
              <a:cs typeface="Times New Roman"/>
            </a:endParaRPr>
          </a:p>
          <a:p>
            <a:pPr marL="12700" marR="7620" algn="just">
              <a:lnSpc>
                <a:spcPct val="95900"/>
              </a:lnSpc>
              <a:spcBef>
                <a:spcPts val="875"/>
              </a:spcBef>
            </a:pPr>
            <a:r>
              <a:rPr sz="1200" spc="-5" dirty="0">
                <a:latin typeface="Times New Roman"/>
                <a:cs typeface="Times New Roman"/>
              </a:rPr>
              <a:t>Software engineers work </a:t>
            </a:r>
            <a:r>
              <a:rPr sz="1200" dirty="0">
                <a:latin typeface="Times New Roman"/>
                <a:cs typeface="Times New Roman"/>
              </a:rPr>
              <a:t>with a </a:t>
            </a:r>
            <a:r>
              <a:rPr sz="1200" spc="-5" dirty="0">
                <a:latin typeface="Times New Roman"/>
                <a:cs typeface="Times New Roman"/>
              </a:rPr>
              <a:t>range </a:t>
            </a:r>
            <a:r>
              <a:rPr sz="1200" dirty="0">
                <a:latin typeface="Times New Roman"/>
                <a:cs typeface="Times New Roman"/>
              </a:rPr>
              <a:t>of system </a:t>
            </a:r>
            <a:r>
              <a:rPr sz="1200" spc="-5" dirty="0">
                <a:latin typeface="Times New Roman"/>
                <a:cs typeface="Times New Roman"/>
              </a:rPr>
              <a:t>stakeholders </a:t>
            </a:r>
            <a:r>
              <a:rPr sz="1200" dirty="0">
                <a:latin typeface="Times New Roman"/>
                <a:cs typeface="Times New Roman"/>
              </a:rPr>
              <a:t>to find out </a:t>
            </a:r>
            <a:r>
              <a:rPr sz="1200" spc="-5" dirty="0">
                <a:latin typeface="Times New Roman"/>
                <a:cs typeface="Times New Roman"/>
              </a:rPr>
              <a:t>about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application  </a:t>
            </a:r>
            <a:r>
              <a:rPr sz="1200" dirty="0">
                <a:latin typeface="Times New Roman"/>
                <a:cs typeface="Times New Roman"/>
              </a:rPr>
              <a:t>domain,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services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should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provide,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required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performance,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hardware  constraints, other </a:t>
            </a:r>
            <a:r>
              <a:rPr sz="1200" dirty="0">
                <a:latin typeface="Times New Roman"/>
                <a:cs typeface="Times New Roman"/>
              </a:rPr>
              <a:t>systems,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etc.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200" spc="-5" dirty="0">
                <a:latin typeface="Times New Roman"/>
                <a:cs typeface="Times New Roman"/>
              </a:rPr>
              <a:t>Stages include:</a:t>
            </a:r>
            <a:endParaRPr sz="1200">
              <a:latin typeface="Times New Roman"/>
              <a:cs typeface="Times New Roman"/>
            </a:endParaRPr>
          </a:p>
          <a:p>
            <a:pPr marL="697865" marR="5080" indent="-228600" algn="just">
              <a:lnSpc>
                <a:spcPct val="95400"/>
              </a:lnSpc>
              <a:spcBef>
                <a:spcPts val="905"/>
              </a:spcBef>
              <a:buFont typeface="Symbol"/>
              <a:buChar char=""/>
              <a:tabLst>
                <a:tab pos="698500" algn="l"/>
              </a:tabLst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Requirements discovery and understanding: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process </a:t>
            </a:r>
            <a:r>
              <a:rPr sz="1200" dirty="0">
                <a:latin typeface="Times New Roman"/>
                <a:cs typeface="Times New Roman"/>
              </a:rPr>
              <a:t>of interacting with stake  </a:t>
            </a:r>
            <a:r>
              <a:rPr sz="1200" spc="-5" dirty="0">
                <a:latin typeface="Times New Roman"/>
                <a:cs typeface="Times New Roman"/>
              </a:rPr>
              <a:t>holders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discover </a:t>
            </a:r>
            <a:r>
              <a:rPr sz="1200" dirty="0">
                <a:latin typeface="Times New Roman"/>
                <a:cs typeface="Times New Roman"/>
              </a:rPr>
              <a:t>their </a:t>
            </a:r>
            <a:r>
              <a:rPr sz="1200" spc="-5" dirty="0">
                <a:latin typeface="Times New Roman"/>
                <a:cs typeface="Times New Roman"/>
              </a:rPr>
              <a:t>requirements. </a:t>
            </a:r>
            <a:r>
              <a:rPr sz="1200" dirty="0">
                <a:latin typeface="Times New Roman"/>
                <a:cs typeface="Times New Roman"/>
              </a:rPr>
              <a:t>Domain </a:t>
            </a:r>
            <a:r>
              <a:rPr sz="1200" spc="-5" dirty="0">
                <a:latin typeface="Times New Roman"/>
                <a:cs typeface="Times New Roman"/>
              </a:rPr>
              <a:t>requirements from stakeholders and  documentation are also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discovered.</a:t>
            </a:r>
            <a:endParaRPr sz="1200">
              <a:latin typeface="Times New Roman"/>
              <a:cs typeface="Times New Roman"/>
            </a:endParaRPr>
          </a:p>
          <a:p>
            <a:pPr marL="697865" marR="5080" indent="-228600" algn="just">
              <a:lnSpc>
                <a:spcPct val="95400"/>
              </a:lnSpc>
              <a:spcBef>
                <a:spcPts val="105"/>
              </a:spcBef>
              <a:buFont typeface="Symbol"/>
              <a:buChar char=""/>
              <a:tabLst>
                <a:tab pos="698500" algn="l"/>
              </a:tabLst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Requirements classification and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organization</a:t>
            </a:r>
            <a:r>
              <a:rPr sz="1200" b="1" dirty="0">
                <a:latin typeface="Times New Roman"/>
                <a:cs typeface="Times New Roman"/>
              </a:rPr>
              <a:t>: </a:t>
            </a:r>
            <a:r>
              <a:rPr sz="1200" dirty="0">
                <a:latin typeface="Times New Roman"/>
                <a:cs typeface="Times New Roman"/>
              </a:rPr>
              <a:t>this activity takes the </a:t>
            </a:r>
            <a:r>
              <a:rPr sz="1200" spc="-5" dirty="0">
                <a:latin typeface="Times New Roman"/>
                <a:cs typeface="Times New Roman"/>
              </a:rPr>
              <a:t>unstructured  collection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requirements, groups </a:t>
            </a:r>
            <a:r>
              <a:rPr sz="1200" dirty="0">
                <a:latin typeface="Times New Roman"/>
                <a:cs typeface="Times New Roman"/>
              </a:rPr>
              <a:t>related </a:t>
            </a:r>
            <a:r>
              <a:rPr sz="1200" spc="-5" dirty="0">
                <a:latin typeface="Times New Roman"/>
                <a:cs typeface="Times New Roman"/>
              </a:rPr>
              <a:t>requirements and organizes </a:t>
            </a:r>
            <a:r>
              <a:rPr sz="1200" dirty="0">
                <a:latin typeface="Times New Roman"/>
                <a:cs typeface="Times New Roman"/>
              </a:rPr>
              <a:t>them into  </a:t>
            </a:r>
            <a:r>
              <a:rPr sz="1200" spc="-5" dirty="0">
                <a:latin typeface="Times New Roman"/>
                <a:cs typeface="Times New Roman"/>
              </a:rPr>
              <a:t>coherent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clusters</a:t>
            </a:r>
            <a:r>
              <a:rPr sz="1200" b="1" spc="-5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697865" marR="6985" indent="-228600" algn="just">
              <a:lnSpc>
                <a:spcPct val="95500"/>
              </a:lnSpc>
              <a:spcBef>
                <a:spcPts val="100"/>
              </a:spcBef>
              <a:buFont typeface="Symbol"/>
              <a:buChar char=""/>
              <a:tabLst>
                <a:tab pos="698500" algn="l"/>
              </a:tabLst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Requirements prioritization and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negotiation</a:t>
            </a:r>
            <a:r>
              <a:rPr sz="1200" b="1" dirty="0">
                <a:latin typeface="Times New Roman"/>
                <a:cs typeface="Times New Roman"/>
              </a:rPr>
              <a:t>: </a:t>
            </a:r>
            <a:r>
              <a:rPr sz="1200" spc="-5" dirty="0">
                <a:latin typeface="Times New Roman"/>
                <a:cs typeface="Times New Roman"/>
              </a:rPr>
              <a:t>when </a:t>
            </a:r>
            <a:r>
              <a:rPr sz="1200" dirty="0">
                <a:latin typeface="Times New Roman"/>
                <a:cs typeface="Times New Roman"/>
              </a:rPr>
              <a:t>multiple </a:t>
            </a:r>
            <a:r>
              <a:rPr sz="1200" spc="-5" dirty="0">
                <a:latin typeface="Times New Roman"/>
                <a:cs typeface="Times New Roman"/>
              </a:rPr>
              <a:t>stakeholders are  involved, requirements will conflict. </a:t>
            </a: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5" dirty="0">
                <a:latin typeface="Times New Roman"/>
                <a:cs typeface="Times New Roman"/>
              </a:rPr>
              <a:t>activity is concerned </a:t>
            </a:r>
            <a:r>
              <a:rPr sz="1200" dirty="0">
                <a:latin typeface="Times New Roman"/>
                <a:cs typeface="Times New Roman"/>
              </a:rPr>
              <a:t>with prioritizing  </a:t>
            </a:r>
            <a:r>
              <a:rPr sz="1200" spc="-5" dirty="0">
                <a:latin typeface="Times New Roman"/>
                <a:cs typeface="Times New Roman"/>
              </a:rPr>
              <a:t>requirements and </a:t>
            </a:r>
            <a:r>
              <a:rPr sz="1200" dirty="0">
                <a:latin typeface="Times New Roman"/>
                <a:cs typeface="Times New Roman"/>
              </a:rPr>
              <a:t>finding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resolving </a:t>
            </a:r>
            <a:r>
              <a:rPr sz="1200" spc="-5" dirty="0">
                <a:latin typeface="Times New Roman"/>
                <a:cs typeface="Times New Roman"/>
              </a:rPr>
              <a:t>requirements conflicts through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negotiation.</a:t>
            </a:r>
            <a:endParaRPr sz="1200">
              <a:latin typeface="Times New Roman"/>
              <a:cs typeface="Times New Roman"/>
            </a:endParaRPr>
          </a:p>
          <a:p>
            <a:pPr marL="697865" marR="7620" indent="-228600" algn="just">
              <a:lnSpc>
                <a:spcPts val="1370"/>
              </a:lnSpc>
              <a:spcBef>
                <a:spcPts val="140"/>
              </a:spcBef>
              <a:buFont typeface="Symbol"/>
              <a:buChar char=""/>
              <a:tabLst>
                <a:tab pos="698500" algn="l"/>
              </a:tabLst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Requirements specification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(documentation</a:t>
            </a:r>
            <a:r>
              <a:rPr sz="1200" b="1" dirty="0">
                <a:latin typeface="Times New Roman"/>
                <a:cs typeface="Times New Roman"/>
              </a:rPr>
              <a:t>): </a:t>
            </a:r>
            <a:r>
              <a:rPr sz="1200" spc="-5" dirty="0">
                <a:latin typeface="Times New Roman"/>
                <a:cs typeface="Times New Roman"/>
              </a:rPr>
              <a:t>requirements are </a:t>
            </a:r>
            <a:r>
              <a:rPr sz="1200" dirty="0">
                <a:latin typeface="Times New Roman"/>
                <a:cs typeface="Times New Roman"/>
              </a:rPr>
              <a:t>documented </a:t>
            </a:r>
            <a:r>
              <a:rPr sz="1200" spc="-5" dirty="0">
                <a:latin typeface="Times New Roman"/>
                <a:cs typeface="Times New Roman"/>
              </a:rPr>
              <a:t>and  </a:t>
            </a:r>
            <a:r>
              <a:rPr sz="1200" dirty="0">
                <a:latin typeface="Times New Roman"/>
                <a:cs typeface="Times New Roman"/>
              </a:rPr>
              <a:t>input into the next round 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spiral.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0100" y="1046987"/>
            <a:ext cx="6144767" cy="293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4</a:t>
            </a:fld>
            <a:endParaRPr spc="-2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704" y="281431"/>
            <a:ext cx="5989955" cy="10323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algn="just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 SYSTEMS </a:t>
            </a:r>
            <a:r>
              <a:rPr sz="1400" dirty="0">
                <a:latin typeface="Times New Roman"/>
                <a:cs typeface="Times New Roman"/>
              </a:rPr>
              <a:t>CST 309 </a:t>
            </a:r>
            <a:r>
              <a:rPr sz="1400" spc="-5" dirty="0">
                <a:latin typeface="Times New Roman"/>
                <a:cs typeface="Times New Roman"/>
              </a:rPr>
              <a:t>KTU 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50" dirty="0">
              <a:latin typeface="Times New Roman"/>
              <a:cs typeface="Times New Roman"/>
            </a:endParaRPr>
          </a:p>
          <a:p>
            <a:pPr marL="469900" marR="6985" indent="-228600" algn="just">
              <a:lnSpc>
                <a:spcPct val="110200"/>
              </a:lnSpc>
              <a:buFont typeface="Symbol"/>
              <a:buChar char="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architectural design </a:t>
            </a:r>
            <a:r>
              <a:rPr sz="1200" dirty="0">
                <a:latin typeface="Times New Roman"/>
                <a:cs typeface="Times New Roman"/>
              </a:rPr>
              <a:t>of a WebApp </a:t>
            </a:r>
            <a:r>
              <a:rPr sz="1200" spc="-5" dirty="0">
                <a:latin typeface="Times New Roman"/>
                <a:cs typeface="Times New Roman"/>
              </a:rPr>
              <a:t>is also influenced </a:t>
            </a:r>
            <a:r>
              <a:rPr sz="1200" spc="10" dirty="0">
                <a:latin typeface="Times New Roman"/>
                <a:cs typeface="Times New Roman"/>
              </a:rPr>
              <a:t>by the </a:t>
            </a:r>
            <a:r>
              <a:rPr sz="1200" dirty="0">
                <a:latin typeface="Times New Roman"/>
                <a:cs typeface="Times New Roman"/>
              </a:rPr>
              <a:t>structure (linear </a:t>
            </a:r>
            <a:r>
              <a:rPr sz="1200" spc="5" dirty="0">
                <a:latin typeface="Times New Roman"/>
                <a:cs typeface="Times New Roman"/>
              </a:rPr>
              <a:t>or  </a:t>
            </a:r>
            <a:r>
              <a:rPr sz="1200" spc="-5" dirty="0">
                <a:latin typeface="Times New Roman"/>
                <a:cs typeface="Times New Roman"/>
              </a:rPr>
              <a:t>nonlinear) </a:t>
            </a:r>
            <a:r>
              <a:rPr sz="1200" dirty="0">
                <a:latin typeface="Times New Roman"/>
                <a:cs typeface="Times New Roman"/>
              </a:rPr>
              <a:t>of the content that </a:t>
            </a:r>
            <a:r>
              <a:rPr sz="1200" spc="-5" dirty="0">
                <a:latin typeface="Times New Roman"/>
                <a:cs typeface="Times New Roman"/>
              </a:rPr>
              <a:t>needs </a:t>
            </a:r>
            <a:r>
              <a:rPr sz="1200" dirty="0">
                <a:latin typeface="Times New Roman"/>
                <a:cs typeface="Times New Roman"/>
              </a:rPr>
              <a:t>to be accessed </a:t>
            </a:r>
            <a:r>
              <a:rPr sz="1200" spc="10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client.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architectural  components (Web pages) </a:t>
            </a:r>
            <a:r>
              <a:rPr sz="1200" dirty="0">
                <a:latin typeface="Times New Roman"/>
                <a:cs typeface="Times New Roman"/>
              </a:rPr>
              <a:t>of a WebApp </a:t>
            </a:r>
            <a:r>
              <a:rPr sz="1200" spc="-5" dirty="0">
                <a:latin typeface="Times New Roman"/>
                <a:cs typeface="Times New Roman"/>
              </a:rPr>
              <a:t>are designed </a:t>
            </a:r>
            <a:r>
              <a:rPr sz="1200" dirty="0">
                <a:latin typeface="Times New Roman"/>
                <a:cs typeface="Times New Roman"/>
              </a:rPr>
              <a:t>to allow </a:t>
            </a:r>
            <a:r>
              <a:rPr sz="1200" spc="-5" dirty="0">
                <a:latin typeface="Times New Roman"/>
                <a:cs typeface="Times New Roman"/>
              </a:rPr>
              <a:t>control </a:t>
            </a:r>
            <a:r>
              <a:rPr sz="1200" dirty="0">
                <a:latin typeface="Times New Roman"/>
                <a:cs typeface="Times New Roman"/>
              </a:rPr>
              <a:t>to be </a:t>
            </a:r>
            <a:r>
              <a:rPr sz="1200" spc="-5" dirty="0">
                <a:latin typeface="Times New Roman"/>
                <a:cs typeface="Times New Roman"/>
              </a:rPr>
              <a:t>passed </a:t>
            </a:r>
            <a:r>
              <a:rPr sz="1200" dirty="0">
                <a:latin typeface="Times New Roman"/>
                <a:cs typeface="Times New Roman"/>
              </a:rPr>
              <a:t>to other  </a:t>
            </a:r>
            <a:r>
              <a:rPr sz="1200" spc="-5" dirty="0">
                <a:latin typeface="Times New Roman"/>
                <a:cs typeface="Times New Roman"/>
              </a:rPr>
              <a:t>system components, </a:t>
            </a:r>
            <a:r>
              <a:rPr sz="1200" dirty="0">
                <a:latin typeface="Times New Roman"/>
                <a:cs typeface="Times New Roman"/>
              </a:rPr>
              <a:t>allowing </a:t>
            </a:r>
            <a:r>
              <a:rPr sz="1200" spc="5" dirty="0">
                <a:latin typeface="Times New Roman"/>
                <a:cs typeface="Times New Roman"/>
              </a:rPr>
              <a:t>very </a:t>
            </a:r>
            <a:r>
              <a:rPr sz="1200" dirty="0">
                <a:latin typeface="Times New Roman"/>
                <a:cs typeface="Times New Roman"/>
              </a:rPr>
              <a:t>flexible </a:t>
            </a:r>
            <a:r>
              <a:rPr sz="1200" spc="-5" dirty="0">
                <a:latin typeface="Times New Roman"/>
                <a:cs typeface="Times New Roman"/>
              </a:rPr>
              <a:t>navigation </a:t>
            </a:r>
            <a:r>
              <a:rPr sz="1200" dirty="0">
                <a:latin typeface="Times New Roman"/>
                <a:cs typeface="Times New Roman"/>
              </a:rPr>
              <a:t>structures. The </a:t>
            </a:r>
            <a:r>
              <a:rPr sz="1200" spc="-5" dirty="0">
                <a:latin typeface="Times New Roman"/>
                <a:cs typeface="Times New Roman"/>
              </a:rPr>
              <a:t>physical location </a:t>
            </a:r>
            <a:r>
              <a:rPr sz="1200" spc="5" dirty="0">
                <a:latin typeface="Times New Roman"/>
                <a:cs typeface="Times New Roman"/>
              </a:rPr>
              <a:t>of  </a:t>
            </a:r>
            <a:r>
              <a:rPr sz="1200" dirty="0">
                <a:latin typeface="Times New Roman"/>
                <a:cs typeface="Times New Roman"/>
              </a:rPr>
              <a:t>media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other content </a:t>
            </a:r>
            <a:r>
              <a:rPr sz="1200" spc="-5" dirty="0">
                <a:latin typeface="Times New Roman"/>
                <a:cs typeface="Times New Roman"/>
              </a:rPr>
              <a:t>resources also influences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architectural choices </a:t>
            </a:r>
            <a:r>
              <a:rPr sz="1200" dirty="0">
                <a:latin typeface="Times New Roman"/>
                <a:cs typeface="Times New Roman"/>
              </a:rPr>
              <a:t>made </a:t>
            </a:r>
            <a:r>
              <a:rPr sz="1200" spc="10" dirty="0">
                <a:latin typeface="Times New Roman"/>
                <a:cs typeface="Times New Roman"/>
              </a:rPr>
              <a:t>by  </a:t>
            </a:r>
            <a:r>
              <a:rPr sz="1200" spc="-5" dirty="0">
                <a:latin typeface="Times New Roman"/>
                <a:cs typeface="Times New Roman"/>
              </a:rPr>
              <a:t>software engineers.</a:t>
            </a:r>
            <a:endParaRPr sz="12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180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Architectural Design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for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Mobile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Apps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 dirty="0">
              <a:latin typeface="Times New Roman"/>
              <a:cs typeface="Times New Roman"/>
            </a:endParaRPr>
          </a:p>
          <a:p>
            <a:pPr marL="469900" marR="5080" indent="-228600" algn="just">
              <a:lnSpc>
                <a:spcPct val="110300"/>
              </a:lnSpc>
              <a:buFont typeface="Symbol"/>
              <a:buChar char="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Mobile </a:t>
            </a:r>
            <a:r>
              <a:rPr sz="1200" spc="-5" dirty="0">
                <a:latin typeface="Times New Roman"/>
                <a:cs typeface="Times New Roman"/>
              </a:rPr>
              <a:t>apps </a:t>
            </a:r>
            <a:r>
              <a:rPr sz="1200" dirty="0">
                <a:latin typeface="Times New Roman"/>
                <a:cs typeface="Times New Roman"/>
              </a:rPr>
              <a:t>are typically </a:t>
            </a:r>
            <a:r>
              <a:rPr sz="1200" spc="-5" dirty="0">
                <a:latin typeface="Times New Roman"/>
                <a:cs typeface="Times New Roman"/>
              </a:rPr>
              <a:t>structured </a:t>
            </a:r>
            <a:r>
              <a:rPr sz="1200" dirty="0">
                <a:latin typeface="Times New Roman"/>
                <a:cs typeface="Times New Roman"/>
              </a:rPr>
              <a:t>using </a:t>
            </a:r>
            <a:r>
              <a:rPr sz="1200" spc="-5" dirty="0">
                <a:latin typeface="Times New Roman"/>
                <a:cs typeface="Times New Roman"/>
              </a:rPr>
              <a:t>multilayered architectures, </a:t>
            </a:r>
            <a:r>
              <a:rPr sz="1200" dirty="0">
                <a:latin typeface="Times New Roman"/>
                <a:cs typeface="Times New Roman"/>
              </a:rPr>
              <a:t>including a </a:t>
            </a:r>
            <a:r>
              <a:rPr sz="1200" spc="10" dirty="0">
                <a:latin typeface="Times New Roman"/>
                <a:cs typeface="Times New Roman"/>
              </a:rPr>
              <a:t>user  </a:t>
            </a:r>
            <a:r>
              <a:rPr sz="1200" spc="-5" dirty="0">
                <a:latin typeface="Times New Roman"/>
                <a:cs typeface="Times New Roman"/>
              </a:rPr>
              <a:t>interface </a:t>
            </a:r>
            <a:r>
              <a:rPr sz="1200" dirty="0">
                <a:latin typeface="Times New Roman"/>
                <a:cs typeface="Times New Roman"/>
              </a:rPr>
              <a:t>layer, a business </a:t>
            </a:r>
            <a:r>
              <a:rPr sz="1200" spc="-5" dirty="0">
                <a:latin typeface="Times New Roman"/>
                <a:cs typeface="Times New Roman"/>
              </a:rPr>
              <a:t>layer, and </a:t>
            </a:r>
            <a:r>
              <a:rPr sz="1200" dirty="0">
                <a:latin typeface="Times New Roman"/>
                <a:cs typeface="Times New Roman"/>
              </a:rPr>
              <a:t>a data layer. With </a:t>
            </a:r>
            <a:r>
              <a:rPr sz="1200" spc="-5" dirty="0">
                <a:latin typeface="Times New Roman"/>
                <a:cs typeface="Times New Roman"/>
              </a:rPr>
              <a:t>mobile apps </a:t>
            </a:r>
            <a:r>
              <a:rPr sz="1200" spc="-10" dirty="0">
                <a:latin typeface="Times New Roman"/>
                <a:cs typeface="Times New Roman"/>
              </a:rPr>
              <a:t>you </a:t>
            </a:r>
            <a:r>
              <a:rPr sz="1200" dirty="0">
                <a:latin typeface="Times New Roman"/>
                <a:cs typeface="Times New Roman"/>
              </a:rPr>
              <a:t>have the </a:t>
            </a:r>
            <a:r>
              <a:rPr sz="1200" spc="-5" dirty="0">
                <a:latin typeface="Times New Roman"/>
                <a:cs typeface="Times New Roman"/>
              </a:rPr>
              <a:t>choice</a:t>
            </a:r>
            <a:r>
              <a:rPr sz="1200" spc="-18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of  </a:t>
            </a:r>
            <a:r>
              <a:rPr sz="1200" dirty="0">
                <a:latin typeface="Times New Roman"/>
                <a:cs typeface="Times New Roman"/>
              </a:rPr>
              <a:t>building a thin Web-based </a:t>
            </a:r>
            <a:r>
              <a:rPr sz="1200" spc="-5" dirty="0">
                <a:latin typeface="Times New Roman"/>
                <a:cs typeface="Times New Roman"/>
              </a:rPr>
              <a:t>client </a:t>
            </a:r>
            <a:r>
              <a:rPr sz="1200" dirty="0">
                <a:latin typeface="Times New Roman"/>
                <a:cs typeface="Times New Roman"/>
              </a:rPr>
              <a:t>or a </a:t>
            </a:r>
            <a:r>
              <a:rPr sz="1200" spc="-5" dirty="0">
                <a:latin typeface="Times New Roman"/>
                <a:cs typeface="Times New Roman"/>
              </a:rPr>
              <a:t>rich client. </a:t>
            </a:r>
            <a:r>
              <a:rPr sz="1200" dirty="0">
                <a:latin typeface="Times New Roman"/>
                <a:cs typeface="Times New Roman"/>
              </a:rPr>
              <a:t>With a thin </a:t>
            </a:r>
            <a:r>
              <a:rPr sz="1200" spc="-5" dirty="0">
                <a:latin typeface="Times New Roman"/>
                <a:cs typeface="Times New Roman"/>
              </a:rPr>
              <a:t>client, </a:t>
            </a:r>
            <a:r>
              <a:rPr sz="1200" dirty="0">
                <a:latin typeface="Times New Roman"/>
                <a:cs typeface="Times New Roman"/>
              </a:rPr>
              <a:t>only the </a:t>
            </a:r>
            <a:r>
              <a:rPr sz="1200" spc="-5" dirty="0">
                <a:latin typeface="Times New Roman"/>
                <a:cs typeface="Times New Roman"/>
              </a:rPr>
              <a:t>user interface  resides </a:t>
            </a:r>
            <a:r>
              <a:rPr sz="1200" dirty="0">
                <a:latin typeface="Times New Roman"/>
                <a:cs typeface="Times New Roman"/>
              </a:rPr>
              <a:t>on the mobile </a:t>
            </a:r>
            <a:r>
              <a:rPr sz="1200" spc="-5" dirty="0">
                <a:latin typeface="Times New Roman"/>
                <a:cs typeface="Times New Roman"/>
              </a:rPr>
              <a:t>device, whereas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business and data </a:t>
            </a:r>
            <a:r>
              <a:rPr sz="1200" dirty="0">
                <a:latin typeface="Times New Roman"/>
                <a:cs typeface="Times New Roman"/>
              </a:rPr>
              <a:t>layers </a:t>
            </a:r>
            <a:r>
              <a:rPr sz="1200" spc="-5" dirty="0">
                <a:latin typeface="Times New Roman"/>
                <a:cs typeface="Times New Roman"/>
              </a:rPr>
              <a:t>reside </a:t>
            </a:r>
            <a:r>
              <a:rPr sz="1200" dirty="0">
                <a:latin typeface="Times New Roman"/>
                <a:cs typeface="Times New Roman"/>
              </a:rPr>
              <a:t>on a </a:t>
            </a:r>
            <a:r>
              <a:rPr sz="1200" spc="-5" dirty="0">
                <a:latin typeface="Times New Roman"/>
                <a:cs typeface="Times New Roman"/>
              </a:rPr>
              <a:t>server.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  a </a:t>
            </a:r>
            <a:r>
              <a:rPr sz="1200" spc="-5" dirty="0">
                <a:latin typeface="Times New Roman"/>
                <a:cs typeface="Times New Roman"/>
              </a:rPr>
              <a:t>rich client </a:t>
            </a:r>
            <a:r>
              <a:rPr sz="1200" dirty="0">
                <a:latin typeface="Times New Roman"/>
                <a:cs typeface="Times New Roman"/>
              </a:rPr>
              <a:t>all three layers may </a:t>
            </a:r>
            <a:r>
              <a:rPr sz="1200" spc="-5" dirty="0">
                <a:latin typeface="Times New Roman"/>
                <a:cs typeface="Times New Roman"/>
              </a:rPr>
              <a:t>reside </a:t>
            </a:r>
            <a:r>
              <a:rPr sz="1200" dirty="0">
                <a:latin typeface="Times New Roman"/>
                <a:cs typeface="Times New Roman"/>
              </a:rPr>
              <a:t>on the mobile </a:t>
            </a:r>
            <a:r>
              <a:rPr sz="1200" spc="-5" dirty="0">
                <a:latin typeface="Times New Roman"/>
                <a:cs typeface="Times New Roman"/>
              </a:rPr>
              <a:t>device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itself.</a:t>
            </a:r>
            <a:endParaRPr sz="1200" dirty="0">
              <a:latin typeface="Times New Roman"/>
              <a:cs typeface="Times New Roman"/>
            </a:endParaRPr>
          </a:p>
          <a:p>
            <a:pPr marL="469900" marR="6985" indent="-228600" algn="just">
              <a:lnSpc>
                <a:spcPct val="110300"/>
              </a:lnSpc>
              <a:spcBef>
                <a:spcPts val="8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Mobile </a:t>
            </a:r>
            <a:r>
              <a:rPr sz="1200" spc="-5" dirty="0">
                <a:latin typeface="Times New Roman"/>
                <a:cs typeface="Times New Roman"/>
              </a:rPr>
              <a:t>devices differ </a:t>
            </a:r>
            <a:r>
              <a:rPr sz="1200" dirty="0">
                <a:latin typeface="Times New Roman"/>
                <a:cs typeface="Times New Roman"/>
              </a:rPr>
              <a:t>from one </a:t>
            </a:r>
            <a:r>
              <a:rPr sz="1200" spc="-5" dirty="0">
                <a:latin typeface="Times New Roman"/>
                <a:cs typeface="Times New Roman"/>
              </a:rPr>
              <a:t>another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terms </a:t>
            </a:r>
            <a:r>
              <a:rPr sz="1200" dirty="0">
                <a:latin typeface="Times New Roman"/>
                <a:cs typeface="Times New Roman"/>
              </a:rPr>
              <a:t>of their </a:t>
            </a:r>
            <a:r>
              <a:rPr sz="1200" spc="-5" dirty="0">
                <a:latin typeface="Times New Roman"/>
                <a:cs typeface="Times New Roman"/>
              </a:rPr>
              <a:t>physical characteristics (e.g.,  screen sizes, </a:t>
            </a:r>
            <a:r>
              <a:rPr sz="1200" dirty="0">
                <a:latin typeface="Times New Roman"/>
                <a:cs typeface="Times New Roman"/>
              </a:rPr>
              <a:t>input </a:t>
            </a:r>
            <a:r>
              <a:rPr sz="1200" spc="-5" dirty="0">
                <a:latin typeface="Times New Roman"/>
                <a:cs typeface="Times New Roman"/>
              </a:rPr>
              <a:t>devices), </a:t>
            </a:r>
            <a:r>
              <a:rPr sz="1200" dirty="0">
                <a:latin typeface="Times New Roman"/>
                <a:cs typeface="Times New Roman"/>
              </a:rPr>
              <a:t>software </a:t>
            </a:r>
            <a:r>
              <a:rPr sz="1200" spc="-5" dirty="0">
                <a:latin typeface="Times New Roman"/>
                <a:cs typeface="Times New Roman"/>
              </a:rPr>
              <a:t>(e.g., </a:t>
            </a:r>
            <a:r>
              <a:rPr sz="1200" dirty="0">
                <a:latin typeface="Times New Roman"/>
                <a:cs typeface="Times New Roman"/>
              </a:rPr>
              <a:t>operating </a:t>
            </a:r>
            <a:r>
              <a:rPr sz="1200" spc="-5" dirty="0">
                <a:latin typeface="Times New Roman"/>
                <a:cs typeface="Times New Roman"/>
              </a:rPr>
              <a:t>systems, </a:t>
            </a:r>
            <a:r>
              <a:rPr sz="1200" dirty="0">
                <a:latin typeface="Times New Roman"/>
                <a:cs typeface="Times New Roman"/>
              </a:rPr>
              <a:t>language </a:t>
            </a:r>
            <a:r>
              <a:rPr sz="1200" spc="-5" dirty="0">
                <a:latin typeface="Times New Roman"/>
                <a:cs typeface="Times New Roman"/>
              </a:rPr>
              <a:t>support), and  hardware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(e.g.,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memory,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network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connections).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Each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these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attributes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shapes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direction 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architectural alternatives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can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selected.</a:t>
            </a:r>
          </a:p>
          <a:p>
            <a:pPr marL="469900" marR="5715" indent="-228600" algn="just">
              <a:lnSpc>
                <a:spcPct val="110300"/>
              </a:lnSpc>
              <a:spcBef>
                <a:spcPts val="8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number of </a:t>
            </a:r>
            <a:r>
              <a:rPr sz="1200" spc="-5" dirty="0">
                <a:latin typeface="Times New Roman"/>
                <a:cs typeface="Times New Roman"/>
              </a:rPr>
              <a:t>considerations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can </a:t>
            </a:r>
            <a:r>
              <a:rPr sz="1200" dirty="0">
                <a:latin typeface="Times New Roman"/>
                <a:cs typeface="Times New Roman"/>
              </a:rPr>
              <a:t>influence the </a:t>
            </a:r>
            <a:r>
              <a:rPr sz="1200" spc="-5" dirty="0">
                <a:latin typeface="Times New Roman"/>
                <a:cs typeface="Times New Roman"/>
              </a:rPr>
              <a:t>architectural design </a:t>
            </a:r>
            <a:r>
              <a:rPr sz="1200" dirty="0">
                <a:latin typeface="Times New Roman"/>
                <a:cs typeface="Times New Roman"/>
              </a:rPr>
              <a:t>of a mobile </a:t>
            </a:r>
            <a:r>
              <a:rPr sz="1200" spc="-5" dirty="0">
                <a:latin typeface="Times New Roman"/>
                <a:cs typeface="Times New Roman"/>
              </a:rPr>
              <a:t>app: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(1)  the </a:t>
            </a:r>
            <a:r>
              <a:rPr sz="1200" spc="-5" dirty="0">
                <a:latin typeface="Times New Roman"/>
                <a:cs typeface="Times New Roman"/>
              </a:rPr>
              <a:t>type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web client </a:t>
            </a:r>
            <a:r>
              <a:rPr sz="1200" dirty="0">
                <a:latin typeface="Times New Roman"/>
                <a:cs typeface="Times New Roman"/>
              </a:rPr>
              <a:t>(thin or </a:t>
            </a:r>
            <a:r>
              <a:rPr sz="1200" spc="-5" dirty="0">
                <a:latin typeface="Times New Roman"/>
                <a:cs typeface="Times New Roman"/>
              </a:rPr>
              <a:t>rich) </a:t>
            </a:r>
            <a:r>
              <a:rPr sz="1200" dirty="0">
                <a:latin typeface="Times New Roman"/>
                <a:cs typeface="Times New Roman"/>
              </a:rPr>
              <a:t>to be </a:t>
            </a:r>
            <a:r>
              <a:rPr sz="1200" spc="-5" dirty="0">
                <a:latin typeface="Times New Roman"/>
                <a:cs typeface="Times New Roman"/>
              </a:rPr>
              <a:t>built, </a:t>
            </a:r>
            <a:r>
              <a:rPr sz="1200" dirty="0">
                <a:latin typeface="Times New Roman"/>
                <a:cs typeface="Times New Roman"/>
              </a:rPr>
              <a:t>(2) the </a:t>
            </a:r>
            <a:r>
              <a:rPr sz="1200" spc="-5" dirty="0">
                <a:latin typeface="Times New Roman"/>
                <a:cs typeface="Times New Roman"/>
              </a:rPr>
              <a:t>categories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devices (e.g., smart  phones,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tablets)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supported,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(3)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degree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connectivity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(occasional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persistent)  </a:t>
            </a:r>
            <a:r>
              <a:rPr sz="1200" spc="-5" dirty="0">
                <a:latin typeface="Times New Roman"/>
                <a:cs typeface="Times New Roman"/>
              </a:rPr>
              <a:t>required,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(4)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bandwidth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required,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(5)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constraints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imposed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by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mobile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platform,</a:t>
            </a:r>
            <a:endParaRPr sz="1200" dirty="0">
              <a:latin typeface="Times New Roman"/>
              <a:cs typeface="Times New Roman"/>
            </a:endParaRPr>
          </a:p>
          <a:p>
            <a:pPr marL="469900" marR="8890" algn="just">
              <a:lnSpc>
                <a:spcPts val="1600"/>
              </a:lnSpc>
              <a:spcBef>
                <a:spcPts val="65"/>
              </a:spcBef>
            </a:pPr>
            <a:r>
              <a:rPr sz="1200" dirty="0">
                <a:latin typeface="Times New Roman"/>
                <a:cs typeface="Times New Roman"/>
              </a:rPr>
              <a:t>(6) the </a:t>
            </a:r>
            <a:r>
              <a:rPr sz="1200" spc="-5" dirty="0">
                <a:latin typeface="Times New Roman"/>
                <a:cs typeface="Times New Roman"/>
              </a:rPr>
              <a:t>degree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which reuse and </a:t>
            </a:r>
            <a:r>
              <a:rPr sz="1200" dirty="0">
                <a:latin typeface="Times New Roman"/>
                <a:cs typeface="Times New Roman"/>
              </a:rPr>
              <a:t>maintainability are </a:t>
            </a:r>
            <a:r>
              <a:rPr sz="1200" spc="-5" dirty="0">
                <a:latin typeface="Times New Roman"/>
                <a:cs typeface="Times New Roman"/>
              </a:rPr>
              <a:t>important, and </a:t>
            </a:r>
            <a:r>
              <a:rPr sz="1200" dirty="0">
                <a:latin typeface="Times New Roman"/>
                <a:cs typeface="Times New Roman"/>
              </a:rPr>
              <a:t>(7) </a:t>
            </a:r>
            <a:r>
              <a:rPr sz="1200" spc="-5" dirty="0">
                <a:latin typeface="Times New Roman"/>
                <a:cs typeface="Times New Roman"/>
              </a:rPr>
              <a:t>device </a:t>
            </a:r>
            <a:r>
              <a:rPr sz="1200" dirty="0">
                <a:latin typeface="Times New Roman"/>
                <a:cs typeface="Times New Roman"/>
              </a:rPr>
              <a:t>resource  </a:t>
            </a:r>
            <a:r>
              <a:rPr sz="1200" spc="-5" dirty="0">
                <a:latin typeface="Times New Roman"/>
                <a:cs typeface="Times New Roman"/>
              </a:rPr>
              <a:t>constraints (e.g., </a:t>
            </a:r>
            <a:r>
              <a:rPr sz="1200" dirty="0">
                <a:latin typeface="Times New Roman"/>
                <a:cs typeface="Times New Roman"/>
              </a:rPr>
              <a:t>battery </a:t>
            </a:r>
            <a:r>
              <a:rPr sz="1200" spc="-5" dirty="0">
                <a:latin typeface="Times New Roman"/>
                <a:cs typeface="Times New Roman"/>
              </a:rPr>
              <a:t>life, </a:t>
            </a:r>
            <a:r>
              <a:rPr sz="1200" dirty="0">
                <a:latin typeface="Times New Roman"/>
                <a:cs typeface="Times New Roman"/>
              </a:rPr>
              <a:t>memory size, </a:t>
            </a:r>
            <a:r>
              <a:rPr sz="1200" spc="-5" dirty="0">
                <a:latin typeface="Times New Roman"/>
                <a:cs typeface="Times New Roman"/>
              </a:rPr>
              <a:t>processor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speed).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400" b="1" u="heavy" spc="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 </a:t>
            </a:r>
            <a:r>
              <a:rPr sz="1400" b="1" u="heavy" spc="1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LEVEL</a:t>
            </a:r>
            <a:r>
              <a:rPr sz="1400" b="1" u="heavy" spc="-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heavy" spc="1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400" b="1" u="heavy" spc="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</a:t>
            </a:r>
            <a:endParaRPr sz="14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3099"/>
              </a:lnSpc>
              <a:spcBef>
                <a:spcPts val="815"/>
              </a:spcBef>
            </a:pPr>
            <a:r>
              <a:rPr sz="1200" spc="170" dirty="0">
                <a:latin typeface="Times New Roman"/>
                <a:cs typeface="Times New Roman"/>
              </a:rPr>
              <a:t>A </a:t>
            </a:r>
            <a:r>
              <a:rPr sz="1200" spc="114" dirty="0">
                <a:latin typeface="Times New Roman"/>
                <a:cs typeface="Times New Roman"/>
              </a:rPr>
              <a:t>component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110" dirty="0">
                <a:latin typeface="Times New Roman"/>
                <a:cs typeface="Times New Roman"/>
              </a:rPr>
              <a:t>modular </a:t>
            </a:r>
            <a:r>
              <a:rPr sz="1200" spc="95" dirty="0">
                <a:latin typeface="Times New Roman"/>
                <a:cs typeface="Times New Roman"/>
              </a:rPr>
              <a:t>building </a:t>
            </a:r>
            <a:r>
              <a:rPr sz="1200" spc="105" dirty="0">
                <a:latin typeface="Times New Roman"/>
                <a:cs typeface="Times New Roman"/>
              </a:rPr>
              <a:t>block </a:t>
            </a:r>
            <a:r>
              <a:rPr sz="1200" spc="95" dirty="0">
                <a:latin typeface="Times New Roman"/>
                <a:cs typeface="Times New Roman"/>
              </a:rPr>
              <a:t>for </a:t>
            </a:r>
            <a:r>
              <a:rPr sz="1200" spc="110" dirty="0">
                <a:latin typeface="Times New Roman"/>
                <a:cs typeface="Times New Roman"/>
              </a:rPr>
              <a:t>computer </a:t>
            </a:r>
            <a:r>
              <a:rPr sz="1200" spc="95" dirty="0">
                <a:latin typeface="Times New Roman"/>
                <a:cs typeface="Times New Roman"/>
              </a:rPr>
              <a:t>software. </a:t>
            </a:r>
            <a:r>
              <a:rPr sz="1200" spc="125" dirty="0">
                <a:latin typeface="Times New Roman"/>
                <a:cs typeface="Times New Roman"/>
              </a:rPr>
              <a:t>The </a:t>
            </a:r>
            <a:r>
              <a:rPr sz="1200" spc="185" dirty="0">
                <a:latin typeface="Times New Roman"/>
                <a:cs typeface="Times New Roman"/>
              </a:rPr>
              <a:t>OMG  </a:t>
            </a:r>
            <a:r>
              <a:rPr sz="1200" spc="100" dirty="0">
                <a:latin typeface="Times New Roman"/>
                <a:cs typeface="Times New Roman"/>
              </a:rPr>
              <a:t>Unified </a:t>
            </a:r>
            <a:r>
              <a:rPr sz="1200" spc="110" dirty="0">
                <a:latin typeface="Times New Roman"/>
                <a:cs typeface="Times New Roman"/>
              </a:rPr>
              <a:t>Modeling </a:t>
            </a:r>
            <a:r>
              <a:rPr sz="1200" spc="114" dirty="0">
                <a:latin typeface="Times New Roman"/>
                <a:cs typeface="Times New Roman"/>
              </a:rPr>
              <a:t>Language </a:t>
            </a:r>
            <a:r>
              <a:rPr sz="1200" spc="95" dirty="0">
                <a:latin typeface="Times New Roman"/>
                <a:cs typeface="Times New Roman"/>
              </a:rPr>
              <a:t>Specification defines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114" dirty="0">
                <a:latin typeface="Times New Roman"/>
                <a:cs typeface="Times New Roman"/>
              </a:rPr>
              <a:t>component </a:t>
            </a:r>
            <a:r>
              <a:rPr sz="1200" spc="100" dirty="0">
                <a:latin typeface="Times New Roman"/>
                <a:cs typeface="Times New Roman"/>
              </a:rPr>
              <a:t>as </a:t>
            </a:r>
            <a:r>
              <a:rPr sz="1200" spc="105" dirty="0">
                <a:latin typeface="Times New Roman"/>
                <a:cs typeface="Times New Roman"/>
              </a:rPr>
              <a:t>“a modular,  </a:t>
            </a:r>
            <a:r>
              <a:rPr sz="1200" spc="100" dirty="0">
                <a:latin typeface="Times New Roman"/>
                <a:cs typeface="Times New Roman"/>
              </a:rPr>
              <a:t>deployable,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replaceable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part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system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that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encapsulates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implementation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  </a:t>
            </a:r>
            <a:r>
              <a:rPr sz="1200" spc="105" dirty="0">
                <a:latin typeface="Times New Roman"/>
                <a:cs typeface="Times New Roman"/>
              </a:rPr>
              <a:t>exposes a </a:t>
            </a:r>
            <a:r>
              <a:rPr sz="1200" spc="85" dirty="0">
                <a:latin typeface="Times New Roman"/>
                <a:cs typeface="Times New Roman"/>
              </a:rPr>
              <a:t>set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interfaces.”</a:t>
            </a:r>
            <a:endParaRPr sz="1200" dirty="0">
              <a:latin typeface="Times New Roman"/>
              <a:cs typeface="Times New Roman"/>
            </a:endParaRPr>
          </a:p>
          <a:p>
            <a:pPr marL="12700" marR="8890" algn="just">
              <a:lnSpc>
                <a:spcPct val="109800"/>
              </a:lnSpc>
              <a:spcBef>
                <a:spcPts val="775"/>
              </a:spcBef>
            </a:pPr>
            <a:r>
              <a:rPr sz="1100" spc="110" dirty="0">
                <a:latin typeface="Carlito"/>
                <a:cs typeface="Carlito"/>
              </a:rPr>
              <a:t>Components </a:t>
            </a:r>
            <a:r>
              <a:rPr sz="1100" spc="95" dirty="0">
                <a:latin typeface="Carlito"/>
                <a:cs typeface="Carlito"/>
              </a:rPr>
              <a:t>populate </a:t>
            </a:r>
            <a:r>
              <a:rPr sz="1100" spc="90" dirty="0">
                <a:latin typeface="Carlito"/>
                <a:cs typeface="Carlito"/>
              </a:rPr>
              <a:t>the </a:t>
            </a:r>
            <a:r>
              <a:rPr sz="1100" spc="95" dirty="0">
                <a:latin typeface="Carlito"/>
                <a:cs typeface="Carlito"/>
              </a:rPr>
              <a:t>software </a:t>
            </a:r>
            <a:r>
              <a:rPr sz="1100" spc="90" dirty="0">
                <a:latin typeface="Carlito"/>
                <a:cs typeface="Carlito"/>
              </a:rPr>
              <a:t>architecture </a:t>
            </a:r>
            <a:r>
              <a:rPr sz="1100" spc="95" dirty="0">
                <a:latin typeface="Carlito"/>
                <a:cs typeface="Carlito"/>
              </a:rPr>
              <a:t>and, </a:t>
            </a:r>
            <a:r>
              <a:rPr sz="1100" spc="85" dirty="0">
                <a:latin typeface="Carlito"/>
                <a:cs typeface="Carlito"/>
              </a:rPr>
              <a:t>as </a:t>
            </a:r>
            <a:r>
              <a:rPr sz="1100" spc="100" dirty="0">
                <a:latin typeface="Carlito"/>
                <a:cs typeface="Carlito"/>
              </a:rPr>
              <a:t>a </a:t>
            </a:r>
            <a:r>
              <a:rPr sz="1100" spc="95" dirty="0">
                <a:latin typeface="Carlito"/>
                <a:cs typeface="Carlito"/>
              </a:rPr>
              <a:t>consequence, </a:t>
            </a:r>
            <a:r>
              <a:rPr sz="1100" spc="85" dirty="0">
                <a:latin typeface="Carlito"/>
                <a:cs typeface="Carlito"/>
              </a:rPr>
              <a:t>play </a:t>
            </a:r>
            <a:r>
              <a:rPr sz="1100" spc="100" dirty="0">
                <a:latin typeface="Carlito"/>
                <a:cs typeface="Carlito"/>
              </a:rPr>
              <a:t>a </a:t>
            </a:r>
            <a:r>
              <a:rPr sz="1100" spc="85" dirty="0">
                <a:latin typeface="Carlito"/>
                <a:cs typeface="Carlito"/>
              </a:rPr>
              <a:t>role </a:t>
            </a:r>
            <a:r>
              <a:rPr sz="1100" spc="80" dirty="0">
                <a:latin typeface="Carlito"/>
                <a:cs typeface="Carlito"/>
              </a:rPr>
              <a:t>in   </a:t>
            </a:r>
            <a:r>
              <a:rPr sz="1100" spc="85" dirty="0">
                <a:latin typeface="Carlito"/>
                <a:cs typeface="Carlito"/>
              </a:rPr>
              <a:t>achieving </a:t>
            </a:r>
            <a:r>
              <a:rPr sz="1100" spc="95" dirty="0">
                <a:latin typeface="Carlito"/>
                <a:cs typeface="Carlito"/>
              </a:rPr>
              <a:t>the </a:t>
            </a:r>
            <a:r>
              <a:rPr sz="1100" spc="85" dirty="0">
                <a:latin typeface="Carlito"/>
                <a:cs typeface="Carlito"/>
              </a:rPr>
              <a:t>objectives </a:t>
            </a:r>
            <a:r>
              <a:rPr sz="1100" spc="110" dirty="0">
                <a:latin typeface="Carlito"/>
                <a:cs typeface="Carlito"/>
              </a:rPr>
              <a:t>and </a:t>
            </a:r>
            <a:r>
              <a:rPr sz="1100" spc="95" dirty="0">
                <a:latin typeface="Carlito"/>
                <a:cs typeface="Carlito"/>
              </a:rPr>
              <a:t>requirements </a:t>
            </a:r>
            <a:r>
              <a:rPr sz="1100" spc="85" dirty="0">
                <a:latin typeface="Carlito"/>
                <a:cs typeface="Carlito"/>
              </a:rPr>
              <a:t>of </a:t>
            </a:r>
            <a:r>
              <a:rPr sz="1100" spc="95" dirty="0">
                <a:latin typeface="Carlito"/>
                <a:cs typeface="Carlito"/>
              </a:rPr>
              <a:t>the </a:t>
            </a:r>
            <a:r>
              <a:rPr sz="1100" spc="100" dirty="0">
                <a:latin typeface="Carlito"/>
                <a:cs typeface="Carlito"/>
              </a:rPr>
              <a:t>system </a:t>
            </a:r>
            <a:r>
              <a:rPr sz="1100" spc="90" dirty="0">
                <a:latin typeface="Carlito"/>
                <a:cs typeface="Carlito"/>
              </a:rPr>
              <a:t>to </a:t>
            </a:r>
            <a:r>
              <a:rPr sz="1100" spc="110" dirty="0">
                <a:latin typeface="Carlito"/>
                <a:cs typeface="Carlito"/>
              </a:rPr>
              <a:t>be </a:t>
            </a:r>
            <a:r>
              <a:rPr sz="1100" spc="70" dirty="0">
                <a:latin typeface="Carlito"/>
                <a:cs typeface="Carlito"/>
              </a:rPr>
              <a:t>built. </a:t>
            </a:r>
            <a:r>
              <a:rPr sz="1100" spc="100" dirty="0">
                <a:latin typeface="Carlito"/>
                <a:cs typeface="Carlito"/>
              </a:rPr>
              <a:t>Because  </a:t>
            </a:r>
            <a:r>
              <a:rPr sz="1100" spc="105" dirty="0">
                <a:latin typeface="Carlito"/>
                <a:cs typeface="Carlito"/>
              </a:rPr>
              <a:t>components </a:t>
            </a:r>
            <a:r>
              <a:rPr sz="1100" spc="85" dirty="0">
                <a:latin typeface="Carlito"/>
                <a:cs typeface="Carlito"/>
              </a:rPr>
              <a:t>reside </a:t>
            </a:r>
            <a:r>
              <a:rPr sz="1100" spc="90" dirty="0">
                <a:latin typeface="Carlito"/>
                <a:cs typeface="Carlito"/>
              </a:rPr>
              <a:t>within </a:t>
            </a:r>
            <a:r>
              <a:rPr sz="1100" spc="95" dirty="0">
                <a:latin typeface="Carlito"/>
                <a:cs typeface="Carlito"/>
              </a:rPr>
              <a:t>the software </a:t>
            </a:r>
            <a:r>
              <a:rPr sz="1100" spc="85" dirty="0">
                <a:latin typeface="Carlito"/>
                <a:cs typeface="Carlito"/>
              </a:rPr>
              <a:t>architecture, </a:t>
            </a:r>
            <a:r>
              <a:rPr sz="1100" spc="95" dirty="0">
                <a:latin typeface="Carlito"/>
                <a:cs typeface="Carlito"/>
              </a:rPr>
              <a:t>they </a:t>
            </a:r>
            <a:r>
              <a:rPr sz="1100" spc="105" dirty="0">
                <a:latin typeface="Carlito"/>
                <a:cs typeface="Carlito"/>
              </a:rPr>
              <a:t>must communicate </a:t>
            </a:r>
            <a:r>
              <a:rPr sz="1100" spc="110" dirty="0">
                <a:latin typeface="Carlito"/>
                <a:cs typeface="Carlito"/>
              </a:rPr>
              <a:t>and  </a:t>
            </a:r>
            <a:r>
              <a:rPr sz="1100" spc="85" dirty="0">
                <a:latin typeface="Carlito"/>
                <a:cs typeface="Carlito"/>
              </a:rPr>
              <a:t>collaborate </a:t>
            </a:r>
            <a:r>
              <a:rPr sz="1100" spc="95" dirty="0">
                <a:latin typeface="Carlito"/>
                <a:cs typeface="Carlito"/>
              </a:rPr>
              <a:t>with other </a:t>
            </a:r>
            <a:r>
              <a:rPr sz="1100" spc="105" dirty="0">
                <a:latin typeface="Carlito"/>
                <a:cs typeface="Carlito"/>
              </a:rPr>
              <a:t>components and </a:t>
            </a:r>
            <a:r>
              <a:rPr sz="1100" spc="95" dirty="0">
                <a:latin typeface="Carlito"/>
                <a:cs typeface="Carlito"/>
              </a:rPr>
              <a:t>with </a:t>
            </a:r>
            <a:r>
              <a:rPr sz="1100" spc="80" dirty="0">
                <a:latin typeface="Carlito"/>
                <a:cs typeface="Carlito"/>
              </a:rPr>
              <a:t>entities </a:t>
            </a:r>
            <a:r>
              <a:rPr sz="1100" spc="75" dirty="0">
                <a:latin typeface="Carlito"/>
                <a:cs typeface="Carlito"/>
              </a:rPr>
              <a:t>(e.g., </a:t>
            </a:r>
            <a:r>
              <a:rPr sz="1100" spc="90" dirty="0">
                <a:latin typeface="Carlito"/>
                <a:cs typeface="Carlito"/>
              </a:rPr>
              <a:t>other systems, </a:t>
            </a:r>
            <a:r>
              <a:rPr sz="1100" spc="85" dirty="0">
                <a:latin typeface="Carlito"/>
                <a:cs typeface="Carlito"/>
              </a:rPr>
              <a:t>devices, </a:t>
            </a:r>
            <a:r>
              <a:rPr sz="1100" spc="110" dirty="0">
                <a:latin typeface="Carlito"/>
                <a:cs typeface="Carlito"/>
              </a:rPr>
              <a:t>and  </a:t>
            </a:r>
            <a:r>
              <a:rPr sz="1100" spc="90" dirty="0">
                <a:latin typeface="Carlito"/>
                <a:cs typeface="Carlito"/>
              </a:rPr>
              <a:t>people)</a:t>
            </a:r>
            <a:r>
              <a:rPr sz="1100" spc="45" dirty="0">
                <a:latin typeface="Carlito"/>
                <a:cs typeface="Carlito"/>
              </a:rPr>
              <a:t> </a:t>
            </a:r>
            <a:r>
              <a:rPr sz="1100" spc="85" dirty="0">
                <a:latin typeface="Carlito"/>
                <a:cs typeface="Carlito"/>
              </a:rPr>
              <a:t>that</a:t>
            </a:r>
            <a:r>
              <a:rPr sz="1100" spc="50" dirty="0">
                <a:latin typeface="Carlito"/>
                <a:cs typeface="Carlito"/>
              </a:rPr>
              <a:t> </a:t>
            </a:r>
            <a:r>
              <a:rPr sz="1100" spc="75" dirty="0">
                <a:latin typeface="Carlito"/>
                <a:cs typeface="Carlito"/>
              </a:rPr>
              <a:t>exist</a:t>
            </a:r>
            <a:r>
              <a:rPr sz="1100" spc="50" dirty="0">
                <a:latin typeface="Carlito"/>
                <a:cs typeface="Carlito"/>
              </a:rPr>
              <a:t> </a:t>
            </a:r>
            <a:r>
              <a:rPr sz="1100" spc="90" dirty="0">
                <a:latin typeface="Carlito"/>
                <a:cs typeface="Carlito"/>
              </a:rPr>
              <a:t>outside</a:t>
            </a:r>
            <a:r>
              <a:rPr sz="1100" spc="40" dirty="0">
                <a:latin typeface="Carlito"/>
                <a:cs typeface="Carlito"/>
              </a:rPr>
              <a:t> </a:t>
            </a:r>
            <a:r>
              <a:rPr sz="1100" spc="95" dirty="0">
                <a:latin typeface="Carlito"/>
                <a:cs typeface="Carlito"/>
              </a:rPr>
              <a:t>the</a:t>
            </a:r>
            <a:r>
              <a:rPr sz="1100" spc="75" dirty="0">
                <a:latin typeface="Carlito"/>
                <a:cs typeface="Carlito"/>
              </a:rPr>
              <a:t> </a:t>
            </a:r>
            <a:r>
              <a:rPr sz="1100" spc="95" dirty="0">
                <a:latin typeface="Carlito"/>
                <a:cs typeface="Carlito"/>
              </a:rPr>
              <a:t>boundaries</a:t>
            </a:r>
            <a:r>
              <a:rPr sz="1100" spc="70" dirty="0">
                <a:latin typeface="Carlito"/>
                <a:cs typeface="Carlito"/>
              </a:rPr>
              <a:t> </a:t>
            </a:r>
            <a:r>
              <a:rPr sz="1100" spc="85" dirty="0">
                <a:latin typeface="Carlito"/>
                <a:cs typeface="Carlito"/>
              </a:rPr>
              <a:t>of</a:t>
            </a:r>
            <a:r>
              <a:rPr sz="1100" spc="50" dirty="0">
                <a:latin typeface="Carlito"/>
                <a:cs typeface="Carlito"/>
              </a:rPr>
              <a:t> </a:t>
            </a:r>
            <a:r>
              <a:rPr sz="1100" spc="95" dirty="0">
                <a:latin typeface="Carlito"/>
                <a:cs typeface="Carlito"/>
              </a:rPr>
              <a:t>the</a:t>
            </a:r>
            <a:r>
              <a:rPr sz="1100" spc="40" dirty="0">
                <a:latin typeface="Carlito"/>
                <a:cs typeface="Carlito"/>
              </a:rPr>
              <a:t> </a:t>
            </a:r>
            <a:r>
              <a:rPr sz="1100" spc="90" dirty="0">
                <a:latin typeface="Carlito"/>
                <a:cs typeface="Carlito"/>
              </a:rPr>
              <a:t>software.</a:t>
            </a:r>
            <a:endParaRPr sz="1100" dirty="0">
              <a:latin typeface="Carlito"/>
              <a:cs typeface="Carlito"/>
            </a:endParaRPr>
          </a:p>
          <a:p>
            <a:pPr marL="12700" marR="220979">
              <a:lnSpc>
                <a:spcPct val="103299"/>
              </a:lnSpc>
              <a:spcBef>
                <a:spcPts val="840"/>
              </a:spcBef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design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each </a:t>
            </a:r>
            <a:r>
              <a:rPr sz="1200" dirty="0">
                <a:latin typeface="Times New Roman"/>
                <a:cs typeface="Times New Roman"/>
              </a:rPr>
              <a:t>component, </a:t>
            </a:r>
            <a:r>
              <a:rPr sz="1200" spc="-5" dirty="0">
                <a:latin typeface="Times New Roman"/>
                <a:cs typeface="Times New Roman"/>
              </a:rPr>
              <a:t>represented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graphical, </a:t>
            </a:r>
            <a:r>
              <a:rPr sz="1200" dirty="0">
                <a:latin typeface="Times New Roman"/>
                <a:cs typeface="Times New Roman"/>
              </a:rPr>
              <a:t>tabular, or text-based notation, </a:t>
            </a:r>
            <a:r>
              <a:rPr sz="1200" spc="-5" dirty="0">
                <a:latin typeface="Times New Roman"/>
                <a:cs typeface="Times New Roman"/>
              </a:rPr>
              <a:t>is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 primary </a:t>
            </a:r>
            <a:r>
              <a:rPr sz="1200" spc="-35" dirty="0">
                <a:latin typeface="Times New Roman"/>
                <a:cs typeface="Times New Roman"/>
              </a:rPr>
              <a:t>work </a:t>
            </a:r>
            <a:r>
              <a:rPr sz="1200" spc="-30" dirty="0">
                <a:latin typeface="Times New Roman"/>
                <a:cs typeface="Times New Roman"/>
              </a:rPr>
              <a:t>product produced during component-level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design.</a:t>
            </a:r>
            <a:endParaRPr sz="1200" dirty="0">
              <a:latin typeface="Times New Roman"/>
              <a:cs typeface="Times New Roman"/>
            </a:endParaRPr>
          </a:p>
          <a:p>
            <a:pPr marL="12700" marR="6350">
              <a:lnSpc>
                <a:spcPct val="102499"/>
              </a:lnSpc>
              <a:spcBef>
                <a:spcPts val="815"/>
              </a:spcBef>
            </a:pPr>
            <a:r>
              <a:rPr sz="1200" spc="105" dirty="0">
                <a:latin typeface="Times New Roman"/>
                <a:cs typeface="Times New Roman"/>
              </a:rPr>
              <a:t>Three </a:t>
            </a:r>
            <a:r>
              <a:rPr sz="1200" spc="100" dirty="0">
                <a:latin typeface="Times New Roman"/>
                <a:cs typeface="Times New Roman"/>
              </a:rPr>
              <a:t>important </a:t>
            </a:r>
            <a:r>
              <a:rPr sz="1200" spc="105" dirty="0">
                <a:latin typeface="Times New Roman"/>
                <a:cs typeface="Times New Roman"/>
              </a:rPr>
              <a:t>views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114" dirty="0">
                <a:latin typeface="Times New Roman"/>
                <a:cs typeface="Times New Roman"/>
              </a:rPr>
              <a:t>what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114" dirty="0">
                <a:latin typeface="Times New Roman"/>
                <a:cs typeface="Times New Roman"/>
              </a:rPr>
              <a:t>component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114" dirty="0">
                <a:latin typeface="Times New Roman"/>
                <a:cs typeface="Times New Roman"/>
              </a:rPr>
              <a:t>and </a:t>
            </a:r>
            <a:r>
              <a:rPr sz="1200" spc="140" dirty="0">
                <a:latin typeface="Times New Roman"/>
                <a:cs typeface="Times New Roman"/>
              </a:rPr>
              <a:t>how </a:t>
            </a:r>
            <a:r>
              <a:rPr sz="1200" spc="65" dirty="0">
                <a:latin typeface="Times New Roman"/>
                <a:cs typeface="Times New Roman"/>
              </a:rPr>
              <a:t>it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105" dirty="0">
                <a:latin typeface="Times New Roman"/>
                <a:cs typeface="Times New Roman"/>
              </a:rPr>
              <a:t>used </a:t>
            </a:r>
            <a:r>
              <a:rPr sz="1200" spc="95" dirty="0">
                <a:latin typeface="Times New Roman"/>
                <a:cs typeface="Times New Roman"/>
              </a:rPr>
              <a:t>as </a:t>
            </a:r>
            <a:r>
              <a:rPr sz="1200" spc="105" dirty="0">
                <a:latin typeface="Times New Roman"/>
                <a:cs typeface="Times New Roman"/>
              </a:rPr>
              <a:t>design  </a:t>
            </a:r>
            <a:r>
              <a:rPr sz="1200" spc="110" dirty="0">
                <a:latin typeface="Times New Roman"/>
                <a:cs typeface="Times New Roman"/>
              </a:rPr>
              <a:t>modeling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proceeds.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200" b="1" u="heavy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 </a:t>
            </a:r>
            <a:r>
              <a:rPr sz="1200" b="1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Object-Oriented</a:t>
            </a:r>
            <a:r>
              <a:rPr sz="1200" b="1" u="heavy" spc="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View</a:t>
            </a:r>
            <a:endParaRPr sz="12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3400"/>
              </a:lnSpc>
              <a:spcBef>
                <a:spcPts val="790"/>
              </a:spcBef>
            </a:pP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In</a:t>
            </a:r>
            <a:r>
              <a:rPr sz="1200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</a:t>
            </a:r>
            <a:r>
              <a:rPr sz="1200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context</a:t>
            </a:r>
            <a:r>
              <a:rPr sz="1200" spc="3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of</a:t>
            </a:r>
            <a:r>
              <a:rPr sz="1200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object-oriented</a:t>
            </a:r>
            <a:r>
              <a:rPr sz="1200" spc="4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software</a:t>
            </a:r>
            <a:r>
              <a:rPr sz="1200" spc="5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engineering,</a:t>
            </a:r>
            <a:r>
              <a:rPr sz="1200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b="1" spc="105" dirty="0" smtClean="0">
                <a:solidFill>
                  <a:srgbClr val="221F1F"/>
                </a:solidFill>
                <a:latin typeface="Times New Roman"/>
                <a:cs typeface="Times New Roman"/>
              </a:rPr>
              <a:t>a</a:t>
            </a:r>
            <a:r>
              <a:rPr sz="1200" b="1" spc="40" dirty="0" smtClean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b="1" spc="114" dirty="0" smtClean="0">
                <a:solidFill>
                  <a:srgbClr val="221F1F"/>
                </a:solidFill>
                <a:latin typeface="Times New Roman"/>
                <a:cs typeface="Times New Roman"/>
              </a:rPr>
              <a:t>component</a:t>
            </a:r>
            <a:r>
              <a:rPr sz="1200" b="1" spc="30" dirty="0" smtClean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b="1" spc="95" dirty="0" smtClean="0">
                <a:solidFill>
                  <a:srgbClr val="221F1F"/>
                </a:solidFill>
                <a:latin typeface="Times New Roman"/>
                <a:cs typeface="Times New Roman"/>
              </a:rPr>
              <a:t>contains</a:t>
            </a:r>
            <a:r>
              <a:rPr sz="1200" b="1" spc="40" dirty="0" smtClean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b="1" spc="105" dirty="0" smtClean="0">
                <a:solidFill>
                  <a:srgbClr val="221F1F"/>
                </a:solidFill>
                <a:latin typeface="Times New Roman"/>
                <a:cs typeface="Times New Roman"/>
              </a:rPr>
              <a:t>a</a:t>
            </a:r>
            <a:r>
              <a:rPr sz="1200" b="1" spc="65" dirty="0" smtClean="0">
                <a:solidFill>
                  <a:srgbClr val="221F1F"/>
                </a:solidFill>
                <a:latin typeface="Times New Roman"/>
                <a:cs typeface="Times New Roman"/>
              </a:rPr>
              <a:t> set  </a:t>
            </a:r>
            <a:r>
              <a:rPr sz="1200" b="1" spc="70" dirty="0" smtClean="0">
                <a:solidFill>
                  <a:srgbClr val="221F1F"/>
                </a:solidFill>
                <a:latin typeface="Times New Roman"/>
                <a:cs typeface="Times New Roman"/>
              </a:rPr>
              <a:t>of collaborating </a:t>
            </a:r>
            <a:r>
              <a:rPr sz="1200" b="1" spc="65" dirty="0" smtClean="0">
                <a:solidFill>
                  <a:srgbClr val="221F1F"/>
                </a:solidFill>
                <a:latin typeface="Times New Roman"/>
                <a:cs typeface="Times New Roman"/>
              </a:rPr>
              <a:t>classes. </a:t>
            </a:r>
            <a:r>
              <a:rPr sz="1200" spc="85" dirty="0" smtClean="0">
                <a:solidFill>
                  <a:srgbClr val="221F1F"/>
                </a:solidFill>
                <a:latin typeface="Times New Roman"/>
                <a:cs typeface="Times New Roman"/>
              </a:rPr>
              <a:t>Each </a:t>
            </a:r>
            <a:r>
              <a:rPr sz="1200" spc="65" dirty="0">
                <a:solidFill>
                  <a:srgbClr val="221F1F"/>
                </a:solidFill>
                <a:latin typeface="Times New Roman"/>
                <a:cs typeface="Times New Roman"/>
              </a:rPr>
              <a:t>class </a:t>
            </a:r>
            <a:r>
              <a:rPr sz="1200" spc="75" dirty="0">
                <a:solidFill>
                  <a:srgbClr val="221F1F"/>
                </a:solidFill>
                <a:latin typeface="Times New Roman"/>
                <a:cs typeface="Times New Roman"/>
              </a:rPr>
              <a:t>within a </a:t>
            </a:r>
            <a:r>
              <a:rPr sz="1200" spc="80" dirty="0">
                <a:solidFill>
                  <a:srgbClr val="221F1F"/>
                </a:solidFill>
                <a:latin typeface="Times New Roman"/>
                <a:cs typeface="Times New Roman"/>
              </a:rPr>
              <a:t>component </a:t>
            </a:r>
            <a:r>
              <a:rPr sz="1200" spc="75" dirty="0">
                <a:solidFill>
                  <a:srgbClr val="221F1F"/>
                </a:solidFill>
                <a:latin typeface="Times New Roman"/>
                <a:cs typeface="Times New Roman"/>
              </a:rPr>
              <a:t>has </a:t>
            </a:r>
            <a:r>
              <a:rPr sz="1200" spc="80" dirty="0">
                <a:solidFill>
                  <a:srgbClr val="221F1F"/>
                </a:solidFill>
                <a:latin typeface="Times New Roman"/>
                <a:cs typeface="Times New Roman"/>
              </a:rPr>
              <a:t>been </a:t>
            </a:r>
            <a:r>
              <a:rPr sz="1200" spc="65" dirty="0">
                <a:solidFill>
                  <a:srgbClr val="221F1F"/>
                </a:solidFill>
                <a:latin typeface="Times New Roman"/>
                <a:cs typeface="Times New Roman"/>
              </a:rPr>
              <a:t>fully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elaborated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to 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include</a:t>
            </a:r>
            <a:r>
              <a:rPr sz="120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80" dirty="0">
                <a:solidFill>
                  <a:srgbClr val="221F1F"/>
                </a:solidFill>
                <a:latin typeface="Times New Roman"/>
                <a:cs typeface="Times New Roman"/>
              </a:rPr>
              <a:t>all</a:t>
            </a:r>
            <a:r>
              <a:rPr sz="120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attributes</a:t>
            </a:r>
            <a:r>
              <a:rPr sz="1200" spc="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and</a:t>
            </a:r>
            <a:r>
              <a:rPr sz="1200" spc="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operations</a:t>
            </a:r>
            <a:r>
              <a:rPr sz="1200" spc="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that</a:t>
            </a:r>
            <a:r>
              <a:rPr sz="120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are</a:t>
            </a:r>
            <a:r>
              <a:rPr sz="1200" spc="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relevant</a:t>
            </a:r>
            <a:r>
              <a:rPr sz="120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to</a:t>
            </a:r>
            <a:r>
              <a:rPr sz="1200" spc="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70" dirty="0">
                <a:solidFill>
                  <a:srgbClr val="221F1F"/>
                </a:solidFill>
                <a:latin typeface="Times New Roman"/>
                <a:cs typeface="Times New Roman"/>
              </a:rPr>
              <a:t>its</a:t>
            </a:r>
            <a:r>
              <a:rPr sz="1200" spc="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implementation.</a:t>
            </a:r>
            <a:r>
              <a:rPr sz="120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25" dirty="0">
                <a:solidFill>
                  <a:srgbClr val="221F1F"/>
                </a:solidFill>
                <a:latin typeface="Times New Roman"/>
                <a:cs typeface="Times New Roman"/>
              </a:rPr>
              <a:t>As</a:t>
            </a:r>
            <a:r>
              <a:rPr sz="1200" spc="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part 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of</a:t>
            </a:r>
            <a:r>
              <a:rPr sz="1200" spc="1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</a:t>
            </a:r>
            <a:r>
              <a:rPr sz="1200" spc="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design</a:t>
            </a:r>
            <a:r>
              <a:rPr sz="1200" spc="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elaboration,</a:t>
            </a:r>
            <a:r>
              <a:rPr sz="1200" spc="2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80" dirty="0">
                <a:solidFill>
                  <a:srgbClr val="221F1F"/>
                </a:solidFill>
                <a:latin typeface="Times New Roman"/>
                <a:cs typeface="Times New Roman"/>
              </a:rPr>
              <a:t>all</a:t>
            </a:r>
            <a:r>
              <a:rPr sz="1200" spc="1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interfaces</a:t>
            </a:r>
            <a:r>
              <a:rPr sz="1200" spc="2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that</a:t>
            </a:r>
            <a:r>
              <a:rPr sz="1200" spc="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enable</a:t>
            </a:r>
            <a:r>
              <a:rPr sz="1200" spc="1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</a:t>
            </a:r>
            <a:r>
              <a:rPr sz="1200" spc="2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classes</a:t>
            </a:r>
            <a:r>
              <a:rPr sz="1200" spc="2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to</a:t>
            </a:r>
            <a:r>
              <a:rPr sz="1200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communicate</a:t>
            </a:r>
            <a:r>
              <a:rPr sz="120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and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40</a:t>
            </a:fld>
            <a:endParaRPr spc="-2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5800" y="92075"/>
            <a:ext cx="5989955" cy="7553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algn="just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 SYSTEMS </a:t>
            </a:r>
            <a:r>
              <a:rPr sz="1400" dirty="0">
                <a:latin typeface="Times New Roman"/>
                <a:cs typeface="Times New Roman"/>
              </a:rPr>
              <a:t>CST 309 </a:t>
            </a:r>
            <a:r>
              <a:rPr sz="1400" spc="-5" dirty="0">
                <a:latin typeface="Times New Roman"/>
                <a:cs typeface="Times New Roman"/>
              </a:rPr>
              <a:t>KTU 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3099"/>
              </a:lnSpc>
            </a:pP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collaborate</a:t>
            </a:r>
            <a:r>
              <a:rPr sz="1200" spc="2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with</a:t>
            </a:r>
            <a:r>
              <a:rPr sz="1200" spc="3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other</a:t>
            </a:r>
            <a:r>
              <a:rPr sz="1200" spc="2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design</a:t>
            </a:r>
            <a:r>
              <a:rPr sz="1200" spc="2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classes</a:t>
            </a:r>
            <a:r>
              <a:rPr sz="1200" spc="5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must</a:t>
            </a:r>
            <a:r>
              <a:rPr sz="1200" spc="2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also</a:t>
            </a:r>
            <a:r>
              <a:rPr sz="1200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be</a:t>
            </a:r>
            <a:r>
              <a:rPr sz="1200" spc="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defined.</a:t>
            </a:r>
            <a:r>
              <a:rPr sz="1200" spc="2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30" dirty="0">
                <a:solidFill>
                  <a:srgbClr val="221F1F"/>
                </a:solidFill>
                <a:latin typeface="Times New Roman"/>
                <a:cs typeface="Times New Roman"/>
              </a:rPr>
              <a:t>To</a:t>
            </a:r>
            <a:r>
              <a:rPr sz="1200" spc="5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accomplish</a:t>
            </a:r>
            <a:r>
              <a:rPr sz="1200" spc="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80" dirty="0">
                <a:solidFill>
                  <a:srgbClr val="221F1F"/>
                </a:solidFill>
                <a:latin typeface="Times New Roman"/>
                <a:cs typeface="Times New Roman"/>
              </a:rPr>
              <a:t>this,</a:t>
            </a:r>
            <a:r>
              <a:rPr sz="1200" spc="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25" dirty="0">
                <a:solidFill>
                  <a:srgbClr val="221F1F"/>
                </a:solidFill>
                <a:latin typeface="Times New Roman"/>
                <a:cs typeface="Times New Roman"/>
              </a:rPr>
              <a:t>we 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begin with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analysis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model and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elaborate analysis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classes(for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components</a:t>
            </a:r>
            <a:r>
              <a:rPr sz="1200" spc="-7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that 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relate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to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problem domain)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and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infrastructure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classes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(for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components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(for 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components</a:t>
            </a:r>
            <a:r>
              <a:rPr sz="1200" spc="5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that</a:t>
            </a:r>
            <a:r>
              <a:rPr sz="1200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provide</a:t>
            </a:r>
            <a:r>
              <a:rPr sz="1200" spc="3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support</a:t>
            </a:r>
            <a:r>
              <a:rPr sz="1200" spc="6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services</a:t>
            </a:r>
            <a:r>
              <a:rPr sz="1200" spc="4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for</a:t>
            </a:r>
            <a:r>
              <a:rPr sz="1200" spc="4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</a:t>
            </a:r>
            <a:r>
              <a:rPr sz="1200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problem</a:t>
            </a:r>
            <a:r>
              <a:rPr sz="1200" spc="5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domain).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200" b="1" u="heavy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sz="1200" b="1" u="heavy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Traditional</a:t>
            </a:r>
            <a:r>
              <a:rPr sz="1200" b="1" u="heavy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View</a:t>
            </a:r>
            <a:endParaRPr sz="1200" dirty="0">
              <a:latin typeface="Times New Roman"/>
              <a:cs typeface="Times New Roman"/>
            </a:endParaRPr>
          </a:p>
          <a:p>
            <a:pPr marL="12700" marR="5715" algn="just">
              <a:lnSpc>
                <a:spcPct val="103200"/>
              </a:lnSpc>
              <a:spcBef>
                <a:spcPts val="795"/>
              </a:spcBef>
            </a:pPr>
            <a:r>
              <a:rPr sz="1200" spc="170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traditional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component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called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sz="1200" b="1" i="1" spc="105" dirty="0">
                <a:solidFill>
                  <a:srgbClr val="221F1F"/>
                </a:solidFill>
                <a:latin typeface="Times New Roman"/>
                <a:cs typeface="Times New Roman"/>
              </a:rPr>
              <a:t>module</a:t>
            </a:r>
            <a:r>
              <a:rPr sz="1200" i="1" spc="105" dirty="0">
                <a:solidFill>
                  <a:srgbClr val="221F1F"/>
                </a:solidFill>
                <a:latin typeface="Times New Roman"/>
                <a:cs typeface="Times New Roman"/>
              </a:rPr>
              <a:t>,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resides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within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software</a:t>
            </a:r>
            <a:r>
              <a:rPr sz="1200" spc="-13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architecture 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and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serves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one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of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three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important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roles</a:t>
            </a:r>
            <a:r>
              <a:rPr sz="1200" b="1" spc="85" dirty="0">
                <a:solidFill>
                  <a:srgbClr val="221F1F"/>
                </a:solidFill>
                <a:latin typeface="Times New Roman"/>
                <a:cs typeface="Times New Roman"/>
              </a:rPr>
              <a:t>: </a:t>
            </a:r>
            <a:r>
              <a:rPr sz="1200" b="1" spc="95" dirty="0">
                <a:solidFill>
                  <a:srgbClr val="221F1F"/>
                </a:solidFill>
                <a:latin typeface="Times New Roman"/>
                <a:cs typeface="Times New Roman"/>
              </a:rPr>
              <a:t>(1) </a:t>
            </a:r>
            <a:r>
              <a:rPr sz="1200" b="1" spc="10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sz="1200" b="1" i="1" spc="95" dirty="0">
                <a:solidFill>
                  <a:srgbClr val="221F1F"/>
                </a:solidFill>
                <a:latin typeface="Times New Roman"/>
                <a:cs typeface="Times New Roman"/>
              </a:rPr>
              <a:t>control </a:t>
            </a:r>
            <a:r>
              <a:rPr sz="1200" b="1" i="1" spc="114" dirty="0">
                <a:solidFill>
                  <a:srgbClr val="221F1F"/>
                </a:solidFill>
                <a:latin typeface="Times New Roman"/>
                <a:cs typeface="Times New Roman"/>
              </a:rPr>
              <a:t>component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that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coordinates 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invocation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of </a:t>
            </a:r>
            <a:r>
              <a:rPr sz="1200" spc="80" dirty="0">
                <a:solidFill>
                  <a:srgbClr val="221F1F"/>
                </a:solidFill>
                <a:latin typeface="Times New Roman"/>
                <a:cs typeface="Times New Roman"/>
              </a:rPr>
              <a:t>all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other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problem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domain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components,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(2)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sz="1200" b="1" i="1" spc="110" dirty="0">
                <a:solidFill>
                  <a:srgbClr val="221F1F"/>
                </a:solidFill>
                <a:latin typeface="Times New Roman"/>
                <a:cs typeface="Times New Roman"/>
              </a:rPr>
              <a:t>problem </a:t>
            </a:r>
            <a:r>
              <a:rPr sz="1200" b="1" i="1" spc="114" dirty="0">
                <a:solidFill>
                  <a:srgbClr val="221F1F"/>
                </a:solidFill>
                <a:latin typeface="Times New Roman"/>
                <a:cs typeface="Times New Roman"/>
              </a:rPr>
              <a:t>domain </a:t>
            </a:r>
            <a:r>
              <a:rPr sz="1200" i="1" spc="114" dirty="0">
                <a:solidFill>
                  <a:srgbClr val="221F1F"/>
                </a:solidFill>
                <a:latin typeface="Times New Roman"/>
                <a:cs typeface="Times New Roman"/>
              </a:rPr>
              <a:t> component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that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implements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complete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or </a:t>
            </a:r>
            <a:r>
              <a:rPr sz="1200" spc="80" dirty="0">
                <a:solidFill>
                  <a:srgbClr val="221F1F"/>
                </a:solidFill>
                <a:latin typeface="Times New Roman"/>
                <a:cs typeface="Times New Roman"/>
              </a:rPr>
              <a:t>partial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function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that </a:t>
            </a:r>
            <a:r>
              <a:rPr sz="1200" spc="75" dirty="0">
                <a:solidFill>
                  <a:srgbClr val="221F1F"/>
                </a:solidFill>
                <a:latin typeface="Times New Roman"/>
                <a:cs typeface="Times New Roman"/>
              </a:rPr>
              <a:t>is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required </a:t>
            </a:r>
            <a:r>
              <a:rPr sz="1200" spc="120" dirty="0">
                <a:solidFill>
                  <a:srgbClr val="221F1F"/>
                </a:solidFill>
                <a:latin typeface="Times New Roman"/>
                <a:cs typeface="Times New Roman"/>
              </a:rPr>
              <a:t>by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 </a:t>
            </a:r>
            <a:r>
              <a:rPr sz="1200" spc="75" dirty="0">
                <a:solidFill>
                  <a:srgbClr val="221F1F"/>
                </a:solidFill>
                <a:latin typeface="Times New Roman"/>
                <a:cs typeface="Times New Roman"/>
              </a:rPr>
              <a:t>customer, </a:t>
            </a:r>
            <a:r>
              <a:rPr sz="1200" spc="70" dirty="0">
                <a:solidFill>
                  <a:srgbClr val="221F1F"/>
                </a:solidFill>
                <a:latin typeface="Times New Roman"/>
                <a:cs typeface="Times New Roman"/>
              </a:rPr>
              <a:t>or </a:t>
            </a:r>
            <a:r>
              <a:rPr sz="1200" spc="65" dirty="0">
                <a:solidFill>
                  <a:srgbClr val="221F1F"/>
                </a:solidFill>
                <a:latin typeface="Times New Roman"/>
                <a:cs typeface="Times New Roman"/>
              </a:rPr>
              <a:t>(3) </a:t>
            </a:r>
            <a:r>
              <a:rPr sz="1200" b="1" spc="85" dirty="0" smtClean="0">
                <a:solidFill>
                  <a:srgbClr val="221F1F"/>
                </a:solidFill>
                <a:latin typeface="Times New Roman"/>
                <a:cs typeface="Times New Roman"/>
              </a:rPr>
              <a:t>an </a:t>
            </a:r>
            <a:r>
              <a:rPr sz="1200" b="1" i="1" spc="65" dirty="0" smtClean="0">
                <a:solidFill>
                  <a:srgbClr val="221F1F"/>
                </a:solidFill>
                <a:latin typeface="Times New Roman"/>
                <a:cs typeface="Times New Roman"/>
              </a:rPr>
              <a:t>infrastructure </a:t>
            </a:r>
            <a:r>
              <a:rPr sz="1200" b="1" i="1" spc="85" dirty="0" smtClean="0">
                <a:solidFill>
                  <a:srgbClr val="221F1F"/>
                </a:solidFill>
                <a:latin typeface="Times New Roman"/>
                <a:cs typeface="Times New Roman"/>
              </a:rPr>
              <a:t>component </a:t>
            </a:r>
            <a:r>
              <a:rPr sz="1200" spc="65" dirty="0" smtClean="0">
                <a:solidFill>
                  <a:srgbClr val="221F1F"/>
                </a:solidFill>
                <a:latin typeface="Times New Roman"/>
                <a:cs typeface="Times New Roman"/>
              </a:rPr>
              <a:t>that </a:t>
            </a:r>
            <a:r>
              <a:rPr sz="1200" spc="55" dirty="0">
                <a:solidFill>
                  <a:srgbClr val="221F1F"/>
                </a:solidFill>
                <a:latin typeface="Times New Roman"/>
                <a:cs typeface="Times New Roman"/>
              </a:rPr>
              <a:t>is </a:t>
            </a:r>
            <a:r>
              <a:rPr sz="1200" spc="70" dirty="0">
                <a:solidFill>
                  <a:srgbClr val="221F1F"/>
                </a:solidFill>
                <a:latin typeface="Times New Roman"/>
                <a:cs typeface="Times New Roman"/>
              </a:rPr>
              <a:t>responsible </a:t>
            </a:r>
            <a:r>
              <a:rPr sz="1200" spc="65" dirty="0">
                <a:solidFill>
                  <a:srgbClr val="221F1F"/>
                </a:solidFill>
                <a:latin typeface="Times New Roman"/>
                <a:cs typeface="Times New Roman"/>
              </a:rPr>
              <a:t>for </a:t>
            </a:r>
            <a:r>
              <a:rPr sz="1200" spc="70" dirty="0">
                <a:solidFill>
                  <a:srgbClr val="221F1F"/>
                </a:solidFill>
                <a:latin typeface="Times New Roman"/>
                <a:cs typeface="Times New Roman"/>
              </a:rPr>
              <a:t>functions </a:t>
            </a:r>
            <a:r>
              <a:rPr sz="1200" spc="65" dirty="0">
                <a:solidFill>
                  <a:srgbClr val="221F1F"/>
                </a:solidFill>
                <a:latin typeface="Times New Roman"/>
                <a:cs typeface="Times New Roman"/>
              </a:rPr>
              <a:t>that 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support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processing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required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in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problem</a:t>
            </a:r>
            <a:r>
              <a:rPr sz="1200" spc="-15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domain.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200" b="1" u="heavy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 </a:t>
            </a:r>
            <a:r>
              <a:rPr sz="1200" b="1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Process-Related</a:t>
            </a:r>
            <a:r>
              <a:rPr sz="1200" b="1" u="heavy" spc="-1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View</a:t>
            </a:r>
            <a:endParaRPr sz="1200" dirty="0">
              <a:latin typeface="Times New Roman"/>
              <a:cs typeface="Times New Roman"/>
            </a:endParaRPr>
          </a:p>
          <a:p>
            <a:pPr marL="12700" marR="5715" algn="just">
              <a:lnSpc>
                <a:spcPct val="103299"/>
              </a:lnSpc>
              <a:spcBef>
                <a:spcPts val="790"/>
              </a:spcBef>
            </a:pPr>
            <a:r>
              <a:rPr sz="1200" spc="114" dirty="0">
                <a:latin typeface="Times New Roman"/>
                <a:cs typeface="Times New Roman"/>
              </a:rPr>
              <a:t>Over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past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three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decades,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software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engineering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120" dirty="0">
                <a:latin typeface="Times New Roman"/>
                <a:cs typeface="Times New Roman"/>
              </a:rPr>
              <a:t>community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has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emphasized 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need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to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build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systems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that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125" dirty="0">
                <a:latin typeface="Times New Roman"/>
                <a:cs typeface="Times New Roman"/>
              </a:rPr>
              <a:t>make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use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existing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software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components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design  </a:t>
            </a:r>
            <a:r>
              <a:rPr sz="1200" spc="85" dirty="0">
                <a:latin typeface="Times New Roman"/>
                <a:cs typeface="Times New Roman"/>
              </a:rPr>
              <a:t>patterns. </a:t>
            </a:r>
            <a:r>
              <a:rPr sz="1200" spc="170" dirty="0">
                <a:latin typeface="Times New Roman"/>
                <a:cs typeface="Times New Roman"/>
              </a:rPr>
              <a:t>A </a:t>
            </a:r>
            <a:r>
              <a:rPr sz="1200" spc="95" dirty="0">
                <a:latin typeface="Times New Roman"/>
                <a:cs typeface="Times New Roman"/>
              </a:rPr>
              <a:t>catalog </a:t>
            </a:r>
            <a:r>
              <a:rPr sz="1200" spc="105" dirty="0">
                <a:latin typeface="Times New Roman"/>
                <a:cs typeface="Times New Roman"/>
              </a:rPr>
              <a:t>of </a:t>
            </a:r>
            <a:r>
              <a:rPr sz="1200" spc="110" dirty="0">
                <a:latin typeface="Times New Roman"/>
                <a:cs typeface="Times New Roman"/>
              </a:rPr>
              <a:t>proven </a:t>
            </a:r>
            <a:r>
              <a:rPr sz="1200" spc="100" dirty="0">
                <a:latin typeface="Times New Roman"/>
                <a:cs typeface="Times New Roman"/>
              </a:rPr>
              <a:t>design or </a:t>
            </a:r>
            <a:r>
              <a:rPr sz="1200" spc="95" dirty="0">
                <a:latin typeface="Times New Roman"/>
                <a:cs typeface="Times New Roman"/>
              </a:rPr>
              <a:t>code-level </a:t>
            </a:r>
            <a:r>
              <a:rPr sz="1200" spc="114" dirty="0">
                <a:latin typeface="Times New Roman"/>
                <a:cs typeface="Times New Roman"/>
              </a:rPr>
              <a:t>components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125" dirty="0">
                <a:latin typeface="Times New Roman"/>
                <a:cs typeface="Times New Roman"/>
              </a:rPr>
              <a:t>made </a:t>
            </a:r>
            <a:r>
              <a:rPr sz="1200" spc="90" dirty="0">
                <a:latin typeface="Times New Roman"/>
                <a:cs typeface="Times New Roman"/>
              </a:rPr>
              <a:t>available  to </a:t>
            </a:r>
            <a:r>
              <a:rPr sz="1200" spc="120" dirty="0">
                <a:latin typeface="Times New Roman"/>
                <a:cs typeface="Times New Roman"/>
              </a:rPr>
              <a:t>you </a:t>
            </a:r>
            <a:r>
              <a:rPr sz="1200" spc="95" dirty="0">
                <a:latin typeface="Times New Roman"/>
                <a:cs typeface="Times New Roman"/>
              </a:rPr>
              <a:t>as </a:t>
            </a:r>
            <a:r>
              <a:rPr sz="1200" spc="105" dirty="0">
                <a:latin typeface="Times New Roman"/>
                <a:cs typeface="Times New Roman"/>
              </a:rPr>
              <a:t>design </a:t>
            </a:r>
            <a:r>
              <a:rPr sz="1200" spc="120" dirty="0">
                <a:latin typeface="Times New Roman"/>
                <a:cs typeface="Times New Roman"/>
              </a:rPr>
              <a:t>work </a:t>
            </a:r>
            <a:r>
              <a:rPr sz="1200" spc="100" dirty="0">
                <a:latin typeface="Times New Roman"/>
                <a:cs typeface="Times New Roman"/>
              </a:rPr>
              <a:t>proceeds. </a:t>
            </a:r>
            <a:r>
              <a:rPr sz="1200" spc="125" dirty="0">
                <a:latin typeface="Times New Roman"/>
                <a:cs typeface="Times New Roman"/>
              </a:rPr>
              <a:t>As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00" dirty="0">
                <a:latin typeface="Times New Roman"/>
                <a:cs typeface="Times New Roman"/>
              </a:rPr>
              <a:t>software </a:t>
            </a:r>
            <a:r>
              <a:rPr sz="1200" spc="90" dirty="0">
                <a:latin typeface="Times New Roman"/>
                <a:cs typeface="Times New Roman"/>
              </a:rPr>
              <a:t>architecture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100" dirty="0">
                <a:latin typeface="Times New Roman"/>
                <a:cs typeface="Times New Roman"/>
              </a:rPr>
              <a:t>developed, </a:t>
            </a:r>
            <a:r>
              <a:rPr sz="1200" spc="125" dirty="0">
                <a:latin typeface="Times New Roman"/>
                <a:cs typeface="Times New Roman"/>
              </a:rPr>
              <a:t>we  </a:t>
            </a:r>
            <a:r>
              <a:rPr sz="1200" spc="110" dirty="0">
                <a:latin typeface="Times New Roman"/>
                <a:cs typeface="Times New Roman"/>
              </a:rPr>
              <a:t>choose </a:t>
            </a:r>
            <a:r>
              <a:rPr sz="1200" spc="114" dirty="0">
                <a:latin typeface="Times New Roman"/>
                <a:cs typeface="Times New Roman"/>
              </a:rPr>
              <a:t>components </a:t>
            </a:r>
            <a:r>
              <a:rPr sz="1200" spc="100" dirty="0">
                <a:latin typeface="Times New Roman"/>
                <a:cs typeface="Times New Roman"/>
              </a:rPr>
              <a:t>or design </a:t>
            </a:r>
            <a:r>
              <a:rPr sz="1200" spc="90" dirty="0">
                <a:latin typeface="Times New Roman"/>
                <a:cs typeface="Times New Roman"/>
              </a:rPr>
              <a:t>patterns </a:t>
            </a:r>
            <a:r>
              <a:rPr sz="1200" spc="114" dirty="0">
                <a:latin typeface="Times New Roman"/>
                <a:cs typeface="Times New Roman"/>
              </a:rPr>
              <a:t>from </a:t>
            </a:r>
            <a:r>
              <a:rPr sz="1200" spc="95" dirty="0">
                <a:latin typeface="Times New Roman"/>
                <a:cs typeface="Times New Roman"/>
              </a:rPr>
              <a:t>the catalog </a:t>
            </a:r>
            <a:r>
              <a:rPr sz="1200" spc="114" dirty="0">
                <a:latin typeface="Times New Roman"/>
                <a:cs typeface="Times New Roman"/>
              </a:rPr>
              <a:t>and </a:t>
            </a:r>
            <a:r>
              <a:rPr sz="1200" spc="105" dirty="0">
                <a:latin typeface="Times New Roman"/>
                <a:cs typeface="Times New Roman"/>
              </a:rPr>
              <a:t>use </a:t>
            </a:r>
            <a:r>
              <a:rPr sz="1200" spc="114" dirty="0">
                <a:latin typeface="Times New Roman"/>
                <a:cs typeface="Times New Roman"/>
              </a:rPr>
              <a:t>them </a:t>
            </a:r>
            <a:r>
              <a:rPr sz="1200" spc="90" dirty="0">
                <a:latin typeface="Times New Roman"/>
                <a:cs typeface="Times New Roman"/>
              </a:rPr>
              <a:t>to </a:t>
            </a:r>
            <a:r>
              <a:rPr sz="1200" spc="100" dirty="0">
                <a:latin typeface="Times New Roman"/>
                <a:cs typeface="Times New Roman"/>
              </a:rPr>
              <a:t>populate 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90" dirty="0">
                <a:latin typeface="Times New Roman"/>
                <a:cs typeface="Times New Roman"/>
              </a:rPr>
              <a:t>architecture. </a:t>
            </a:r>
            <a:r>
              <a:rPr sz="1200" spc="114" dirty="0">
                <a:latin typeface="Times New Roman"/>
                <a:cs typeface="Times New Roman"/>
              </a:rPr>
              <a:t>Because </a:t>
            </a:r>
            <a:r>
              <a:rPr sz="1200" spc="95" dirty="0">
                <a:latin typeface="Times New Roman"/>
                <a:cs typeface="Times New Roman"/>
              </a:rPr>
              <a:t>these </a:t>
            </a:r>
            <a:r>
              <a:rPr sz="1200" spc="114" dirty="0">
                <a:latin typeface="Times New Roman"/>
                <a:cs typeface="Times New Roman"/>
              </a:rPr>
              <a:t>components </a:t>
            </a:r>
            <a:r>
              <a:rPr sz="1200" spc="110" dirty="0">
                <a:latin typeface="Times New Roman"/>
                <a:cs typeface="Times New Roman"/>
              </a:rPr>
              <a:t>have been </a:t>
            </a:r>
            <a:r>
              <a:rPr sz="1200" b="1" spc="95" dirty="0">
                <a:latin typeface="Times New Roman"/>
                <a:cs typeface="Times New Roman"/>
              </a:rPr>
              <a:t>created </a:t>
            </a:r>
            <a:r>
              <a:rPr sz="1200" b="1" spc="100" dirty="0">
                <a:latin typeface="Times New Roman"/>
                <a:cs typeface="Times New Roman"/>
              </a:rPr>
              <a:t>with </a:t>
            </a:r>
            <a:r>
              <a:rPr sz="1200" b="1" spc="90" dirty="0">
                <a:latin typeface="Times New Roman"/>
                <a:cs typeface="Times New Roman"/>
              </a:rPr>
              <a:t>reusability </a:t>
            </a:r>
            <a:r>
              <a:rPr sz="1200" spc="90" dirty="0">
                <a:latin typeface="Times New Roman"/>
                <a:cs typeface="Times New Roman"/>
              </a:rPr>
              <a:t>in  </a:t>
            </a:r>
            <a:r>
              <a:rPr sz="1200" spc="105" dirty="0">
                <a:latin typeface="Times New Roman"/>
                <a:cs typeface="Times New Roman"/>
              </a:rPr>
              <a:t>mind, a complete </a:t>
            </a:r>
            <a:r>
              <a:rPr sz="1200" spc="95" dirty="0">
                <a:latin typeface="Times New Roman"/>
                <a:cs typeface="Times New Roman"/>
              </a:rPr>
              <a:t>description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85" dirty="0">
                <a:latin typeface="Times New Roman"/>
                <a:cs typeface="Times New Roman"/>
              </a:rPr>
              <a:t>their interface, </a:t>
            </a:r>
            <a:r>
              <a:rPr sz="1200" spc="95" dirty="0">
                <a:latin typeface="Times New Roman"/>
                <a:cs typeface="Times New Roman"/>
              </a:rPr>
              <a:t>the function(s) </a:t>
            </a:r>
            <a:r>
              <a:rPr sz="1200" spc="100" dirty="0">
                <a:latin typeface="Times New Roman"/>
                <a:cs typeface="Times New Roman"/>
              </a:rPr>
              <a:t>they perform, </a:t>
            </a:r>
            <a:r>
              <a:rPr sz="1200" spc="114" dirty="0">
                <a:latin typeface="Times New Roman"/>
                <a:cs typeface="Times New Roman"/>
              </a:rPr>
              <a:t>and 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communication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collaboration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they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require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are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80" dirty="0">
                <a:latin typeface="Times New Roman"/>
                <a:cs typeface="Times New Roman"/>
              </a:rPr>
              <a:t>all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available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to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you.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200" b="1" u="heavy" spc="1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CLASS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BASED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1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COMPONENTS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Basic design</a:t>
            </a:r>
            <a:r>
              <a:rPr sz="1200" b="1" u="heavy" spc="-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principles</a:t>
            </a:r>
            <a:endParaRPr sz="12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2499"/>
              </a:lnSpc>
              <a:spcBef>
                <a:spcPts val="805"/>
              </a:spcBef>
            </a:pPr>
            <a:r>
              <a:rPr sz="1200" b="1" u="heavy" spc="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1200" b="1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Open-Closed</a:t>
            </a:r>
            <a:r>
              <a:rPr sz="1200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Principle</a:t>
            </a:r>
            <a:r>
              <a:rPr sz="1200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(OCP).</a:t>
            </a:r>
            <a:r>
              <a:rPr sz="1200" b="1" spc="95" dirty="0">
                <a:latin typeface="Times New Roman"/>
                <a:cs typeface="Times New Roman"/>
              </a:rPr>
              <a:t> </a:t>
            </a:r>
            <a:r>
              <a:rPr sz="1200" spc="135" dirty="0">
                <a:latin typeface="Times New Roman"/>
                <a:cs typeface="Times New Roman"/>
              </a:rPr>
              <a:t>“A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module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[component]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should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b="1" spc="110" dirty="0" smtClean="0">
                <a:latin typeface="Times New Roman"/>
                <a:cs typeface="Times New Roman"/>
              </a:rPr>
              <a:t>be</a:t>
            </a:r>
            <a:r>
              <a:rPr sz="1200" b="1" spc="65" dirty="0" smtClean="0">
                <a:latin typeface="Times New Roman"/>
                <a:cs typeface="Times New Roman"/>
              </a:rPr>
              <a:t> </a:t>
            </a:r>
            <a:r>
              <a:rPr sz="1200" b="1" spc="110" dirty="0" smtClean="0">
                <a:latin typeface="Times New Roman"/>
                <a:cs typeface="Times New Roman"/>
              </a:rPr>
              <a:t>open</a:t>
            </a:r>
            <a:r>
              <a:rPr sz="1200" b="1" spc="65" dirty="0" smtClean="0">
                <a:latin typeface="Times New Roman"/>
                <a:cs typeface="Times New Roman"/>
              </a:rPr>
              <a:t> </a:t>
            </a:r>
            <a:r>
              <a:rPr sz="1200" b="1" spc="90" dirty="0" smtClean="0">
                <a:latin typeface="Times New Roman"/>
                <a:cs typeface="Times New Roman"/>
              </a:rPr>
              <a:t>for  </a:t>
            </a:r>
            <a:r>
              <a:rPr sz="1200" b="1" spc="100" dirty="0" smtClean="0">
                <a:latin typeface="Times New Roman"/>
                <a:cs typeface="Times New Roman"/>
              </a:rPr>
              <a:t>extension </a:t>
            </a:r>
            <a:r>
              <a:rPr sz="1200" b="1" spc="105" dirty="0" smtClean="0">
                <a:latin typeface="Times New Roman"/>
                <a:cs typeface="Times New Roman"/>
              </a:rPr>
              <a:t>but </a:t>
            </a:r>
            <a:r>
              <a:rPr sz="1200" b="1" spc="100" dirty="0" smtClean="0">
                <a:latin typeface="Times New Roman"/>
                <a:cs typeface="Times New Roman"/>
              </a:rPr>
              <a:t>closed </a:t>
            </a:r>
            <a:r>
              <a:rPr sz="1200" b="1" spc="90" dirty="0" smtClean="0">
                <a:latin typeface="Times New Roman"/>
                <a:cs typeface="Times New Roman"/>
              </a:rPr>
              <a:t>for</a:t>
            </a:r>
            <a:r>
              <a:rPr sz="1200" b="1" spc="-180" dirty="0" smtClean="0">
                <a:latin typeface="Times New Roman"/>
                <a:cs typeface="Times New Roman"/>
              </a:rPr>
              <a:t> </a:t>
            </a:r>
            <a:r>
              <a:rPr sz="1200" b="1" spc="100" dirty="0" smtClean="0">
                <a:latin typeface="Times New Roman"/>
                <a:cs typeface="Times New Roman"/>
              </a:rPr>
              <a:t>modification</a:t>
            </a:r>
            <a:r>
              <a:rPr sz="1200" spc="100" dirty="0" smtClean="0">
                <a:latin typeface="Times New Roman"/>
                <a:cs typeface="Times New Roman"/>
              </a:rPr>
              <a:t>”</a:t>
            </a:r>
            <a:endParaRPr sz="1200" dirty="0">
              <a:latin typeface="Times New Roman"/>
              <a:cs typeface="Times New Roman"/>
            </a:endParaRPr>
          </a:p>
          <a:p>
            <a:pPr marL="516890" marR="6985" indent="-228600" algn="just">
              <a:lnSpc>
                <a:spcPct val="103299"/>
              </a:lnSpc>
              <a:spcBef>
                <a:spcPts val="900"/>
              </a:spcBef>
              <a:buFont typeface="Symbol"/>
              <a:buChar char=""/>
              <a:tabLst>
                <a:tab pos="517525" algn="l"/>
              </a:tabLst>
            </a:pPr>
            <a:r>
              <a:rPr sz="1200" spc="80" dirty="0">
                <a:latin typeface="Times New Roman"/>
                <a:cs typeface="Times New Roman"/>
              </a:rPr>
              <a:t>Should </a:t>
            </a:r>
            <a:r>
              <a:rPr sz="1200" spc="70" dirty="0">
                <a:latin typeface="Times New Roman"/>
                <a:cs typeface="Times New Roman"/>
              </a:rPr>
              <a:t>specify the </a:t>
            </a:r>
            <a:r>
              <a:rPr sz="1200" spc="80" dirty="0">
                <a:latin typeface="Times New Roman"/>
                <a:cs typeface="Times New Roman"/>
              </a:rPr>
              <a:t>component </a:t>
            </a:r>
            <a:r>
              <a:rPr sz="1200" spc="70" dirty="0">
                <a:latin typeface="Times New Roman"/>
                <a:cs typeface="Times New Roman"/>
              </a:rPr>
              <a:t>in </a:t>
            </a:r>
            <a:r>
              <a:rPr sz="1200" spc="75" dirty="0">
                <a:latin typeface="Times New Roman"/>
                <a:cs typeface="Times New Roman"/>
              </a:rPr>
              <a:t>a </a:t>
            </a:r>
            <a:r>
              <a:rPr sz="1200" spc="95" dirty="0">
                <a:latin typeface="Times New Roman"/>
                <a:cs typeface="Times New Roman"/>
              </a:rPr>
              <a:t>way </a:t>
            </a:r>
            <a:r>
              <a:rPr sz="1200" spc="65" dirty="0">
                <a:latin typeface="Times New Roman"/>
                <a:cs typeface="Times New Roman"/>
              </a:rPr>
              <a:t>that </a:t>
            </a:r>
            <a:r>
              <a:rPr sz="1200" spc="75" dirty="0">
                <a:latin typeface="Times New Roman"/>
                <a:cs typeface="Times New Roman"/>
              </a:rPr>
              <a:t>allows </a:t>
            </a:r>
            <a:r>
              <a:rPr sz="1200" spc="50" dirty="0">
                <a:latin typeface="Times New Roman"/>
                <a:cs typeface="Times New Roman"/>
              </a:rPr>
              <a:t>it </a:t>
            </a:r>
            <a:r>
              <a:rPr sz="1200" spc="70" dirty="0">
                <a:latin typeface="Times New Roman"/>
                <a:cs typeface="Times New Roman"/>
              </a:rPr>
              <a:t>to </a:t>
            </a:r>
            <a:r>
              <a:rPr sz="1200" spc="75" dirty="0">
                <a:latin typeface="Times New Roman"/>
                <a:cs typeface="Times New Roman"/>
              </a:rPr>
              <a:t>be extended </a:t>
            </a:r>
            <a:r>
              <a:rPr sz="1200" spc="70" dirty="0">
                <a:latin typeface="Times New Roman"/>
                <a:cs typeface="Times New Roman"/>
              </a:rPr>
              <a:t>(within  the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functional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domain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that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50" dirty="0">
                <a:latin typeface="Times New Roman"/>
                <a:cs typeface="Times New Roman"/>
              </a:rPr>
              <a:t>it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addresses)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without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the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80" dirty="0">
                <a:latin typeface="Times New Roman"/>
                <a:cs typeface="Times New Roman"/>
              </a:rPr>
              <a:t>need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to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make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internal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(code  </a:t>
            </a:r>
            <a:r>
              <a:rPr sz="1200" spc="70" dirty="0">
                <a:latin typeface="Times New Roman"/>
                <a:cs typeface="Times New Roman"/>
              </a:rPr>
              <a:t>or </a:t>
            </a:r>
            <a:r>
              <a:rPr sz="1200" spc="65" dirty="0">
                <a:latin typeface="Times New Roman"/>
                <a:cs typeface="Times New Roman"/>
              </a:rPr>
              <a:t>logic-level) </a:t>
            </a:r>
            <a:r>
              <a:rPr sz="1200" spc="70" dirty="0">
                <a:latin typeface="Times New Roman"/>
                <a:cs typeface="Times New Roman"/>
              </a:rPr>
              <a:t>modifications to the </a:t>
            </a:r>
            <a:r>
              <a:rPr sz="1200" spc="85" dirty="0">
                <a:latin typeface="Times New Roman"/>
                <a:cs typeface="Times New Roman"/>
              </a:rPr>
              <a:t>component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itself.</a:t>
            </a:r>
            <a:endParaRPr sz="1200" dirty="0">
              <a:latin typeface="Times New Roman"/>
              <a:cs typeface="Times New Roman"/>
            </a:endParaRPr>
          </a:p>
          <a:p>
            <a:pPr marL="516890" marR="10160" indent="-228600" algn="just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517525" algn="l"/>
              </a:tabLst>
            </a:pPr>
            <a:r>
              <a:rPr sz="1200" spc="130" dirty="0">
                <a:latin typeface="Times New Roman"/>
                <a:cs typeface="Times New Roman"/>
              </a:rPr>
              <a:t>To </a:t>
            </a:r>
            <a:r>
              <a:rPr sz="1200" spc="105" dirty="0">
                <a:latin typeface="Times New Roman"/>
                <a:cs typeface="Times New Roman"/>
              </a:rPr>
              <a:t>accomplish </a:t>
            </a:r>
            <a:r>
              <a:rPr sz="1200" spc="80" dirty="0">
                <a:latin typeface="Times New Roman"/>
                <a:cs typeface="Times New Roman"/>
              </a:rPr>
              <a:t>this, </a:t>
            </a:r>
            <a:r>
              <a:rPr sz="1200" spc="120" dirty="0">
                <a:latin typeface="Times New Roman"/>
                <a:cs typeface="Times New Roman"/>
              </a:rPr>
              <a:t>you </a:t>
            </a:r>
            <a:r>
              <a:rPr sz="1200" spc="90" dirty="0">
                <a:latin typeface="Times New Roman"/>
                <a:cs typeface="Times New Roman"/>
              </a:rPr>
              <a:t>create </a:t>
            </a:r>
            <a:r>
              <a:rPr sz="1200" spc="95" dirty="0">
                <a:latin typeface="Times New Roman"/>
                <a:cs typeface="Times New Roman"/>
              </a:rPr>
              <a:t>abstractions </a:t>
            </a:r>
            <a:r>
              <a:rPr sz="1200" spc="85" dirty="0">
                <a:latin typeface="Times New Roman"/>
                <a:cs typeface="Times New Roman"/>
              </a:rPr>
              <a:t>that </a:t>
            </a:r>
            <a:r>
              <a:rPr sz="1200" spc="100" dirty="0">
                <a:latin typeface="Times New Roman"/>
                <a:cs typeface="Times New Roman"/>
              </a:rPr>
              <a:t>serve </a:t>
            </a:r>
            <a:r>
              <a:rPr sz="1200" spc="95" dirty="0">
                <a:latin typeface="Times New Roman"/>
                <a:cs typeface="Times New Roman"/>
              </a:rPr>
              <a:t>as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100" dirty="0">
                <a:latin typeface="Times New Roman"/>
                <a:cs typeface="Times New Roman"/>
              </a:rPr>
              <a:t>buffer </a:t>
            </a:r>
            <a:r>
              <a:rPr sz="1200" spc="110" dirty="0">
                <a:latin typeface="Times New Roman"/>
                <a:cs typeface="Times New Roman"/>
              </a:rPr>
              <a:t>between 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functionality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that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is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likely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to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be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extended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design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class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itself.</a:t>
            </a:r>
            <a:endParaRPr sz="1200" dirty="0">
              <a:latin typeface="Times New Roman"/>
              <a:cs typeface="Times New Roman"/>
            </a:endParaRPr>
          </a:p>
          <a:p>
            <a:pPr marL="516890" indent="-229235" algn="just">
              <a:lnSpc>
                <a:spcPct val="100000"/>
              </a:lnSpc>
              <a:spcBef>
                <a:spcPts val="130"/>
              </a:spcBef>
              <a:buFont typeface="Symbol"/>
              <a:buChar char=""/>
              <a:tabLst>
                <a:tab pos="517525" algn="l"/>
              </a:tabLst>
            </a:pPr>
            <a:r>
              <a:rPr sz="1200" spc="125" dirty="0">
                <a:latin typeface="Times New Roman"/>
                <a:cs typeface="Times New Roman"/>
              </a:rPr>
              <a:t>One way </a:t>
            </a:r>
            <a:r>
              <a:rPr sz="1200" spc="90" dirty="0">
                <a:latin typeface="Times New Roman"/>
                <a:cs typeface="Times New Roman"/>
              </a:rPr>
              <a:t>to </a:t>
            </a:r>
            <a:r>
              <a:rPr sz="1200" spc="105" dirty="0">
                <a:latin typeface="Times New Roman"/>
                <a:cs typeface="Times New Roman"/>
              </a:rPr>
              <a:t>accomplish </a:t>
            </a:r>
            <a:r>
              <a:rPr sz="1200" spc="150" dirty="0">
                <a:latin typeface="Times New Roman"/>
                <a:cs typeface="Times New Roman"/>
              </a:rPr>
              <a:t>OCP </a:t>
            </a:r>
            <a:r>
              <a:rPr sz="1200" spc="90" dirty="0">
                <a:latin typeface="Times New Roman"/>
                <a:cs typeface="Times New Roman"/>
              </a:rPr>
              <a:t>for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b="1" spc="105" dirty="0">
                <a:latin typeface="Times New Roman"/>
                <a:cs typeface="Times New Roman"/>
              </a:rPr>
              <a:t>Detector </a:t>
            </a:r>
            <a:r>
              <a:rPr sz="1200" spc="90" dirty="0">
                <a:latin typeface="Times New Roman"/>
                <a:cs typeface="Times New Roman"/>
              </a:rPr>
              <a:t>class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85" dirty="0">
                <a:latin typeface="Times New Roman"/>
                <a:cs typeface="Times New Roman"/>
              </a:rPr>
              <a:t>illustrated </a:t>
            </a:r>
            <a:r>
              <a:rPr sz="1200" spc="90" dirty="0">
                <a:latin typeface="Times New Roman"/>
                <a:cs typeface="Times New Roman"/>
              </a:rPr>
              <a:t>in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Figure</a:t>
            </a:r>
            <a:endParaRPr sz="1200" dirty="0">
              <a:latin typeface="Times New Roman"/>
              <a:cs typeface="Times New Roman"/>
            </a:endParaRPr>
          </a:p>
          <a:p>
            <a:pPr marL="516890" marR="5715" algn="just">
              <a:lnSpc>
                <a:spcPct val="103000"/>
              </a:lnSpc>
              <a:spcBef>
                <a:spcPts val="15"/>
              </a:spcBef>
            </a:pPr>
            <a:r>
              <a:rPr sz="1200" spc="95" dirty="0">
                <a:latin typeface="Times New Roman"/>
                <a:cs typeface="Times New Roman"/>
              </a:rPr>
              <a:t>.The </a:t>
            </a:r>
            <a:r>
              <a:rPr sz="1200" spc="100" dirty="0">
                <a:latin typeface="Times New Roman"/>
                <a:cs typeface="Times New Roman"/>
              </a:rPr>
              <a:t>sensor </a:t>
            </a:r>
            <a:r>
              <a:rPr sz="1200" spc="90" dirty="0">
                <a:latin typeface="Times New Roman"/>
                <a:cs typeface="Times New Roman"/>
              </a:rPr>
              <a:t>interface </a:t>
            </a:r>
            <a:r>
              <a:rPr sz="1200" spc="95" dirty="0">
                <a:latin typeface="Times New Roman"/>
                <a:cs typeface="Times New Roman"/>
              </a:rPr>
              <a:t>presents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95" dirty="0">
                <a:latin typeface="Times New Roman"/>
                <a:cs typeface="Times New Roman"/>
              </a:rPr>
              <a:t>consistent </a:t>
            </a:r>
            <a:r>
              <a:rPr sz="1200" spc="114" dirty="0">
                <a:latin typeface="Times New Roman"/>
                <a:cs typeface="Times New Roman"/>
              </a:rPr>
              <a:t>view </a:t>
            </a:r>
            <a:r>
              <a:rPr sz="1200" spc="100" dirty="0">
                <a:latin typeface="Times New Roman"/>
                <a:cs typeface="Times New Roman"/>
              </a:rPr>
              <a:t>of sensors </a:t>
            </a:r>
            <a:r>
              <a:rPr sz="1200" spc="90" dirty="0">
                <a:latin typeface="Times New Roman"/>
                <a:cs typeface="Times New Roman"/>
              </a:rPr>
              <a:t>to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90" dirty="0">
                <a:latin typeface="Times New Roman"/>
                <a:cs typeface="Times New Roman"/>
              </a:rPr>
              <a:t>detector  </a:t>
            </a:r>
            <a:r>
              <a:rPr sz="1200" spc="110" dirty="0">
                <a:latin typeface="Times New Roman"/>
                <a:cs typeface="Times New Roman"/>
              </a:rPr>
              <a:t>component. </a:t>
            </a:r>
            <a:r>
              <a:rPr sz="1200" spc="75" dirty="0">
                <a:latin typeface="Times New Roman"/>
                <a:cs typeface="Times New Roman"/>
              </a:rPr>
              <a:t>If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130" dirty="0">
                <a:latin typeface="Times New Roman"/>
                <a:cs typeface="Times New Roman"/>
              </a:rPr>
              <a:t>new </a:t>
            </a:r>
            <a:r>
              <a:rPr sz="1200" spc="100" dirty="0">
                <a:latin typeface="Times New Roman"/>
                <a:cs typeface="Times New Roman"/>
              </a:rPr>
              <a:t>type of sensor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114" dirty="0">
                <a:latin typeface="Times New Roman"/>
                <a:cs typeface="Times New Roman"/>
              </a:rPr>
              <a:t>added </a:t>
            </a:r>
            <a:r>
              <a:rPr sz="1200" spc="120" dirty="0">
                <a:latin typeface="Times New Roman"/>
                <a:cs typeface="Times New Roman"/>
              </a:rPr>
              <a:t>no </a:t>
            </a:r>
            <a:r>
              <a:rPr sz="1200" spc="110" dirty="0">
                <a:latin typeface="Times New Roman"/>
                <a:cs typeface="Times New Roman"/>
              </a:rPr>
              <a:t>change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95" dirty="0">
                <a:latin typeface="Times New Roman"/>
                <a:cs typeface="Times New Roman"/>
              </a:rPr>
              <a:t>required </a:t>
            </a:r>
            <a:r>
              <a:rPr sz="1200" spc="90" dirty="0">
                <a:latin typeface="Times New Roman"/>
                <a:cs typeface="Times New Roman"/>
              </a:rPr>
              <a:t>for </a:t>
            </a:r>
            <a:r>
              <a:rPr sz="1200" spc="100" dirty="0">
                <a:latin typeface="Times New Roman"/>
                <a:cs typeface="Times New Roman"/>
              </a:rPr>
              <a:t>the  </a:t>
            </a:r>
            <a:r>
              <a:rPr sz="1200" b="1" spc="100" dirty="0">
                <a:latin typeface="Times New Roman"/>
                <a:cs typeface="Times New Roman"/>
              </a:rPr>
              <a:t>Detector </a:t>
            </a:r>
            <a:r>
              <a:rPr sz="1200" spc="110" dirty="0">
                <a:latin typeface="Times New Roman"/>
                <a:cs typeface="Times New Roman"/>
              </a:rPr>
              <a:t>class(component). </a:t>
            </a:r>
            <a:r>
              <a:rPr sz="1200" spc="120" dirty="0">
                <a:latin typeface="Times New Roman"/>
                <a:cs typeface="Times New Roman"/>
              </a:rPr>
              <a:t>The </a:t>
            </a:r>
            <a:r>
              <a:rPr sz="1200" spc="150" dirty="0">
                <a:latin typeface="Times New Roman"/>
                <a:cs typeface="Times New Roman"/>
              </a:rPr>
              <a:t>OCP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95" dirty="0">
                <a:latin typeface="Times New Roman"/>
                <a:cs typeface="Times New Roman"/>
              </a:rPr>
              <a:t>preserved.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7944611"/>
            <a:ext cx="4725593" cy="2260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41</a:t>
            </a:fld>
            <a:endParaRPr spc="-2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992" y="281431"/>
            <a:ext cx="3428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6453" y="281431"/>
            <a:ext cx="6648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8873" y="281431"/>
            <a:ext cx="12909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805815"/>
            <a:ext cx="5991860" cy="9039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heavy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Liskov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Substitution Principle</a:t>
            </a:r>
            <a:r>
              <a:rPr sz="1200" b="1" u="heavy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(LSP).</a:t>
            </a:r>
            <a:endParaRPr sz="1200" dirty="0">
              <a:latin typeface="Times New Roman"/>
              <a:cs typeface="Times New Roman"/>
            </a:endParaRPr>
          </a:p>
          <a:p>
            <a:pPr marL="469900" indent="-228600" algn="just">
              <a:lnSpc>
                <a:spcPct val="100000"/>
              </a:lnSpc>
              <a:spcBef>
                <a:spcPts val="92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70" dirty="0">
                <a:solidFill>
                  <a:srgbClr val="221F1F"/>
                </a:solidFill>
                <a:latin typeface="Times New Roman"/>
                <a:cs typeface="Times New Roman"/>
              </a:rPr>
              <a:t>“</a:t>
            </a:r>
            <a:r>
              <a:rPr sz="1200" i="1" spc="70" dirty="0">
                <a:solidFill>
                  <a:srgbClr val="221F1F"/>
                </a:solidFill>
                <a:latin typeface="Times New Roman"/>
                <a:cs typeface="Times New Roman"/>
              </a:rPr>
              <a:t>Subclasses </a:t>
            </a:r>
            <a:r>
              <a:rPr sz="1200" i="1" spc="75" dirty="0">
                <a:solidFill>
                  <a:srgbClr val="221F1F"/>
                </a:solidFill>
                <a:latin typeface="Times New Roman"/>
                <a:cs typeface="Times New Roman"/>
              </a:rPr>
              <a:t>should be </a:t>
            </a:r>
            <a:r>
              <a:rPr sz="1200" i="1" spc="65" dirty="0">
                <a:solidFill>
                  <a:srgbClr val="221F1F"/>
                </a:solidFill>
                <a:latin typeface="Times New Roman"/>
                <a:cs typeface="Times New Roman"/>
              </a:rPr>
              <a:t>substitutable for </a:t>
            </a:r>
            <a:r>
              <a:rPr sz="1200" i="1" spc="85" dirty="0">
                <a:solidFill>
                  <a:srgbClr val="221F1F"/>
                </a:solidFill>
                <a:latin typeface="Times New Roman"/>
                <a:cs typeface="Times New Roman"/>
              </a:rPr>
              <a:t>their </a:t>
            </a:r>
            <a:r>
              <a:rPr sz="1200" i="1" spc="105" dirty="0">
                <a:solidFill>
                  <a:srgbClr val="221F1F"/>
                </a:solidFill>
                <a:latin typeface="Times New Roman"/>
                <a:cs typeface="Times New Roman"/>
              </a:rPr>
              <a:t>base</a:t>
            </a:r>
            <a:r>
              <a:rPr sz="1200" i="1" spc="-13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i="1" spc="90" dirty="0">
                <a:solidFill>
                  <a:srgbClr val="221F1F"/>
                </a:solidFill>
                <a:latin typeface="Times New Roman"/>
                <a:cs typeface="Times New Roman"/>
              </a:rPr>
              <a:t>classes”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.</a:t>
            </a:r>
            <a:endParaRPr sz="1200" dirty="0">
              <a:latin typeface="Times New Roman"/>
              <a:cs typeface="Times New Roman"/>
            </a:endParaRPr>
          </a:p>
          <a:p>
            <a:pPr marL="469900" marR="6350" indent="-228600" algn="just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This</a:t>
            </a:r>
            <a:r>
              <a:rPr sz="1200" spc="-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design</a:t>
            </a:r>
            <a:r>
              <a:rPr sz="1200" spc="-5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principle</a:t>
            </a:r>
            <a:r>
              <a:rPr sz="120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suggests</a:t>
            </a:r>
            <a:r>
              <a:rPr sz="1200" spc="-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that</a:t>
            </a:r>
            <a:r>
              <a:rPr sz="1200" spc="-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</a:t>
            </a:r>
            <a:r>
              <a:rPr sz="1200" spc="-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component</a:t>
            </a:r>
            <a:r>
              <a:rPr sz="1200" spc="-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that</a:t>
            </a:r>
            <a:r>
              <a:rPr sz="1200" spc="-1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uses</a:t>
            </a:r>
            <a:r>
              <a:rPr sz="120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</a:t>
            </a:r>
            <a:r>
              <a:rPr sz="1200" spc="-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base</a:t>
            </a:r>
            <a:r>
              <a:rPr sz="120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class</a:t>
            </a:r>
            <a:r>
              <a:rPr sz="120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should 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continue</a:t>
            </a:r>
            <a:r>
              <a:rPr sz="1200" spc="-1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to</a:t>
            </a:r>
            <a:r>
              <a:rPr sz="1200" spc="3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function</a:t>
            </a:r>
            <a:r>
              <a:rPr sz="1200" spc="6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properly</a:t>
            </a:r>
            <a:r>
              <a:rPr sz="1200" spc="4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70" dirty="0">
                <a:solidFill>
                  <a:srgbClr val="221F1F"/>
                </a:solidFill>
                <a:latin typeface="Times New Roman"/>
                <a:cs typeface="Times New Roman"/>
              </a:rPr>
              <a:t>if</a:t>
            </a:r>
            <a:r>
              <a:rPr sz="1200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</a:t>
            </a:r>
            <a:r>
              <a:rPr sz="1200" spc="4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class</a:t>
            </a:r>
            <a:r>
              <a:rPr sz="1200" spc="4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derived</a:t>
            </a:r>
            <a:r>
              <a:rPr sz="1200" spc="3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from</a:t>
            </a:r>
            <a:r>
              <a:rPr sz="1200" spc="5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</a:t>
            </a:r>
            <a:r>
              <a:rPr sz="1200" spc="2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base</a:t>
            </a:r>
            <a:r>
              <a:rPr sz="1200" spc="5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class</a:t>
            </a:r>
            <a:r>
              <a:rPr sz="1200" spc="4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75" dirty="0">
                <a:solidFill>
                  <a:srgbClr val="221F1F"/>
                </a:solidFill>
                <a:latin typeface="Times New Roman"/>
                <a:cs typeface="Times New Roman"/>
              </a:rPr>
              <a:t>is</a:t>
            </a:r>
            <a:r>
              <a:rPr sz="1200" spc="5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passed 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to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component</a:t>
            </a:r>
            <a:r>
              <a:rPr sz="1200" spc="-9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instead</a:t>
            </a:r>
            <a:endParaRPr sz="1200" dirty="0">
              <a:latin typeface="Times New Roman"/>
              <a:cs typeface="Times New Roman"/>
            </a:endParaRPr>
          </a:p>
          <a:p>
            <a:pPr marL="469900" marR="8255" indent="-228600" algn="just">
              <a:lnSpc>
                <a:spcPct val="103099"/>
              </a:lnSpc>
              <a:spcBef>
                <a:spcPts val="10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In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context,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“contract” </a:t>
            </a:r>
            <a:r>
              <a:rPr sz="1200" spc="80" dirty="0">
                <a:solidFill>
                  <a:srgbClr val="221F1F"/>
                </a:solidFill>
                <a:latin typeface="Times New Roman"/>
                <a:cs typeface="Times New Roman"/>
              </a:rPr>
              <a:t>is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sz="1200" i="1" spc="95" dirty="0">
                <a:solidFill>
                  <a:srgbClr val="221F1F"/>
                </a:solidFill>
                <a:latin typeface="Times New Roman"/>
                <a:cs typeface="Times New Roman"/>
              </a:rPr>
              <a:t>pre-condition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that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must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be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true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before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component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uses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 base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class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and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sz="1200" i="1" spc="95" dirty="0">
                <a:solidFill>
                  <a:srgbClr val="221F1F"/>
                </a:solidFill>
                <a:latin typeface="Times New Roman"/>
                <a:cs typeface="Times New Roman"/>
              </a:rPr>
              <a:t>post-condition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that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should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be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true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after 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component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uses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 base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class. </a:t>
            </a:r>
            <a:r>
              <a:rPr sz="1200" spc="140" dirty="0">
                <a:solidFill>
                  <a:srgbClr val="221F1F"/>
                </a:solidFill>
                <a:latin typeface="Times New Roman"/>
                <a:cs typeface="Times New Roman"/>
              </a:rPr>
              <a:t>When </a:t>
            </a:r>
            <a:r>
              <a:rPr sz="1200" spc="120" dirty="0">
                <a:solidFill>
                  <a:srgbClr val="221F1F"/>
                </a:solidFill>
                <a:latin typeface="Times New Roman"/>
                <a:cs typeface="Times New Roman"/>
              </a:rPr>
              <a:t>you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create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derived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classes,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be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sure 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they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conform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to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pre-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and</a:t>
            </a:r>
            <a:r>
              <a:rPr sz="1200" spc="-114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post-conditions.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200" b="1" u="heavy" spc="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Dependency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Inversion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Principle</a:t>
            </a:r>
            <a:r>
              <a:rPr sz="1200" b="1" u="heavy" spc="3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(DIP).</a:t>
            </a:r>
            <a:endParaRPr sz="1200" dirty="0">
              <a:latin typeface="Times New Roman"/>
              <a:cs typeface="Times New Roman"/>
            </a:endParaRPr>
          </a:p>
          <a:p>
            <a:pPr marL="469900" indent="-228600" algn="just">
              <a:lnSpc>
                <a:spcPct val="100000"/>
              </a:lnSpc>
              <a:spcBef>
                <a:spcPts val="92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85" dirty="0">
                <a:latin typeface="Times New Roman"/>
                <a:cs typeface="Times New Roman"/>
              </a:rPr>
              <a:t>“</a:t>
            </a:r>
            <a:r>
              <a:rPr sz="1200" i="1" spc="85" dirty="0">
                <a:latin typeface="Times New Roman"/>
                <a:cs typeface="Times New Roman"/>
              </a:rPr>
              <a:t>Depend on </a:t>
            </a:r>
            <a:r>
              <a:rPr sz="1200" i="1" spc="65" dirty="0">
                <a:latin typeface="Times New Roman"/>
                <a:cs typeface="Times New Roman"/>
              </a:rPr>
              <a:t>abstractions. </a:t>
            </a:r>
            <a:r>
              <a:rPr sz="1200" i="1" spc="105" dirty="0">
                <a:latin typeface="Times New Roman"/>
                <a:cs typeface="Times New Roman"/>
              </a:rPr>
              <a:t>Do </a:t>
            </a:r>
            <a:r>
              <a:rPr sz="1200" i="1" spc="70" dirty="0">
                <a:latin typeface="Times New Roman"/>
                <a:cs typeface="Times New Roman"/>
              </a:rPr>
              <a:t>not </a:t>
            </a:r>
            <a:r>
              <a:rPr sz="1200" i="1" spc="110" dirty="0">
                <a:latin typeface="Times New Roman"/>
                <a:cs typeface="Times New Roman"/>
              </a:rPr>
              <a:t>dependon</a:t>
            </a:r>
            <a:r>
              <a:rPr sz="1200" i="1" spc="405" dirty="0">
                <a:latin typeface="Times New Roman"/>
                <a:cs typeface="Times New Roman"/>
              </a:rPr>
              <a:t> </a:t>
            </a:r>
            <a:r>
              <a:rPr sz="1200" i="1" spc="95" dirty="0">
                <a:latin typeface="Times New Roman"/>
                <a:cs typeface="Times New Roman"/>
              </a:rPr>
              <a:t>concretions”</a:t>
            </a:r>
            <a:r>
              <a:rPr sz="1200" spc="95" dirty="0">
                <a:latin typeface="Times New Roman"/>
                <a:cs typeface="Times New Roman"/>
              </a:rPr>
              <a:t>.</a:t>
            </a:r>
            <a:endParaRPr sz="1200" dirty="0">
              <a:latin typeface="Times New Roman"/>
              <a:cs typeface="Times New Roman"/>
            </a:endParaRPr>
          </a:p>
          <a:p>
            <a:pPr marL="469900" marR="7620" indent="-228600" algn="just">
              <a:lnSpc>
                <a:spcPct val="103099"/>
              </a:lnSpc>
              <a:spcBef>
                <a:spcPts val="9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95" dirty="0">
                <a:latin typeface="Times New Roman"/>
                <a:cs typeface="Times New Roman"/>
              </a:rPr>
              <a:t>Abstractions are the place </a:t>
            </a:r>
            <a:r>
              <a:rPr sz="1200" spc="114" dirty="0">
                <a:latin typeface="Times New Roman"/>
                <a:cs typeface="Times New Roman"/>
              </a:rPr>
              <a:t>where </a:t>
            </a:r>
            <a:r>
              <a:rPr sz="1200" spc="105" dirty="0">
                <a:latin typeface="Times New Roman"/>
                <a:cs typeface="Times New Roman"/>
              </a:rPr>
              <a:t>a design can </a:t>
            </a:r>
            <a:r>
              <a:rPr sz="1200" spc="110" dirty="0">
                <a:latin typeface="Times New Roman"/>
                <a:cs typeface="Times New Roman"/>
              </a:rPr>
              <a:t>be </a:t>
            </a:r>
            <a:r>
              <a:rPr sz="1200" spc="105" dirty="0">
                <a:latin typeface="Times New Roman"/>
                <a:cs typeface="Times New Roman"/>
              </a:rPr>
              <a:t>extended </a:t>
            </a:r>
            <a:r>
              <a:rPr sz="1200" spc="100" dirty="0">
                <a:latin typeface="Times New Roman"/>
                <a:cs typeface="Times New Roman"/>
              </a:rPr>
              <a:t>without </a:t>
            </a:r>
            <a:r>
              <a:rPr sz="1200" spc="90" dirty="0">
                <a:latin typeface="Times New Roman"/>
                <a:cs typeface="Times New Roman"/>
              </a:rPr>
              <a:t>great  </a:t>
            </a:r>
            <a:r>
              <a:rPr sz="1200" spc="95" dirty="0">
                <a:latin typeface="Times New Roman"/>
                <a:cs typeface="Times New Roman"/>
              </a:rPr>
              <a:t>complication. </a:t>
            </a:r>
            <a:r>
              <a:rPr sz="1200" spc="120" dirty="0">
                <a:latin typeface="Times New Roman"/>
                <a:cs typeface="Times New Roman"/>
              </a:rPr>
              <a:t>The more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114" dirty="0">
                <a:latin typeface="Times New Roman"/>
                <a:cs typeface="Times New Roman"/>
              </a:rPr>
              <a:t>component </a:t>
            </a:r>
            <a:r>
              <a:rPr sz="1200" spc="110" dirty="0">
                <a:latin typeface="Times New Roman"/>
                <a:cs typeface="Times New Roman"/>
              </a:rPr>
              <a:t>depends </a:t>
            </a:r>
            <a:r>
              <a:rPr sz="1200" spc="120" dirty="0">
                <a:latin typeface="Times New Roman"/>
                <a:cs typeface="Times New Roman"/>
              </a:rPr>
              <a:t>on </a:t>
            </a:r>
            <a:r>
              <a:rPr sz="1200" spc="95" dirty="0">
                <a:latin typeface="Times New Roman"/>
                <a:cs typeface="Times New Roman"/>
              </a:rPr>
              <a:t>other </a:t>
            </a:r>
            <a:r>
              <a:rPr sz="1200" spc="100" dirty="0">
                <a:latin typeface="Times New Roman"/>
                <a:cs typeface="Times New Roman"/>
              </a:rPr>
              <a:t>concrete  </a:t>
            </a:r>
            <a:r>
              <a:rPr sz="1200" spc="110" dirty="0">
                <a:latin typeface="Times New Roman"/>
                <a:cs typeface="Times New Roman"/>
              </a:rPr>
              <a:t>components </a:t>
            </a:r>
            <a:r>
              <a:rPr sz="1200" spc="90" dirty="0">
                <a:latin typeface="Times New Roman"/>
                <a:cs typeface="Times New Roman"/>
              </a:rPr>
              <a:t>(rather </a:t>
            </a:r>
            <a:r>
              <a:rPr sz="1200" spc="100" dirty="0">
                <a:latin typeface="Times New Roman"/>
                <a:cs typeface="Times New Roman"/>
              </a:rPr>
              <a:t>than </a:t>
            </a:r>
            <a:r>
              <a:rPr sz="1200" spc="120" dirty="0">
                <a:latin typeface="Times New Roman"/>
                <a:cs typeface="Times New Roman"/>
              </a:rPr>
              <a:t>on </a:t>
            </a:r>
            <a:r>
              <a:rPr sz="1200" spc="90" dirty="0">
                <a:latin typeface="Times New Roman"/>
                <a:cs typeface="Times New Roman"/>
              </a:rPr>
              <a:t>abstractions </a:t>
            </a:r>
            <a:r>
              <a:rPr sz="1200" spc="105" dirty="0">
                <a:latin typeface="Times New Roman"/>
                <a:cs typeface="Times New Roman"/>
              </a:rPr>
              <a:t>such </a:t>
            </a:r>
            <a:r>
              <a:rPr sz="1200" spc="95" dirty="0">
                <a:latin typeface="Times New Roman"/>
                <a:cs typeface="Times New Roman"/>
              </a:rPr>
              <a:t>as </a:t>
            </a:r>
            <a:r>
              <a:rPr sz="1200" spc="110" dirty="0">
                <a:latin typeface="Times New Roman"/>
                <a:cs typeface="Times New Roman"/>
              </a:rPr>
              <a:t>an </a:t>
            </a:r>
            <a:r>
              <a:rPr sz="1200" spc="85" dirty="0">
                <a:latin typeface="Times New Roman"/>
                <a:cs typeface="Times New Roman"/>
              </a:rPr>
              <a:t>interface),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20" dirty="0">
                <a:latin typeface="Times New Roman"/>
                <a:cs typeface="Times New Roman"/>
              </a:rPr>
              <a:t>more  </a:t>
            </a:r>
            <a:r>
              <a:rPr sz="1200" spc="80" dirty="0">
                <a:latin typeface="Times New Roman"/>
                <a:cs typeface="Times New Roman"/>
              </a:rPr>
              <a:t>difficult </a:t>
            </a:r>
            <a:r>
              <a:rPr sz="1200" spc="60" dirty="0">
                <a:latin typeface="Times New Roman"/>
                <a:cs typeface="Times New Roman"/>
              </a:rPr>
              <a:t>it </a:t>
            </a:r>
            <a:r>
              <a:rPr sz="1200" spc="90" dirty="0">
                <a:latin typeface="Times New Roman"/>
                <a:cs typeface="Times New Roman"/>
              </a:rPr>
              <a:t>will </a:t>
            </a:r>
            <a:r>
              <a:rPr sz="1200" spc="110" dirty="0">
                <a:latin typeface="Times New Roman"/>
                <a:cs typeface="Times New Roman"/>
              </a:rPr>
              <a:t>be </a:t>
            </a:r>
            <a:r>
              <a:rPr sz="1200" spc="90" dirty="0">
                <a:latin typeface="Times New Roman"/>
                <a:cs typeface="Times New Roman"/>
              </a:rPr>
              <a:t>to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extend.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200" b="1" u="heavy" spc="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sz="1200" b="1" u="heavy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Interface </a:t>
            </a:r>
            <a:r>
              <a:rPr sz="1200" b="1" u="heavy" spc="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Segregation </a:t>
            </a:r>
            <a:r>
              <a:rPr sz="1200" b="1" u="heavy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Principle</a:t>
            </a:r>
            <a:r>
              <a:rPr sz="1200" b="1" u="heavy" spc="-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(ISP).</a:t>
            </a:r>
            <a:endParaRPr sz="1200" dirty="0">
              <a:latin typeface="Times New Roman"/>
              <a:cs typeface="Times New Roman"/>
            </a:endParaRPr>
          </a:p>
          <a:p>
            <a:pPr marL="516890" marR="8255" indent="-228600" algn="just">
              <a:lnSpc>
                <a:spcPct val="103299"/>
              </a:lnSpc>
              <a:spcBef>
                <a:spcPts val="875"/>
              </a:spcBef>
              <a:buFont typeface="Symbol"/>
              <a:buChar char=""/>
              <a:tabLst>
                <a:tab pos="517525" algn="l"/>
              </a:tabLst>
            </a:pPr>
            <a:r>
              <a:rPr sz="1200" i="1" spc="130" dirty="0">
                <a:latin typeface="Times New Roman"/>
                <a:cs typeface="Times New Roman"/>
              </a:rPr>
              <a:t>“Many </a:t>
            </a:r>
            <a:r>
              <a:rPr sz="1200" i="1" spc="85" dirty="0">
                <a:latin typeface="Times New Roman"/>
                <a:cs typeface="Times New Roman"/>
              </a:rPr>
              <a:t>client-specific </a:t>
            </a:r>
            <a:r>
              <a:rPr sz="1200" i="1" spc="90" dirty="0">
                <a:latin typeface="Times New Roman"/>
                <a:cs typeface="Times New Roman"/>
              </a:rPr>
              <a:t>interfaces </a:t>
            </a:r>
            <a:r>
              <a:rPr sz="1200" i="1" spc="105" dirty="0">
                <a:latin typeface="Times New Roman"/>
                <a:cs typeface="Times New Roman"/>
              </a:rPr>
              <a:t>are </a:t>
            </a:r>
            <a:r>
              <a:rPr sz="1200" i="1" spc="90" dirty="0">
                <a:latin typeface="Times New Roman"/>
                <a:cs typeface="Times New Roman"/>
              </a:rPr>
              <a:t>better </a:t>
            </a:r>
            <a:r>
              <a:rPr sz="1200" i="1" spc="105" dirty="0">
                <a:latin typeface="Times New Roman"/>
                <a:cs typeface="Times New Roman"/>
              </a:rPr>
              <a:t>than </a:t>
            </a:r>
            <a:r>
              <a:rPr sz="1200" i="1" spc="114" dirty="0">
                <a:latin typeface="Times New Roman"/>
                <a:cs typeface="Times New Roman"/>
              </a:rPr>
              <a:t>one </a:t>
            </a:r>
            <a:r>
              <a:rPr sz="1200" i="1" spc="100" dirty="0">
                <a:latin typeface="Times New Roman"/>
                <a:cs typeface="Times New Roman"/>
              </a:rPr>
              <a:t>general </a:t>
            </a:r>
            <a:r>
              <a:rPr sz="1200" i="1" spc="110" dirty="0">
                <a:latin typeface="Times New Roman"/>
                <a:cs typeface="Times New Roman"/>
              </a:rPr>
              <a:t>purpose  </a:t>
            </a:r>
            <a:r>
              <a:rPr sz="1200" i="1" spc="90" dirty="0">
                <a:latin typeface="Times New Roman"/>
                <a:cs typeface="Times New Roman"/>
              </a:rPr>
              <a:t>interface”.</a:t>
            </a:r>
            <a:endParaRPr sz="1200" dirty="0">
              <a:latin typeface="Times New Roman"/>
              <a:cs typeface="Times New Roman"/>
            </a:endParaRPr>
          </a:p>
          <a:p>
            <a:pPr marL="516890" marR="8890" indent="-228600" algn="just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517525" algn="l"/>
              </a:tabLst>
            </a:pPr>
            <a:r>
              <a:rPr sz="1200" spc="105" dirty="0">
                <a:latin typeface="Times New Roman"/>
                <a:cs typeface="Times New Roman"/>
              </a:rPr>
              <a:t>There </a:t>
            </a:r>
            <a:r>
              <a:rPr sz="1200" spc="95" dirty="0">
                <a:latin typeface="Times New Roman"/>
                <a:cs typeface="Times New Roman"/>
              </a:rPr>
              <a:t>are </a:t>
            </a:r>
            <a:r>
              <a:rPr sz="1200" spc="130" dirty="0">
                <a:latin typeface="Times New Roman"/>
                <a:cs typeface="Times New Roman"/>
              </a:rPr>
              <a:t>many </a:t>
            </a:r>
            <a:r>
              <a:rPr sz="1200" spc="95" dirty="0">
                <a:latin typeface="Times New Roman"/>
                <a:cs typeface="Times New Roman"/>
              </a:rPr>
              <a:t>instances </a:t>
            </a:r>
            <a:r>
              <a:rPr sz="1200" spc="90" dirty="0">
                <a:latin typeface="Times New Roman"/>
                <a:cs typeface="Times New Roman"/>
              </a:rPr>
              <a:t>in </a:t>
            </a:r>
            <a:r>
              <a:rPr sz="1200" spc="110" dirty="0">
                <a:latin typeface="Times New Roman"/>
                <a:cs typeface="Times New Roman"/>
              </a:rPr>
              <a:t>which </a:t>
            </a:r>
            <a:r>
              <a:rPr sz="1200" spc="95" dirty="0">
                <a:latin typeface="Times New Roman"/>
                <a:cs typeface="Times New Roman"/>
              </a:rPr>
              <a:t>multiple </a:t>
            </a:r>
            <a:r>
              <a:rPr sz="1200" spc="85" dirty="0">
                <a:latin typeface="Times New Roman"/>
                <a:cs typeface="Times New Roman"/>
              </a:rPr>
              <a:t>client </a:t>
            </a:r>
            <a:r>
              <a:rPr sz="1200" spc="114" dirty="0">
                <a:latin typeface="Times New Roman"/>
                <a:cs typeface="Times New Roman"/>
              </a:rPr>
              <a:t>components </a:t>
            </a:r>
            <a:r>
              <a:rPr sz="1200" spc="105" dirty="0">
                <a:latin typeface="Times New Roman"/>
                <a:cs typeface="Times New Roman"/>
              </a:rPr>
              <a:t>use </a:t>
            </a:r>
            <a:r>
              <a:rPr sz="1200" spc="95" dirty="0">
                <a:latin typeface="Times New Roman"/>
                <a:cs typeface="Times New Roman"/>
              </a:rPr>
              <a:t>the  operations </a:t>
            </a:r>
            <a:r>
              <a:rPr sz="1200" spc="105" dirty="0">
                <a:latin typeface="Times New Roman"/>
                <a:cs typeface="Times New Roman"/>
              </a:rPr>
              <a:t>provided </a:t>
            </a:r>
            <a:r>
              <a:rPr sz="1200" spc="120" dirty="0">
                <a:latin typeface="Times New Roman"/>
                <a:cs typeface="Times New Roman"/>
              </a:rPr>
              <a:t>by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95" dirty="0">
                <a:latin typeface="Times New Roman"/>
                <a:cs typeface="Times New Roman"/>
              </a:rPr>
              <a:t>server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class.</a:t>
            </a:r>
            <a:endParaRPr sz="1200" dirty="0">
              <a:latin typeface="Times New Roman"/>
              <a:cs typeface="Times New Roman"/>
            </a:endParaRPr>
          </a:p>
          <a:p>
            <a:pPr marL="516890" marR="8255" indent="-228600" algn="just">
              <a:lnSpc>
                <a:spcPct val="103200"/>
              </a:lnSpc>
              <a:spcBef>
                <a:spcPts val="100"/>
              </a:spcBef>
              <a:buFont typeface="Symbol"/>
              <a:buChar char=""/>
              <a:tabLst>
                <a:tab pos="563245" algn="l"/>
              </a:tabLst>
            </a:pPr>
            <a:r>
              <a:rPr dirty="0"/>
              <a:t>	</a:t>
            </a:r>
            <a:r>
              <a:rPr sz="1200" spc="110" dirty="0">
                <a:latin typeface="Times New Roman"/>
                <a:cs typeface="Times New Roman"/>
              </a:rPr>
              <a:t>Should </a:t>
            </a:r>
            <a:r>
              <a:rPr sz="1200" spc="90" dirty="0">
                <a:latin typeface="Times New Roman"/>
                <a:cs typeface="Times New Roman"/>
              </a:rPr>
              <a:t>create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90" dirty="0">
                <a:latin typeface="Times New Roman"/>
                <a:cs typeface="Times New Roman"/>
              </a:rPr>
              <a:t>specialized interface </a:t>
            </a:r>
            <a:r>
              <a:rPr sz="1200" spc="95" dirty="0">
                <a:latin typeface="Times New Roman"/>
                <a:cs typeface="Times New Roman"/>
              </a:rPr>
              <a:t>to </a:t>
            </a:r>
            <a:r>
              <a:rPr sz="1200" spc="100" dirty="0">
                <a:latin typeface="Times New Roman"/>
                <a:cs typeface="Times New Roman"/>
              </a:rPr>
              <a:t>serve </a:t>
            </a:r>
            <a:r>
              <a:rPr sz="1200" spc="105" dirty="0">
                <a:latin typeface="Times New Roman"/>
                <a:cs typeface="Times New Roman"/>
              </a:rPr>
              <a:t>each major </a:t>
            </a:r>
            <a:r>
              <a:rPr sz="1200" spc="100" dirty="0">
                <a:latin typeface="Times New Roman"/>
                <a:cs typeface="Times New Roman"/>
              </a:rPr>
              <a:t>category </a:t>
            </a:r>
            <a:r>
              <a:rPr sz="1200" spc="105" dirty="0">
                <a:latin typeface="Times New Roman"/>
                <a:cs typeface="Times New Roman"/>
              </a:rPr>
              <a:t>of  </a:t>
            </a:r>
            <a:r>
              <a:rPr sz="1200" spc="80" dirty="0">
                <a:latin typeface="Times New Roman"/>
                <a:cs typeface="Times New Roman"/>
              </a:rPr>
              <a:t>clients. </a:t>
            </a:r>
            <a:r>
              <a:rPr sz="1200" spc="114" dirty="0">
                <a:latin typeface="Times New Roman"/>
                <a:cs typeface="Times New Roman"/>
              </a:rPr>
              <a:t>Only </a:t>
            </a:r>
            <a:r>
              <a:rPr sz="1200" spc="100" dirty="0">
                <a:latin typeface="Times New Roman"/>
                <a:cs typeface="Times New Roman"/>
              </a:rPr>
              <a:t>those </a:t>
            </a:r>
            <a:r>
              <a:rPr sz="1200" spc="95" dirty="0">
                <a:latin typeface="Times New Roman"/>
                <a:cs typeface="Times New Roman"/>
              </a:rPr>
              <a:t>operations </a:t>
            </a:r>
            <a:r>
              <a:rPr sz="1200" spc="85" dirty="0">
                <a:latin typeface="Times New Roman"/>
                <a:cs typeface="Times New Roman"/>
              </a:rPr>
              <a:t>that </a:t>
            </a:r>
            <a:r>
              <a:rPr sz="1200" spc="95" dirty="0">
                <a:latin typeface="Times New Roman"/>
                <a:cs typeface="Times New Roman"/>
              </a:rPr>
              <a:t>are relevant </a:t>
            </a:r>
            <a:r>
              <a:rPr sz="1200" spc="90" dirty="0">
                <a:latin typeface="Times New Roman"/>
                <a:cs typeface="Times New Roman"/>
              </a:rPr>
              <a:t>to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90" dirty="0">
                <a:latin typeface="Times New Roman"/>
                <a:cs typeface="Times New Roman"/>
              </a:rPr>
              <a:t>particular </a:t>
            </a:r>
            <a:r>
              <a:rPr sz="1200" spc="100" dirty="0">
                <a:latin typeface="Times New Roman"/>
                <a:cs typeface="Times New Roman"/>
              </a:rPr>
              <a:t>category of  </a:t>
            </a:r>
            <a:r>
              <a:rPr sz="1200" spc="85" dirty="0">
                <a:latin typeface="Times New Roman"/>
                <a:cs typeface="Times New Roman"/>
              </a:rPr>
              <a:t>clients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should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be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specified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in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interface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for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that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80" dirty="0">
                <a:latin typeface="Times New Roman"/>
                <a:cs typeface="Times New Roman"/>
              </a:rPr>
              <a:t>client.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If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multiple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clients  </a:t>
            </a:r>
            <a:r>
              <a:rPr sz="1200" spc="95" dirty="0">
                <a:latin typeface="Times New Roman"/>
                <a:cs typeface="Times New Roman"/>
              </a:rPr>
              <a:t>require the </a:t>
            </a:r>
            <a:r>
              <a:rPr sz="1200" spc="120" dirty="0">
                <a:latin typeface="Times New Roman"/>
                <a:cs typeface="Times New Roman"/>
              </a:rPr>
              <a:t>same </a:t>
            </a:r>
            <a:r>
              <a:rPr sz="1200" spc="95" dirty="0">
                <a:latin typeface="Times New Roman"/>
                <a:cs typeface="Times New Roman"/>
              </a:rPr>
              <a:t>operations, </a:t>
            </a:r>
            <a:r>
              <a:rPr sz="1200" spc="65" dirty="0">
                <a:latin typeface="Times New Roman"/>
                <a:cs typeface="Times New Roman"/>
              </a:rPr>
              <a:t>it </a:t>
            </a:r>
            <a:r>
              <a:rPr sz="1200" spc="105" dirty="0">
                <a:latin typeface="Times New Roman"/>
                <a:cs typeface="Times New Roman"/>
              </a:rPr>
              <a:t>should </a:t>
            </a:r>
            <a:r>
              <a:rPr sz="1200" spc="110" dirty="0">
                <a:latin typeface="Times New Roman"/>
                <a:cs typeface="Times New Roman"/>
              </a:rPr>
              <a:t>be </a:t>
            </a:r>
            <a:r>
              <a:rPr sz="1200" spc="95" dirty="0">
                <a:latin typeface="Times New Roman"/>
                <a:cs typeface="Times New Roman"/>
              </a:rPr>
              <a:t>specified </a:t>
            </a:r>
            <a:r>
              <a:rPr sz="1200" spc="90" dirty="0">
                <a:latin typeface="Times New Roman"/>
                <a:cs typeface="Times New Roman"/>
              </a:rPr>
              <a:t>in </a:t>
            </a:r>
            <a:r>
              <a:rPr sz="1200" spc="105" dirty="0">
                <a:latin typeface="Times New Roman"/>
                <a:cs typeface="Times New Roman"/>
              </a:rPr>
              <a:t>each of </a:t>
            </a:r>
            <a:r>
              <a:rPr sz="1200" spc="95" dirty="0">
                <a:latin typeface="Times New Roman"/>
                <a:cs typeface="Times New Roman"/>
              </a:rPr>
              <a:t>specialized  </a:t>
            </a:r>
            <a:r>
              <a:rPr sz="1200" spc="85" dirty="0">
                <a:latin typeface="Times New Roman"/>
                <a:cs typeface="Times New Roman"/>
              </a:rPr>
              <a:t>interfaces.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200" b="1" u="heavy" spc="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sz="1200" b="1" u="heavy" spc="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Release </a:t>
            </a:r>
            <a:r>
              <a:rPr sz="1200" b="1" u="heavy" spc="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Reuse </a:t>
            </a:r>
            <a:r>
              <a:rPr sz="1200" b="1" u="heavy" spc="1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Equivalency </a:t>
            </a:r>
            <a:r>
              <a:rPr sz="1200" b="1" u="heavy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Principle</a:t>
            </a:r>
            <a:r>
              <a:rPr sz="1200" b="1" u="heavy" spc="-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1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(REP).</a:t>
            </a:r>
            <a:endParaRPr sz="1200" dirty="0">
              <a:latin typeface="Times New Roman"/>
              <a:cs typeface="Times New Roman"/>
            </a:endParaRPr>
          </a:p>
          <a:p>
            <a:pPr marL="469900" indent="-228600" algn="just">
              <a:lnSpc>
                <a:spcPct val="100000"/>
              </a:lnSpc>
              <a:spcBef>
                <a:spcPts val="92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i="1" spc="120" dirty="0">
                <a:latin typeface="Times New Roman"/>
                <a:cs typeface="Times New Roman"/>
              </a:rPr>
              <a:t>“The</a:t>
            </a:r>
            <a:r>
              <a:rPr sz="1200" i="1" spc="55" dirty="0">
                <a:latin typeface="Times New Roman"/>
                <a:cs typeface="Times New Roman"/>
              </a:rPr>
              <a:t> </a:t>
            </a:r>
            <a:r>
              <a:rPr sz="1200" i="1" spc="105" dirty="0">
                <a:latin typeface="Times New Roman"/>
                <a:cs typeface="Times New Roman"/>
              </a:rPr>
              <a:t>granule</a:t>
            </a:r>
            <a:r>
              <a:rPr sz="1200" i="1" spc="60" dirty="0">
                <a:latin typeface="Times New Roman"/>
                <a:cs typeface="Times New Roman"/>
              </a:rPr>
              <a:t> </a:t>
            </a:r>
            <a:r>
              <a:rPr sz="1200" i="1" spc="90" dirty="0">
                <a:latin typeface="Times New Roman"/>
                <a:cs typeface="Times New Roman"/>
              </a:rPr>
              <a:t>of</a:t>
            </a:r>
            <a:r>
              <a:rPr sz="1200" i="1" spc="60" dirty="0">
                <a:latin typeface="Times New Roman"/>
                <a:cs typeface="Times New Roman"/>
              </a:rPr>
              <a:t> </a:t>
            </a:r>
            <a:r>
              <a:rPr sz="1200" i="1" spc="100" dirty="0">
                <a:latin typeface="Times New Roman"/>
                <a:cs typeface="Times New Roman"/>
              </a:rPr>
              <a:t>reuse</a:t>
            </a:r>
            <a:r>
              <a:rPr sz="1200" i="1" spc="60" dirty="0">
                <a:latin typeface="Times New Roman"/>
                <a:cs typeface="Times New Roman"/>
              </a:rPr>
              <a:t> </a:t>
            </a:r>
            <a:r>
              <a:rPr sz="1200" i="1" spc="75" dirty="0">
                <a:latin typeface="Times New Roman"/>
                <a:cs typeface="Times New Roman"/>
              </a:rPr>
              <a:t>is</a:t>
            </a:r>
            <a:r>
              <a:rPr sz="1200" i="1" spc="50" dirty="0">
                <a:latin typeface="Times New Roman"/>
                <a:cs typeface="Times New Roman"/>
              </a:rPr>
              <a:t> </a:t>
            </a:r>
            <a:r>
              <a:rPr sz="1200" i="1" spc="95" dirty="0">
                <a:latin typeface="Times New Roman"/>
                <a:cs typeface="Times New Roman"/>
              </a:rPr>
              <a:t>the</a:t>
            </a:r>
            <a:r>
              <a:rPr sz="1200" i="1" spc="60" dirty="0">
                <a:latin typeface="Times New Roman"/>
                <a:cs typeface="Times New Roman"/>
              </a:rPr>
              <a:t> </a:t>
            </a:r>
            <a:r>
              <a:rPr sz="1200" i="1" spc="105" dirty="0">
                <a:latin typeface="Times New Roman"/>
                <a:cs typeface="Times New Roman"/>
              </a:rPr>
              <a:t>granule</a:t>
            </a:r>
            <a:r>
              <a:rPr sz="1200" i="1" spc="35" dirty="0">
                <a:latin typeface="Times New Roman"/>
                <a:cs typeface="Times New Roman"/>
              </a:rPr>
              <a:t> </a:t>
            </a:r>
            <a:r>
              <a:rPr sz="1200" i="1" spc="90" dirty="0">
                <a:latin typeface="Times New Roman"/>
                <a:cs typeface="Times New Roman"/>
              </a:rPr>
              <a:t>of</a:t>
            </a:r>
            <a:r>
              <a:rPr sz="1200" i="1" spc="40" dirty="0">
                <a:latin typeface="Times New Roman"/>
                <a:cs typeface="Times New Roman"/>
              </a:rPr>
              <a:t> </a:t>
            </a:r>
            <a:r>
              <a:rPr sz="1200" i="1" spc="100" dirty="0">
                <a:latin typeface="Times New Roman"/>
                <a:cs typeface="Times New Roman"/>
              </a:rPr>
              <a:t>release”</a:t>
            </a:r>
            <a:endParaRPr sz="1200" dirty="0">
              <a:latin typeface="Times New Roman"/>
              <a:cs typeface="Times New Roman"/>
            </a:endParaRPr>
          </a:p>
          <a:p>
            <a:pPr marL="469900" marR="7620" indent="-228600" algn="just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140" dirty="0">
                <a:latin typeface="Times New Roman"/>
                <a:cs typeface="Times New Roman"/>
              </a:rPr>
              <a:t>When </a:t>
            </a:r>
            <a:r>
              <a:rPr sz="1200" spc="95" dirty="0">
                <a:latin typeface="Times New Roman"/>
                <a:cs typeface="Times New Roman"/>
              </a:rPr>
              <a:t>classes </a:t>
            </a:r>
            <a:r>
              <a:rPr sz="1200" spc="100" dirty="0">
                <a:latin typeface="Times New Roman"/>
                <a:cs typeface="Times New Roman"/>
              </a:rPr>
              <a:t>or </a:t>
            </a:r>
            <a:r>
              <a:rPr sz="1200" spc="114" dirty="0">
                <a:latin typeface="Times New Roman"/>
                <a:cs typeface="Times New Roman"/>
              </a:rPr>
              <a:t>components </a:t>
            </a:r>
            <a:r>
              <a:rPr sz="1200" spc="95" dirty="0">
                <a:latin typeface="Times New Roman"/>
                <a:cs typeface="Times New Roman"/>
              </a:rPr>
              <a:t>are </a:t>
            </a:r>
            <a:r>
              <a:rPr sz="1200" spc="105" dirty="0">
                <a:latin typeface="Times New Roman"/>
                <a:cs typeface="Times New Roman"/>
              </a:rPr>
              <a:t>designed </a:t>
            </a:r>
            <a:r>
              <a:rPr sz="1200" spc="90" dirty="0">
                <a:latin typeface="Times New Roman"/>
                <a:cs typeface="Times New Roman"/>
              </a:rPr>
              <a:t>for </a:t>
            </a:r>
            <a:r>
              <a:rPr sz="1200" spc="95" dirty="0">
                <a:latin typeface="Times New Roman"/>
                <a:cs typeface="Times New Roman"/>
              </a:rPr>
              <a:t>reuse, </a:t>
            </a:r>
            <a:r>
              <a:rPr sz="1200" spc="110" dirty="0">
                <a:latin typeface="Times New Roman"/>
                <a:cs typeface="Times New Roman"/>
              </a:rPr>
              <a:t>an </a:t>
            </a:r>
            <a:r>
              <a:rPr sz="1200" spc="90" dirty="0">
                <a:latin typeface="Times New Roman"/>
                <a:cs typeface="Times New Roman"/>
              </a:rPr>
              <a:t>implicit </a:t>
            </a:r>
            <a:r>
              <a:rPr sz="1200" spc="95" dirty="0">
                <a:latin typeface="Times New Roman"/>
                <a:cs typeface="Times New Roman"/>
              </a:rPr>
              <a:t>contract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is  </a:t>
            </a:r>
            <a:r>
              <a:rPr sz="1200" spc="95" dirty="0">
                <a:latin typeface="Times New Roman"/>
                <a:cs typeface="Times New Roman"/>
              </a:rPr>
              <a:t>established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between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developer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reusable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entity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people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130" dirty="0">
                <a:latin typeface="Times New Roman"/>
                <a:cs typeface="Times New Roman"/>
              </a:rPr>
              <a:t>who  </a:t>
            </a:r>
            <a:r>
              <a:rPr sz="1200" spc="90" dirty="0">
                <a:latin typeface="Times New Roman"/>
                <a:cs typeface="Times New Roman"/>
              </a:rPr>
              <a:t>will </a:t>
            </a:r>
            <a:r>
              <a:rPr sz="1200" spc="105" dirty="0">
                <a:latin typeface="Times New Roman"/>
                <a:cs typeface="Times New Roman"/>
              </a:rPr>
              <a:t>use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60" dirty="0">
                <a:latin typeface="Times New Roman"/>
                <a:cs typeface="Times New Roman"/>
              </a:rPr>
              <a:t>it.</a:t>
            </a:r>
            <a:endParaRPr sz="1200" dirty="0">
              <a:latin typeface="Times New Roman"/>
              <a:cs typeface="Times New Roman"/>
            </a:endParaRPr>
          </a:p>
          <a:p>
            <a:pPr marL="469900" marR="7620" indent="-228600" algn="just">
              <a:lnSpc>
                <a:spcPct val="103899"/>
              </a:lnSpc>
              <a:spcBef>
                <a:spcPts val="7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120" dirty="0">
                <a:latin typeface="Times New Roman"/>
                <a:cs typeface="Times New Roman"/>
              </a:rPr>
              <a:t>The </a:t>
            </a:r>
            <a:r>
              <a:rPr sz="1200" spc="100" dirty="0">
                <a:latin typeface="Times New Roman"/>
                <a:cs typeface="Times New Roman"/>
              </a:rPr>
              <a:t>developer </a:t>
            </a:r>
            <a:r>
              <a:rPr sz="1200" spc="114" dirty="0">
                <a:latin typeface="Times New Roman"/>
                <a:cs typeface="Times New Roman"/>
              </a:rPr>
              <a:t>commits </a:t>
            </a:r>
            <a:r>
              <a:rPr sz="1200" spc="90" dirty="0">
                <a:latin typeface="Times New Roman"/>
                <a:cs typeface="Times New Roman"/>
              </a:rPr>
              <a:t>to establish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90" dirty="0">
                <a:latin typeface="Times New Roman"/>
                <a:cs typeface="Times New Roman"/>
              </a:rPr>
              <a:t>release </a:t>
            </a:r>
            <a:r>
              <a:rPr sz="1200" spc="95" dirty="0">
                <a:latin typeface="Times New Roman"/>
                <a:cs typeface="Times New Roman"/>
              </a:rPr>
              <a:t>control </a:t>
            </a:r>
            <a:r>
              <a:rPr sz="1200" spc="110" dirty="0">
                <a:latin typeface="Times New Roman"/>
                <a:cs typeface="Times New Roman"/>
              </a:rPr>
              <a:t>system </a:t>
            </a:r>
            <a:r>
              <a:rPr sz="1200" spc="85" dirty="0">
                <a:latin typeface="Times New Roman"/>
                <a:cs typeface="Times New Roman"/>
              </a:rPr>
              <a:t>that </a:t>
            </a:r>
            <a:r>
              <a:rPr sz="1200" spc="100" dirty="0">
                <a:latin typeface="Times New Roman"/>
                <a:cs typeface="Times New Roman"/>
              </a:rPr>
              <a:t>supports 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maintains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older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versions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entity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while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theusers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slowly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upgrade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to  the </a:t>
            </a:r>
            <a:r>
              <a:rPr sz="1200" spc="110" dirty="0">
                <a:latin typeface="Times New Roman"/>
                <a:cs typeface="Times New Roman"/>
              </a:rPr>
              <a:t>most </a:t>
            </a:r>
            <a:r>
              <a:rPr sz="1200" spc="95" dirty="0">
                <a:latin typeface="Times New Roman"/>
                <a:cs typeface="Times New Roman"/>
              </a:rPr>
              <a:t>current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version.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har char=""/>
            </a:pPr>
            <a:endParaRPr sz="13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200" b="1" u="heavy" spc="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sz="1200" b="1" u="heavy" spc="1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Common </a:t>
            </a:r>
            <a:r>
              <a:rPr sz="1200" b="1" u="heavy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Closure </a:t>
            </a:r>
            <a:r>
              <a:rPr sz="1200" b="1" u="heavy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Principle</a:t>
            </a:r>
            <a:r>
              <a:rPr sz="1200" b="1" u="heavy" spc="-1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(CCP)</a:t>
            </a:r>
            <a:r>
              <a:rPr sz="1200" b="1" spc="114" dirty="0">
                <a:solidFill>
                  <a:srgbClr val="00ADEE"/>
                </a:solidFill>
                <a:latin typeface="Times New Roman"/>
                <a:cs typeface="Times New Roman"/>
              </a:rPr>
              <a:t>.</a:t>
            </a:r>
            <a:endParaRPr sz="1200" dirty="0">
              <a:latin typeface="Times New Roman"/>
              <a:cs typeface="Times New Roman"/>
            </a:endParaRPr>
          </a:p>
          <a:p>
            <a:pPr marL="469900" indent="-228600" algn="just">
              <a:lnSpc>
                <a:spcPct val="100000"/>
              </a:lnSpc>
              <a:spcBef>
                <a:spcPts val="91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i="1" spc="100" dirty="0">
                <a:latin typeface="Times New Roman"/>
                <a:cs typeface="Times New Roman"/>
              </a:rPr>
              <a:t>“Classes </a:t>
            </a:r>
            <a:r>
              <a:rPr sz="1200" i="1" spc="85" dirty="0">
                <a:latin typeface="Times New Roman"/>
                <a:cs typeface="Times New Roman"/>
              </a:rPr>
              <a:t>that </a:t>
            </a:r>
            <a:r>
              <a:rPr sz="1200" i="1" spc="114" dirty="0">
                <a:latin typeface="Times New Roman"/>
                <a:cs typeface="Times New Roman"/>
              </a:rPr>
              <a:t>change </a:t>
            </a:r>
            <a:r>
              <a:rPr sz="1200" i="1" spc="95" dirty="0">
                <a:latin typeface="Times New Roman"/>
                <a:cs typeface="Times New Roman"/>
              </a:rPr>
              <a:t>together </a:t>
            </a:r>
            <a:r>
              <a:rPr sz="1200" i="1" spc="105" dirty="0">
                <a:latin typeface="Times New Roman"/>
                <a:cs typeface="Times New Roman"/>
              </a:rPr>
              <a:t>belong</a:t>
            </a:r>
            <a:r>
              <a:rPr sz="1200" i="1" spc="-145" dirty="0">
                <a:latin typeface="Times New Roman"/>
                <a:cs typeface="Times New Roman"/>
              </a:rPr>
              <a:t> </a:t>
            </a:r>
            <a:r>
              <a:rPr sz="1200" i="1" spc="95" dirty="0">
                <a:latin typeface="Times New Roman"/>
                <a:cs typeface="Times New Roman"/>
              </a:rPr>
              <a:t>together.”</a:t>
            </a:r>
            <a:endParaRPr sz="1200" dirty="0">
              <a:latin typeface="Times New Roman"/>
              <a:cs typeface="Times New Roman"/>
            </a:endParaRPr>
          </a:p>
          <a:p>
            <a:pPr marL="469900" indent="-228600" algn="just">
              <a:lnSpc>
                <a:spcPct val="100000"/>
              </a:lnSpc>
              <a:spcBef>
                <a:spcPts val="14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100" dirty="0">
                <a:latin typeface="Times New Roman"/>
                <a:cs typeface="Times New Roman"/>
              </a:rPr>
              <a:t>Classes </a:t>
            </a:r>
            <a:r>
              <a:rPr sz="1200" spc="105" dirty="0">
                <a:latin typeface="Times New Roman"/>
                <a:cs typeface="Times New Roman"/>
              </a:rPr>
              <a:t>should </a:t>
            </a:r>
            <a:r>
              <a:rPr sz="1200" spc="110" dirty="0">
                <a:latin typeface="Times New Roman"/>
                <a:cs typeface="Times New Roman"/>
              </a:rPr>
              <a:t>be packaged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cohesively.</a:t>
            </a:r>
            <a:endParaRPr sz="1200" dirty="0">
              <a:latin typeface="Times New Roman"/>
              <a:cs typeface="Times New Roman"/>
            </a:endParaRPr>
          </a:p>
          <a:p>
            <a:pPr marL="469900" marR="12065" indent="-228600" algn="just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105" dirty="0">
                <a:latin typeface="Times New Roman"/>
                <a:cs typeface="Times New Roman"/>
              </a:rPr>
              <a:t>That </a:t>
            </a:r>
            <a:r>
              <a:rPr sz="1200" spc="70" dirty="0">
                <a:latin typeface="Times New Roman"/>
                <a:cs typeface="Times New Roman"/>
              </a:rPr>
              <a:t>is, </a:t>
            </a:r>
            <a:r>
              <a:rPr sz="1200" spc="125" dirty="0">
                <a:latin typeface="Times New Roman"/>
                <a:cs typeface="Times New Roman"/>
              </a:rPr>
              <a:t>when </a:t>
            </a:r>
            <a:r>
              <a:rPr sz="1200" spc="95" dirty="0">
                <a:latin typeface="Times New Roman"/>
                <a:cs typeface="Times New Roman"/>
              </a:rPr>
              <a:t>classes are </a:t>
            </a:r>
            <a:r>
              <a:rPr sz="1200" spc="110" dirty="0">
                <a:latin typeface="Times New Roman"/>
                <a:cs typeface="Times New Roman"/>
              </a:rPr>
              <a:t>packaged </a:t>
            </a:r>
            <a:r>
              <a:rPr sz="1200" spc="95" dirty="0">
                <a:latin typeface="Times New Roman"/>
                <a:cs typeface="Times New Roman"/>
              </a:rPr>
              <a:t>as part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95" dirty="0">
                <a:latin typeface="Times New Roman"/>
                <a:cs typeface="Times New Roman"/>
              </a:rPr>
              <a:t>design, </a:t>
            </a:r>
            <a:r>
              <a:rPr sz="1200" spc="100" dirty="0">
                <a:latin typeface="Times New Roman"/>
                <a:cs typeface="Times New Roman"/>
              </a:rPr>
              <a:t>they </a:t>
            </a:r>
            <a:r>
              <a:rPr sz="1200" spc="105" dirty="0">
                <a:latin typeface="Times New Roman"/>
                <a:cs typeface="Times New Roman"/>
              </a:rPr>
              <a:t>should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address 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20" dirty="0">
                <a:latin typeface="Times New Roman"/>
                <a:cs typeface="Times New Roman"/>
              </a:rPr>
              <a:t>same </a:t>
            </a:r>
            <a:r>
              <a:rPr sz="1200" spc="95" dirty="0">
                <a:latin typeface="Times New Roman"/>
                <a:cs typeface="Times New Roman"/>
              </a:rPr>
              <a:t>functional </a:t>
            </a:r>
            <a:r>
              <a:rPr sz="1200" spc="100" dirty="0">
                <a:latin typeface="Times New Roman"/>
                <a:cs typeface="Times New Roman"/>
              </a:rPr>
              <a:t>or behavioural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area.</a:t>
            </a:r>
            <a:endParaRPr sz="1200" dirty="0">
              <a:latin typeface="Times New Roman"/>
              <a:cs typeface="Times New Roman"/>
            </a:endParaRPr>
          </a:p>
          <a:p>
            <a:pPr marL="469900" marR="5080" indent="-228600" algn="just">
              <a:lnSpc>
                <a:spcPct val="103400"/>
              </a:lnSpc>
              <a:spcBef>
                <a:spcPts val="8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140" dirty="0">
                <a:latin typeface="Times New Roman"/>
                <a:cs typeface="Times New Roman"/>
              </a:rPr>
              <a:t>When </a:t>
            </a:r>
            <a:r>
              <a:rPr sz="1200" spc="125" dirty="0">
                <a:latin typeface="Times New Roman"/>
                <a:cs typeface="Times New Roman"/>
              </a:rPr>
              <a:t>some </a:t>
            </a:r>
            <a:r>
              <a:rPr sz="1200" spc="85" dirty="0">
                <a:latin typeface="Times New Roman"/>
                <a:cs typeface="Times New Roman"/>
              </a:rPr>
              <a:t>characteristic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90" dirty="0">
                <a:latin typeface="Times New Roman"/>
                <a:cs typeface="Times New Roman"/>
              </a:rPr>
              <a:t>that </a:t>
            </a:r>
            <a:r>
              <a:rPr sz="1200" spc="95" dirty="0">
                <a:latin typeface="Times New Roman"/>
                <a:cs typeface="Times New Roman"/>
              </a:rPr>
              <a:t>area </a:t>
            </a:r>
            <a:r>
              <a:rPr sz="1200" spc="114" dirty="0">
                <a:latin typeface="Times New Roman"/>
                <a:cs typeface="Times New Roman"/>
              </a:rPr>
              <a:t>must </a:t>
            </a:r>
            <a:r>
              <a:rPr sz="1200" spc="100" dirty="0">
                <a:latin typeface="Times New Roman"/>
                <a:cs typeface="Times New Roman"/>
              </a:rPr>
              <a:t>change, </a:t>
            </a:r>
            <a:r>
              <a:rPr sz="1200" spc="65" dirty="0">
                <a:latin typeface="Times New Roman"/>
                <a:cs typeface="Times New Roman"/>
              </a:rPr>
              <a:t>it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90" dirty="0">
                <a:latin typeface="Times New Roman"/>
                <a:cs typeface="Times New Roman"/>
              </a:rPr>
              <a:t>likely </a:t>
            </a:r>
            <a:r>
              <a:rPr sz="1200" spc="85" dirty="0">
                <a:latin typeface="Times New Roman"/>
                <a:cs typeface="Times New Roman"/>
              </a:rPr>
              <a:t>that </a:t>
            </a:r>
            <a:r>
              <a:rPr sz="1200" spc="105" dirty="0">
                <a:latin typeface="Times New Roman"/>
                <a:cs typeface="Times New Roman"/>
              </a:rPr>
              <a:t>only  </a:t>
            </a:r>
            <a:r>
              <a:rPr sz="1200" spc="100" dirty="0">
                <a:latin typeface="Times New Roman"/>
                <a:cs typeface="Times New Roman"/>
              </a:rPr>
              <a:t>those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classes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within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package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will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require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modification.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This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leads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130" dirty="0">
                <a:latin typeface="Times New Roman"/>
                <a:cs typeface="Times New Roman"/>
              </a:rPr>
              <a:t>tomore  </a:t>
            </a:r>
            <a:r>
              <a:rPr sz="1200" spc="90" dirty="0">
                <a:latin typeface="Times New Roman"/>
                <a:cs typeface="Times New Roman"/>
              </a:rPr>
              <a:t>effective </a:t>
            </a:r>
            <a:r>
              <a:rPr sz="1200" spc="110" dirty="0">
                <a:latin typeface="Times New Roman"/>
                <a:cs typeface="Times New Roman"/>
              </a:rPr>
              <a:t>change </a:t>
            </a:r>
            <a:r>
              <a:rPr sz="1200" spc="95" dirty="0">
                <a:latin typeface="Times New Roman"/>
                <a:cs typeface="Times New Roman"/>
              </a:rPr>
              <a:t>control </a:t>
            </a:r>
            <a:r>
              <a:rPr sz="1200" spc="114" dirty="0">
                <a:latin typeface="Times New Roman"/>
                <a:cs typeface="Times New Roman"/>
              </a:rPr>
              <a:t>and </a:t>
            </a:r>
            <a:r>
              <a:rPr sz="1200" spc="90" dirty="0">
                <a:latin typeface="Times New Roman"/>
                <a:cs typeface="Times New Roman"/>
              </a:rPr>
              <a:t>release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120" dirty="0">
                <a:latin typeface="Times New Roman"/>
                <a:cs typeface="Times New Roman"/>
              </a:rPr>
              <a:t>management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42</a:t>
            </a:fld>
            <a:endParaRPr spc="-2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992" y="281431"/>
            <a:ext cx="3428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6453" y="281431"/>
            <a:ext cx="6648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8873" y="281431"/>
            <a:ext cx="12909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731011"/>
            <a:ext cx="5991860" cy="9389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heavy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sz="1200" b="1" u="heavy" spc="1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Common </a:t>
            </a:r>
            <a:r>
              <a:rPr sz="1200" b="1" u="heavy" spc="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Reuse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Principle</a:t>
            </a:r>
            <a:r>
              <a:rPr sz="1200" b="1" u="heavy" spc="-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(CRP).</a:t>
            </a:r>
            <a:endParaRPr sz="1200" dirty="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92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i="1" spc="75" dirty="0">
                <a:latin typeface="Times New Roman"/>
                <a:cs typeface="Times New Roman"/>
              </a:rPr>
              <a:t>“Classes </a:t>
            </a:r>
            <a:r>
              <a:rPr sz="1200" i="1" spc="65" dirty="0">
                <a:latin typeface="Times New Roman"/>
                <a:cs typeface="Times New Roman"/>
              </a:rPr>
              <a:t>that </a:t>
            </a:r>
            <a:r>
              <a:rPr sz="1200" i="1" spc="70" dirty="0">
                <a:latin typeface="Times New Roman"/>
                <a:cs typeface="Times New Roman"/>
              </a:rPr>
              <a:t>aren’t </a:t>
            </a:r>
            <a:r>
              <a:rPr sz="1200" i="1" spc="75" dirty="0">
                <a:latin typeface="Times New Roman"/>
                <a:cs typeface="Times New Roman"/>
              </a:rPr>
              <a:t>reused </a:t>
            </a:r>
            <a:r>
              <a:rPr sz="1200" i="1" spc="70" dirty="0">
                <a:latin typeface="Times New Roman"/>
                <a:cs typeface="Times New Roman"/>
              </a:rPr>
              <a:t>together </a:t>
            </a:r>
            <a:r>
              <a:rPr sz="1200" i="1" spc="75" dirty="0">
                <a:latin typeface="Times New Roman"/>
                <a:cs typeface="Times New Roman"/>
              </a:rPr>
              <a:t>should </a:t>
            </a:r>
            <a:r>
              <a:rPr sz="1200" i="1" spc="100" dirty="0">
                <a:latin typeface="Times New Roman"/>
                <a:cs typeface="Times New Roman"/>
              </a:rPr>
              <a:t>not </a:t>
            </a:r>
            <a:r>
              <a:rPr sz="1200" i="1" spc="110" dirty="0">
                <a:latin typeface="Times New Roman"/>
                <a:cs typeface="Times New Roman"/>
              </a:rPr>
              <a:t>be grouped</a:t>
            </a:r>
            <a:r>
              <a:rPr sz="1200" i="1" spc="-170" dirty="0">
                <a:latin typeface="Times New Roman"/>
                <a:cs typeface="Times New Roman"/>
              </a:rPr>
              <a:t> </a:t>
            </a:r>
            <a:r>
              <a:rPr sz="1200" i="1" spc="100" dirty="0">
                <a:latin typeface="Times New Roman"/>
                <a:cs typeface="Times New Roman"/>
              </a:rPr>
              <a:t>together”</a:t>
            </a:r>
            <a:endParaRPr sz="1200" dirty="0">
              <a:latin typeface="Times New Roman"/>
              <a:cs typeface="Times New Roman"/>
            </a:endParaRPr>
          </a:p>
          <a:p>
            <a:pPr marL="469900" marR="7620" indent="-228600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140" dirty="0">
                <a:latin typeface="Times New Roman"/>
                <a:cs typeface="Times New Roman"/>
              </a:rPr>
              <a:t>When </a:t>
            </a:r>
            <a:r>
              <a:rPr sz="1200" spc="114" dirty="0">
                <a:latin typeface="Times New Roman"/>
                <a:cs typeface="Times New Roman"/>
              </a:rPr>
              <a:t>one </a:t>
            </a:r>
            <a:r>
              <a:rPr sz="1200" spc="100" dirty="0">
                <a:latin typeface="Times New Roman"/>
                <a:cs typeface="Times New Roman"/>
              </a:rPr>
              <a:t>or </a:t>
            </a:r>
            <a:r>
              <a:rPr sz="1200" spc="120" dirty="0">
                <a:latin typeface="Times New Roman"/>
                <a:cs typeface="Times New Roman"/>
              </a:rPr>
              <a:t>more </a:t>
            </a:r>
            <a:r>
              <a:rPr sz="1200" spc="90" dirty="0">
                <a:latin typeface="Times New Roman"/>
                <a:cs typeface="Times New Roman"/>
              </a:rPr>
              <a:t>classes </a:t>
            </a:r>
            <a:r>
              <a:rPr sz="1200" spc="100" dirty="0">
                <a:latin typeface="Times New Roman"/>
                <a:cs typeface="Times New Roman"/>
              </a:rPr>
              <a:t>with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110" dirty="0">
                <a:latin typeface="Times New Roman"/>
                <a:cs typeface="Times New Roman"/>
              </a:rPr>
              <a:t>package </a:t>
            </a:r>
            <a:r>
              <a:rPr sz="1200" spc="100" dirty="0">
                <a:latin typeface="Times New Roman"/>
                <a:cs typeface="Times New Roman"/>
              </a:rPr>
              <a:t>changes,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90" dirty="0">
                <a:latin typeface="Times New Roman"/>
                <a:cs typeface="Times New Roman"/>
              </a:rPr>
              <a:t>release </a:t>
            </a:r>
            <a:r>
              <a:rPr sz="1200" spc="120" dirty="0">
                <a:latin typeface="Times New Roman"/>
                <a:cs typeface="Times New Roman"/>
              </a:rPr>
              <a:t>number </a:t>
            </a:r>
            <a:r>
              <a:rPr sz="1200" spc="100" dirty="0">
                <a:latin typeface="Times New Roman"/>
                <a:cs typeface="Times New Roman"/>
              </a:rPr>
              <a:t>of 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10" dirty="0">
                <a:latin typeface="Times New Roman"/>
                <a:cs typeface="Times New Roman"/>
              </a:rPr>
              <a:t>package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changes.</a:t>
            </a:r>
            <a:endParaRPr sz="1200" dirty="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45"/>
              </a:spcBef>
              <a:buSzPct val="91666"/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95" dirty="0">
                <a:latin typeface="Times New Roman"/>
                <a:cs typeface="Times New Roman"/>
              </a:rPr>
              <a:t>All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other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classes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or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packages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that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rely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120" dirty="0">
                <a:latin typeface="Times New Roman"/>
                <a:cs typeface="Times New Roman"/>
              </a:rPr>
              <a:t>on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package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that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has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been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changed</a:t>
            </a:r>
            <a:endParaRPr sz="1200" dirty="0">
              <a:latin typeface="Times New Roman"/>
              <a:cs typeface="Times New Roman"/>
            </a:endParaRPr>
          </a:p>
          <a:p>
            <a:pPr marL="469900" marR="11430">
              <a:lnSpc>
                <a:spcPct val="103299"/>
              </a:lnSpc>
              <a:spcBef>
                <a:spcPts val="15"/>
              </a:spcBef>
            </a:pPr>
            <a:r>
              <a:rPr sz="1200" spc="114" dirty="0">
                <a:latin typeface="Times New Roman"/>
                <a:cs typeface="Times New Roman"/>
              </a:rPr>
              <a:t>must </a:t>
            </a:r>
            <a:r>
              <a:rPr sz="1200" spc="135" dirty="0">
                <a:latin typeface="Times New Roman"/>
                <a:cs typeface="Times New Roman"/>
              </a:rPr>
              <a:t>now</a:t>
            </a:r>
            <a:r>
              <a:rPr sz="1200" spc="-18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update </a:t>
            </a:r>
            <a:r>
              <a:rPr sz="1200" spc="90" dirty="0">
                <a:latin typeface="Times New Roman"/>
                <a:cs typeface="Times New Roman"/>
              </a:rPr>
              <a:t>to </a:t>
            </a:r>
            <a:r>
              <a:rPr sz="1200" spc="100" dirty="0">
                <a:latin typeface="Times New Roman"/>
                <a:cs typeface="Times New Roman"/>
              </a:rPr>
              <a:t>the </a:t>
            </a:r>
            <a:r>
              <a:rPr sz="1200" spc="114" dirty="0">
                <a:latin typeface="Times New Roman"/>
                <a:cs typeface="Times New Roman"/>
              </a:rPr>
              <a:t>most </a:t>
            </a:r>
            <a:r>
              <a:rPr sz="1200" spc="95" dirty="0">
                <a:latin typeface="Times New Roman"/>
                <a:cs typeface="Times New Roman"/>
              </a:rPr>
              <a:t>recent release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10" dirty="0">
                <a:latin typeface="Times New Roman"/>
                <a:cs typeface="Times New Roman"/>
              </a:rPr>
              <a:t>package </a:t>
            </a:r>
            <a:r>
              <a:rPr sz="1200" spc="114" dirty="0">
                <a:latin typeface="Times New Roman"/>
                <a:cs typeface="Times New Roman"/>
              </a:rPr>
              <a:t>and </a:t>
            </a:r>
            <a:r>
              <a:rPr sz="1200" spc="110" dirty="0">
                <a:latin typeface="Times New Roman"/>
                <a:cs typeface="Times New Roman"/>
              </a:rPr>
              <a:t>be </a:t>
            </a:r>
            <a:r>
              <a:rPr sz="1200" spc="90" dirty="0">
                <a:latin typeface="Times New Roman"/>
                <a:cs typeface="Times New Roman"/>
              </a:rPr>
              <a:t>tested to  </a:t>
            </a:r>
            <a:r>
              <a:rPr sz="1200" spc="100" dirty="0">
                <a:latin typeface="Times New Roman"/>
                <a:cs typeface="Times New Roman"/>
              </a:rPr>
              <a:t>ensure </a:t>
            </a:r>
            <a:r>
              <a:rPr sz="1200" spc="85" dirty="0">
                <a:latin typeface="Times New Roman"/>
                <a:cs typeface="Times New Roman"/>
              </a:rPr>
              <a:t>that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30" dirty="0">
                <a:latin typeface="Times New Roman"/>
                <a:cs typeface="Times New Roman"/>
              </a:rPr>
              <a:t>new </a:t>
            </a:r>
            <a:r>
              <a:rPr sz="1200" spc="90" dirty="0">
                <a:latin typeface="Times New Roman"/>
                <a:cs typeface="Times New Roman"/>
              </a:rPr>
              <a:t>release </a:t>
            </a:r>
            <a:r>
              <a:rPr sz="1200" spc="75" dirty="0">
                <a:latin typeface="Times New Roman"/>
                <a:cs typeface="Times New Roman"/>
              </a:rPr>
              <a:t>operated without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incident.</a:t>
            </a:r>
            <a:endParaRPr sz="1200" dirty="0">
              <a:latin typeface="Times New Roman"/>
              <a:cs typeface="Times New Roman"/>
            </a:endParaRPr>
          </a:p>
          <a:p>
            <a:pPr marL="469900" marR="5715" indent="-228600" algn="just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55" dirty="0">
                <a:latin typeface="Times New Roman"/>
                <a:cs typeface="Times New Roman"/>
              </a:rPr>
              <a:t>If </a:t>
            </a:r>
            <a:r>
              <a:rPr sz="1200" spc="70" dirty="0">
                <a:latin typeface="Times New Roman"/>
                <a:cs typeface="Times New Roman"/>
              </a:rPr>
              <a:t>classes are not </a:t>
            </a:r>
            <a:r>
              <a:rPr sz="1200" spc="80" dirty="0">
                <a:latin typeface="Times New Roman"/>
                <a:cs typeface="Times New Roman"/>
              </a:rPr>
              <a:t>grouped </a:t>
            </a:r>
            <a:r>
              <a:rPr sz="1200" spc="70" dirty="0">
                <a:latin typeface="Times New Roman"/>
                <a:cs typeface="Times New Roman"/>
              </a:rPr>
              <a:t>cohesively, </a:t>
            </a:r>
            <a:r>
              <a:rPr sz="1200" spc="55" dirty="0">
                <a:latin typeface="Times New Roman"/>
                <a:cs typeface="Times New Roman"/>
              </a:rPr>
              <a:t>it is </a:t>
            </a:r>
            <a:r>
              <a:rPr sz="1200" spc="70" dirty="0">
                <a:latin typeface="Times New Roman"/>
                <a:cs typeface="Times New Roman"/>
              </a:rPr>
              <a:t>possible </a:t>
            </a:r>
            <a:r>
              <a:rPr sz="1200" spc="65" dirty="0">
                <a:latin typeface="Times New Roman"/>
                <a:cs typeface="Times New Roman"/>
              </a:rPr>
              <a:t>that </a:t>
            </a:r>
            <a:r>
              <a:rPr sz="1200" spc="75" dirty="0">
                <a:latin typeface="Times New Roman"/>
                <a:cs typeface="Times New Roman"/>
              </a:rPr>
              <a:t>a </a:t>
            </a:r>
            <a:r>
              <a:rPr sz="1200" spc="65" dirty="0">
                <a:latin typeface="Times New Roman"/>
                <a:cs typeface="Times New Roman"/>
              </a:rPr>
              <a:t>class </a:t>
            </a:r>
            <a:r>
              <a:rPr sz="1200" spc="75" dirty="0">
                <a:latin typeface="Times New Roman"/>
                <a:cs typeface="Times New Roman"/>
              </a:rPr>
              <a:t>with </a:t>
            </a:r>
            <a:r>
              <a:rPr sz="1200" spc="85" dirty="0">
                <a:latin typeface="Times New Roman"/>
                <a:cs typeface="Times New Roman"/>
              </a:rPr>
              <a:t>no  </a:t>
            </a:r>
            <a:r>
              <a:rPr sz="1200" spc="65" dirty="0">
                <a:latin typeface="Times New Roman"/>
                <a:cs typeface="Times New Roman"/>
              </a:rPr>
              <a:t>relationship </a:t>
            </a:r>
            <a:r>
              <a:rPr sz="1200" spc="70" dirty="0">
                <a:latin typeface="Times New Roman"/>
                <a:cs typeface="Times New Roman"/>
              </a:rPr>
              <a:t>to other classes </a:t>
            </a:r>
            <a:r>
              <a:rPr sz="1200" spc="75" dirty="0">
                <a:latin typeface="Times New Roman"/>
                <a:cs typeface="Times New Roman"/>
              </a:rPr>
              <a:t>within a </a:t>
            </a:r>
            <a:r>
              <a:rPr sz="1200" spc="80" dirty="0">
                <a:latin typeface="Times New Roman"/>
                <a:cs typeface="Times New Roman"/>
              </a:rPr>
              <a:t>package </a:t>
            </a:r>
            <a:r>
              <a:rPr sz="1200" spc="55" dirty="0">
                <a:latin typeface="Times New Roman"/>
                <a:cs typeface="Times New Roman"/>
              </a:rPr>
              <a:t>is </a:t>
            </a:r>
            <a:r>
              <a:rPr sz="1200" spc="75" dirty="0">
                <a:latin typeface="Times New Roman"/>
                <a:cs typeface="Times New Roman"/>
              </a:rPr>
              <a:t>changed. This </a:t>
            </a:r>
            <a:r>
              <a:rPr sz="1200" spc="65" dirty="0">
                <a:latin typeface="Times New Roman"/>
                <a:cs typeface="Times New Roman"/>
              </a:rPr>
              <a:t>will </a:t>
            </a:r>
            <a:r>
              <a:rPr sz="1200" spc="85" dirty="0">
                <a:latin typeface="Times New Roman"/>
                <a:cs typeface="Times New Roman"/>
              </a:rPr>
              <a:t>precipitate  </a:t>
            </a:r>
            <a:r>
              <a:rPr sz="1200" spc="100" dirty="0">
                <a:latin typeface="Times New Roman"/>
                <a:cs typeface="Times New Roman"/>
              </a:rPr>
              <a:t>unnecessary </a:t>
            </a:r>
            <a:r>
              <a:rPr sz="1200" spc="90" dirty="0">
                <a:latin typeface="Times New Roman"/>
                <a:cs typeface="Times New Roman"/>
              </a:rPr>
              <a:t>integration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testing.</a:t>
            </a:r>
            <a:endParaRPr sz="1200" dirty="0">
              <a:latin typeface="Times New Roman"/>
              <a:cs typeface="Times New Roman"/>
            </a:endParaRPr>
          </a:p>
          <a:p>
            <a:pPr marL="469900" marR="6350" indent="-228600" algn="just">
              <a:lnSpc>
                <a:spcPct val="102499"/>
              </a:lnSpc>
              <a:spcBef>
                <a:spcPts val="9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110" dirty="0">
                <a:latin typeface="Times New Roman"/>
                <a:cs typeface="Times New Roman"/>
              </a:rPr>
              <a:t>For </a:t>
            </a:r>
            <a:r>
              <a:rPr sz="1200" spc="85" dirty="0">
                <a:latin typeface="Times New Roman"/>
                <a:cs typeface="Times New Roman"/>
              </a:rPr>
              <a:t>this </a:t>
            </a:r>
            <a:r>
              <a:rPr sz="1200" spc="95" dirty="0">
                <a:latin typeface="Times New Roman"/>
                <a:cs typeface="Times New Roman"/>
              </a:rPr>
              <a:t>reason, </a:t>
            </a:r>
            <a:r>
              <a:rPr sz="1200" spc="105" dirty="0">
                <a:latin typeface="Times New Roman"/>
                <a:cs typeface="Times New Roman"/>
              </a:rPr>
              <a:t>only </a:t>
            </a:r>
            <a:r>
              <a:rPr sz="1200" spc="90" dirty="0">
                <a:latin typeface="Times New Roman"/>
                <a:cs typeface="Times New Roman"/>
              </a:rPr>
              <a:t>classes </a:t>
            </a:r>
            <a:r>
              <a:rPr sz="1200" spc="85" dirty="0">
                <a:latin typeface="Times New Roman"/>
                <a:cs typeface="Times New Roman"/>
              </a:rPr>
              <a:t>that </a:t>
            </a:r>
            <a:r>
              <a:rPr sz="1200" spc="95" dirty="0">
                <a:latin typeface="Times New Roman"/>
                <a:cs typeface="Times New Roman"/>
              </a:rPr>
              <a:t>are </a:t>
            </a:r>
            <a:r>
              <a:rPr sz="1200" spc="105" dirty="0">
                <a:latin typeface="Times New Roman"/>
                <a:cs typeface="Times New Roman"/>
              </a:rPr>
              <a:t>reused </a:t>
            </a:r>
            <a:r>
              <a:rPr sz="1200" spc="95" dirty="0">
                <a:latin typeface="Times New Roman"/>
                <a:cs typeface="Times New Roman"/>
              </a:rPr>
              <a:t>together </a:t>
            </a:r>
            <a:r>
              <a:rPr sz="1200" spc="105" dirty="0">
                <a:latin typeface="Times New Roman"/>
                <a:cs typeface="Times New Roman"/>
              </a:rPr>
              <a:t>should </a:t>
            </a:r>
            <a:r>
              <a:rPr sz="1200" spc="110" dirty="0">
                <a:latin typeface="Times New Roman"/>
                <a:cs typeface="Times New Roman"/>
              </a:rPr>
              <a:t>be </a:t>
            </a:r>
            <a:r>
              <a:rPr sz="1200" spc="100" dirty="0">
                <a:latin typeface="Times New Roman"/>
                <a:cs typeface="Times New Roman"/>
              </a:rPr>
              <a:t>included  within </a:t>
            </a:r>
            <a:r>
              <a:rPr sz="1200" spc="105" dirty="0">
                <a:latin typeface="Times New Roman"/>
                <a:cs typeface="Times New Roman"/>
              </a:rPr>
              <a:t>a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package.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600" b="1" u="heavy" spc="-4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Component-Level Design</a:t>
            </a:r>
            <a:r>
              <a:rPr sz="1600" b="1" u="heavy" spc="5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heavy" spc="-40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Guidelines</a:t>
            </a:r>
            <a:endParaRPr sz="1600" dirty="0" smtClean="0">
              <a:latin typeface="Times New Roman"/>
              <a:cs typeface="Times New Roman"/>
            </a:endParaRPr>
          </a:p>
          <a:p>
            <a:pPr marL="12700" marR="10795" algn="just">
              <a:lnSpc>
                <a:spcPct val="102499"/>
              </a:lnSpc>
              <a:spcBef>
                <a:spcPts val="830"/>
              </a:spcBef>
            </a:pPr>
            <a:r>
              <a:rPr sz="1200" spc="110" dirty="0" smtClean="0">
                <a:latin typeface="Times New Roman"/>
                <a:cs typeface="Times New Roman"/>
              </a:rPr>
              <a:t>These </a:t>
            </a:r>
            <a:r>
              <a:rPr sz="1200" spc="110" dirty="0" err="1" smtClean="0">
                <a:latin typeface="Times New Roman"/>
                <a:cs typeface="Times New Roman"/>
              </a:rPr>
              <a:t>guidelinesapply</a:t>
            </a:r>
            <a:r>
              <a:rPr sz="1200" spc="110" dirty="0" smtClean="0">
                <a:latin typeface="Times New Roman"/>
                <a:cs typeface="Times New Roman"/>
              </a:rPr>
              <a:t> </a:t>
            </a:r>
            <a:r>
              <a:rPr sz="1200" spc="90" dirty="0" smtClean="0">
                <a:latin typeface="Times New Roman"/>
                <a:cs typeface="Times New Roman"/>
              </a:rPr>
              <a:t>to </a:t>
            </a:r>
            <a:r>
              <a:rPr sz="1200" spc="105" dirty="0" smtClean="0">
                <a:latin typeface="Times New Roman"/>
                <a:cs typeface="Times New Roman"/>
              </a:rPr>
              <a:t>components, </a:t>
            </a:r>
            <a:r>
              <a:rPr sz="1200" spc="85" dirty="0" smtClean="0">
                <a:latin typeface="Times New Roman"/>
                <a:cs typeface="Times New Roman"/>
              </a:rPr>
              <a:t>their interfaces, </a:t>
            </a:r>
            <a:r>
              <a:rPr sz="1200" spc="114" dirty="0" smtClean="0">
                <a:latin typeface="Times New Roman"/>
                <a:cs typeface="Times New Roman"/>
              </a:rPr>
              <a:t>and </a:t>
            </a:r>
            <a:r>
              <a:rPr sz="1200" spc="95" dirty="0" smtClean="0">
                <a:latin typeface="Times New Roman"/>
                <a:cs typeface="Times New Roman"/>
              </a:rPr>
              <a:t>the </a:t>
            </a:r>
            <a:r>
              <a:rPr sz="1200" spc="105" dirty="0" smtClean="0">
                <a:latin typeface="Times New Roman"/>
                <a:cs typeface="Times New Roman"/>
              </a:rPr>
              <a:t>dependencies </a:t>
            </a:r>
            <a:r>
              <a:rPr sz="1200" spc="114" dirty="0" smtClean="0">
                <a:latin typeface="Times New Roman"/>
                <a:cs typeface="Times New Roman"/>
              </a:rPr>
              <a:t>and  </a:t>
            </a:r>
            <a:r>
              <a:rPr sz="1200" spc="95" dirty="0" smtClean="0">
                <a:latin typeface="Times New Roman"/>
                <a:cs typeface="Times New Roman"/>
              </a:rPr>
              <a:t>inheritance</a:t>
            </a:r>
            <a:r>
              <a:rPr sz="1200" spc="70" dirty="0" smtClean="0">
                <a:latin typeface="Times New Roman"/>
                <a:cs typeface="Times New Roman"/>
              </a:rPr>
              <a:t> </a:t>
            </a:r>
            <a:r>
              <a:rPr sz="1200" spc="85" dirty="0" smtClean="0">
                <a:latin typeface="Times New Roman"/>
                <a:cs typeface="Times New Roman"/>
              </a:rPr>
              <a:t>characteristics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90" dirty="0" smtClean="0">
                <a:latin typeface="Times New Roman"/>
                <a:cs typeface="Times New Roman"/>
              </a:rPr>
              <a:t>that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110" dirty="0" smtClean="0">
                <a:latin typeface="Times New Roman"/>
                <a:cs typeface="Times New Roman"/>
              </a:rPr>
              <a:t>have</a:t>
            </a:r>
            <a:r>
              <a:rPr sz="1200" spc="50" dirty="0" smtClean="0">
                <a:latin typeface="Times New Roman"/>
                <a:cs typeface="Times New Roman"/>
              </a:rPr>
              <a:t> </a:t>
            </a:r>
            <a:r>
              <a:rPr sz="1200" spc="114" dirty="0" smtClean="0">
                <a:latin typeface="Times New Roman"/>
                <a:cs typeface="Times New Roman"/>
              </a:rPr>
              <a:t>an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105" dirty="0" smtClean="0">
                <a:latin typeface="Times New Roman"/>
                <a:cs typeface="Times New Roman"/>
              </a:rPr>
              <a:t>impact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120" dirty="0" smtClean="0">
                <a:latin typeface="Times New Roman"/>
                <a:cs typeface="Times New Roman"/>
              </a:rPr>
              <a:t>on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95" dirty="0" smtClean="0">
                <a:latin typeface="Times New Roman"/>
                <a:cs typeface="Times New Roman"/>
              </a:rPr>
              <a:t>the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90" dirty="0" smtClean="0">
                <a:latin typeface="Times New Roman"/>
                <a:cs typeface="Times New Roman"/>
              </a:rPr>
              <a:t>resultant</a:t>
            </a:r>
            <a:r>
              <a:rPr sz="1200" spc="70" dirty="0" smtClean="0">
                <a:latin typeface="Times New Roman"/>
                <a:cs typeface="Times New Roman"/>
              </a:rPr>
              <a:t> </a:t>
            </a:r>
            <a:r>
              <a:rPr sz="1200" spc="95" dirty="0" smtClean="0">
                <a:latin typeface="Times New Roman"/>
                <a:cs typeface="Times New Roman"/>
              </a:rPr>
              <a:t>design.</a:t>
            </a:r>
            <a:endParaRPr sz="12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105" dirty="0" smtClean="0">
                <a:latin typeface="Times New Roman"/>
                <a:cs typeface="Times New Roman"/>
              </a:rPr>
              <a:t>Suggests </a:t>
            </a:r>
            <a:r>
              <a:rPr sz="1200" spc="95" dirty="0" smtClean="0">
                <a:latin typeface="Times New Roman"/>
                <a:cs typeface="Times New Roman"/>
              </a:rPr>
              <a:t>the </a:t>
            </a:r>
            <a:r>
              <a:rPr sz="1200" spc="100" dirty="0" smtClean="0">
                <a:latin typeface="Times New Roman"/>
                <a:cs typeface="Times New Roman"/>
              </a:rPr>
              <a:t>following</a:t>
            </a:r>
            <a:r>
              <a:rPr sz="1200" spc="-25" dirty="0" smtClean="0">
                <a:latin typeface="Times New Roman"/>
                <a:cs typeface="Times New Roman"/>
              </a:rPr>
              <a:t> </a:t>
            </a:r>
            <a:r>
              <a:rPr sz="1200" spc="95" dirty="0" smtClean="0">
                <a:latin typeface="Times New Roman"/>
                <a:cs typeface="Times New Roman"/>
              </a:rPr>
              <a:t>guidelines:</a:t>
            </a:r>
            <a:endParaRPr sz="1200" dirty="0" smtClean="0">
              <a:latin typeface="Times New Roman"/>
              <a:cs typeface="Times New Roman"/>
            </a:endParaRPr>
          </a:p>
          <a:p>
            <a:pPr marL="12700" marR="6985" algn="just">
              <a:lnSpc>
                <a:spcPct val="103099"/>
              </a:lnSpc>
              <a:spcBef>
                <a:spcPts val="819"/>
              </a:spcBef>
            </a:pPr>
            <a:r>
              <a:rPr sz="1200" b="1" u="heavy" spc="120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Components</a:t>
            </a:r>
            <a:r>
              <a:rPr sz="1200" b="1" spc="120" dirty="0" smtClean="0">
                <a:solidFill>
                  <a:srgbClr val="00ADEE"/>
                </a:solidFill>
                <a:latin typeface="Times New Roman"/>
                <a:cs typeface="Times New Roman"/>
              </a:rPr>
              <a:t>. </a:t>
            </a:r>
            <a:r>
              <a:rPr sz="1200" spc="125" dirty="0" smtClean="0">
                <a:latin typeface="Times New Roman"/>
                <a:cs typeface="Times New Roman"/>
              </a:rPr>
              <a:t>Naming </a:t>
            </a:r>
            <a:r>
              <a:rPr sz="1200" spc="100" dirty="0" smtClean="0">
                <a:latin typeface="Times New Roman"/>
                <a:cs typeface="Times New Roman"/>
              </a:rPr>
              <a:t>conventions </a:t>
            </a:r>
            <a:r>
              <a:rPr sz="1200" spc="105" dirty="0" smtClean="0">
                <a:latin typeface="Times New Roman"/>
                <a:cs typeface="Times New Roman"/>
              </a:rPr>
              <a:t>should </a:t>
            </a:r>
            <a:r>
              <a:rPr sz="1200" spc="110" dirty="0" smtClean="0">
                <a:latin typeface="Times New Roman"/>
                <a:cs typeface="Times New Roman"/>
              </a:rPr>
              <a:t>be </a:t>
            </a:r>
            <a:r>
              <a:rPr sz="1200" spc="95" dirty="0" smtClean="0">
                <a:latin typeface="Times New Roman"/>
                <a:cs typeface="Times New Roman"/>
              </a:rPr>
              <a:t>established </a:t>
            </a:r>
            <a:r>
              <a:rPr sz="1200" spc="90" dirty="0" smtClean="0">
                <a:latin typeface="Times New Roman"/>
                <a:cs typeface="Times New Roman"/>
              </a:rPr>
              <a:t>for </a:t>
            </a:r>
            <a:r>
              <a:rPr sz="1200" spc="110" dirty="0" smtClean="0">
                <a:latin typeface="Times New Roman"/>
                <a:cs typeface="Times New Roman"/>
              </a:rPr>
              <a:t>components </a:t>
            </a:r>
            <a:r>
              <a:rPr sz="1200" spc="85" dirty="0" smtClean="0">
                <a:latin typeface="Times New Roman"/>
                <a:cs typeface="Times New Roman"/>
              </a:rPr>
              <a:t>that  </a:t>
            </a:r>
            <a:r>
              <a:rPr sz="1200" spc="95" dirty="0" smtClean="0">
                <a:latin typeface="Times New Roman"/>
                <a:cs typeface="Times New Roman"/>
              </a:rPr>
              <a:t>are specified as </a:t>
            </a:r>
            <a:r>
              <a:rPr sz="1200" spc="90" dirty="0" smtClean="0">
                <a:latin typeface="Times New Roman"/>
                <a:cs typeface="Times New Roman"/>
              </a:rPr>
              <a:t>part </a:t>
            </a:r>
            <a:r>
              <a:rPr sz="1200" spc="100" dirty="0" smtClean="0">
                <a:latin typeface="Times New Roman"/>
                <a:cs typeface="Times New Roman"/>
              </a:rPr>
              <a:t>of </a:t>
            </a:r>
            <a:r>
              <a:rPr sz="1200" spc="95" dirty="0" smtClean="0">
                <a:latin typeface="Times New Roman"/>
                <a:cs typeface="Times New Roman"/>
              </a:rPr>
              <a:t>the </a:t>
            </a:r>
            <a:r>
              <a:rPr sz="1200" spc="90" dirty="0" smtClean="0">
                <a:latin typeface="Times New Roman"/>
                <a:cs typeface="Times New Roman"/>
              </a:rPr>
              <a:t>architectural </a:t>
            </a:r>
            <a:r>
              <a:rPr sz="1200" spc="114" dirty="0" smtClean="0">
                <a:latin typeface="Times New Roman"/>
                <a:cs typeface="Times New Roman"/>
              </a:rPr>
              <a:t>model and </a:t>
            </a:r>
            <a:r>
              <a:rPr sz="1200" spc="100" dirty="0" smtClean="0">
                <a:latin typeface="Times New Roman"/>
                <a:cs typeface="Times New Roman"/>
              </a:rPr>
              <a:t>then </a:t>
            </a:r>
            <a:r>
              <a:rPr sz="1200" spc="95" dirty="0" smtClean="0">
                <a:latin typeface="Times New Roman"/>
                <a:cs typeface="Times New Roman"/>
              </a:rPr>
              <a:t>refined </a:t>
            </a:r>
            <a:r>
              <a:rPr sz="1200" spc="114" dirty="0" smtClean="0">
                <a:latin typeface="Times New Roman"/>
                <a:cs typeface="Times New Roman"/>
              </a:rPr>
              <a:t>and </a:t>
            </a:r>
            <a:r>
              <a:rPr sz="1200" spc="95" dirty="0" smtClean="0">
                <a:latin typeface="Times New Roman"/>
                <a:cs typeface="Times New Roman"/>
              </a:rPr>
              <a:t>elaborated</a:t>
            </a:r>
            <a:r>
              <a:rPr sz="1200" spc="-175" dirty="0" smtClean="0">
                <a:latin typeface="Times New Roman"/>
                <a:cs typeface="Times New Roman"/>
              </a:rPr>
              <a:t> </a:t>
            </a:r>
            <a:r>
              <a:rPr sz="1200" spc="90" dirty="0" smtClean="0">
                <a:latin typeface="Times New Roman"/>
                <a:cs typeface="Times New Roman"/>
              </a:rPr>
              <a:t>as  part </a:t>
            </a:r>
            <a:r>
              <a:rPr sz="1200" spc="100" dirty="0" smtClean="0">
                <a:latin typeface="Times New Roman"/>
                <a:cs typeface="Times New Roman"/>
              </a:rPr>
              <a:t>of </a:t>
            </a:r>
            <a:r>
              <a:rPr sz="1200" spc="95" dirty="0" smtClean="0">
                <a:latin typeface="Times New Roman"/>
                <a:cs typeface="Times New Roman"/>
              </a:rPr>
              <a:t>the </a:t>
            </a:r>
            <a:r>
              <a:rPr sz="1200" spc="105" dirty="0" smtClean="0">
                <a:latin typeface="Times New Roman"/>
                <a:cs typeface="Times New Roman"/>
              </a:rPr>
              <a:t>component-level model. </a:t>
            </a:r>
            <a:r>
              <a:rPr sz="1200" spc="95" dirty="0" smtClean="0">
                <a:latin typeface="Times New Roman"/>
                <a:cs typeface="Times New Roman"/>
              </a:rPr>
              <a:t>Architectural </a:t>
            </a:r>
            <a:r>
              <a:rPr sz="1200" spc="114" dirty="0" smtClean="0">
                <a:latin typeface="Times New Roman"/>
                <a:cs typeface="Times New Roman"/>
              </a:rPr>
              <a:t>component </a:t>
            </a:r>
            <a:r>
              <a:rPr sz="1200" spc="120" dirty="0" smtClean="0">
                <a:latin typeface="Times New Roman"/>
                <a:cs typeface="Times New Roman"/>
              </a:rPr>
              <a:t>names </a:t>
            </a:r>
            <a:r>
              <a:rPr sz="1200" spc="105" dirty="0" smtClean="0">
                <a:latin typeface="Times New Roman"/>
                <a:cs typeface="Times New Roman"/>
              </a:rPr>
              <a:t>should </a:t>
            </a:r>
            <a:r>
              <a:rPr sz="1200" spc="110" dirty="0" smtClean="0">
                <a:latin typeface="Times New Roman"/>
                <a:cs typeface="Times New Roman"/>
              </a:rPr>
              <a:t>be  </a:t>
            </a:r>
            <a:r>
              <a:rPr sz="1200" spc="114" dirty="0" smtClean="0">
                <a:latin typeface="Times New Roman"/>
                <a:cs typeface="Times New Roman"/>
              </a:rPr>
              <a:t>drawn from </a:t>
            </a:r>
            <a:r>
              <a:rPr sz="1200" spc="95" dirty="0" smtClean="0">
                <a:latin typeface="Times New Roman"/>
                <a:cs typeface="Times New Roman"/>
              </a:rPr>
              <a:t>the </a:t>
            </a:r>
            <a:r>
              <a:rPr sz="1200" spc="114" dirty="0" smtClean="0">
                <a:latin typeface="Times New Roman"/>
                <a:cs typeface="Times New Roman"/>
              </a:rPr>
              <a:t>problem domain and </a:t>
            </a:r>
            <a:r>
              <a:rPr sz="1200" spc="105" dirty="0" smtClean="0">
                <a:latin typeface="Times New Roman"/>
                <a:cs typeface="Times New Roman"/>
              </a:rPr>
              <a:t>should </a:t>
            </a:r>
            <a:r>
              <a:rPr sz="1200" spc="110" dirty="0" smtClean="0">
                <a:latin typeface="Times New Roman"/>
                <a:cs typeface="Times New Roman"/>
              </a:rPr>
              <a:t>have </a:t>
            </a:r>
            <a:r>
              <a:rPr sz="1200" spc="114" dirty="0" smtClean="0">
                <a:latin typeface="Times New Roman"/>
                <a:cs typeface="Times New Roman"/>
              </a:rPr>
              <a:t>meaning </a:t>
            </a:r>
            <a:r>
              <a:rPr sz="1200" spc="90" dirty="0" smtClean="0">
                <a:latin typeface="Times New Roman"/>
                <a:cs typeface="Times New Roman"/>
              </a:rPr>
              <a:t>to </a:t>
            </a:r>
            <a:r>
              <a:rPr sz="1200" spc="75" dirty="0" smtClean="0">
                <a:latin typeface="Times New Roman"/>
                <a:cs typeface="Times New Roman"/>
              </a:rPr>
              <a:t>all </a:t>
            </a:r>
            <a:r>
              <a:rPr sz="1200" spc="95" dirty="0" smtClean="0">
                <a:latin typeface="Times New Roman"/>
                <a:cs typeface="Times New Roman"/>
              </a:rPr>
              <a:t>stakeholders  </a:t>
            </a:r>
            <a:r>
              <a:rPr sz="1200" spc="130" dirty="0" smtClean="0">
                <a:latin typeface="Times New Roman"/>
                <a:cs typeface="Times New Roman"/>
              </a:rPr>
              <a:t>who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114" dirty="0" smtClean="0">
                <a:latin typeface="Times New Roman"/>
                <a:cs typeface="Times New Roman"/>
              </a:rPr>
              <a:t>view</a:t>
            </a:r>
            <a:r>
              <a:rPr sz="1200" spc="50" dirty="0" smtClean="0">
                <a:latin typeface="Times New Roman"/>
                <a:cs typeface="Times New Roman"/>
              </a:rPr>
              <a:t> </a:t>
            </a:r>
            <a:r>
              <a:rPr sz="1200" spc="95" dirty="0" smtClean="0">
                <a:latin typeface="Times New Roman"/>
                <a:cs typeface="Times New Roman"/>
              </a:rPr>
              <a:t>the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90" dirty="0" smtClean="0">
                <a:latin typeface="Times New Roman"/>
                <a:cs typeface="Times New Roman"/>
              </a:rPr>
              <a:t>architectural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105" dirty="0" smtClean="0">
                <a:latin typeface="Times New Roman"/>
                <a:cs typeface="Times New Roman"/>
              </a:rPr>
              <a:t>model.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110" dirty="0" smtClean="0">
                <a:latin typeface="Times New Roman"/>
                <a:cs typeface="Times New Roman"/>
              </a:rPr>
              <a:t>For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105" dirty="0" smtClean="0">
                <a:latin typeface="Times New Roman"/>
                <a:cs typeface="Times New Roman"/>
              </a:rPr>
              <a:t>example,</a:t>
            </a:r>
            <a:r>
              <a:rPr sz="1200" spc="65" dirty="0" smtClean="0">
                <a:latin typeface="Times New Roman"/>
                <a:cs typeface="Times New Roman"/>
              </a:rPr>
              <a:t> </a:t>
            </a:r>
            <a:r>
              <a:rPr sz="1200" spc="95" dirty="0" smtClean="0">
                <a:latin typeface="Times New Roman"/>
                <a:cs typeface="Times New Roman"/>
              </a:rPr>
              <a:t>the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90" dirty="0" smtClean="0">
                <a:latin typeface="Times New Roman"/>
                <a:cs typeface="Times New Roman"/>
              </a:rPr>
              <a:t>class</a:t>
            </a:r>
            <a:endParaRPr sz="1200" dirty="0" smtClean="0">
              <a:latin typeface="Times New Roman"/>
              <a:cs typeface="Times New Roman"/>
            </a:endParaRPr>
          </a:p>
          <a:p>
            <a:pPr marL="12700" marR="6985" algn="just">
              <a:lnSpc>
                <a:spcPct val="103099"/>
              </a:lnSpc>
              <a:spcBef>
                <a:spcPts val="825"/>
              </a:spcBef>
            </a:pPr>
            <a:r>
              <a:rPr sz="1200" spc="114" dirty="0" smtClean="0">
                <a:latin typeface="Times New Roman"/>
                <a:cs typeface="Times New Roman"/>
              </a:rPr>
              <a:t>We </a:t>
            </a:r>
            <a:r>
              <a:rPr sz="1200" spc="80" dirty="0" smtClean="0">
                <a:latin typeface="Times New Roman"/>
                <a:cs typeface="Times New Roman"/>
              </a:rPr>
              <a:t>can </a:t>
            </a:r>
            <a:r>
              <a:rPr sz="1200" spc="75" dirty="0" smtClean="0">
                <a:latin typeface="Times New Roman"/>
                <a:cs typeface="Times New Roman"/>
              </a:rPr>
              <a:t>choose </a:t>
            </a:r>
            <a:r>
              <a:rPr sz="1200" spc="70" dirty="0" smtClean="0">
                <a:latin typeface="Times New Roman"/>
                <a:cs typeface="Times New Roman"/>
              </a:rPr>
              <a:t>to </a:t>
            </a:r>
            <a:r>
              <a:rPr sz="1200" spc="75" dirty="0" smtClean="0">
                <a:latin typeface="Times New Roman"/>
                <a:cs typeface="Times New Roman"/>
              </a:rPr>
              <a:t>use </a:t>
            </a:r>
            <a:r>
              <a:rPr sz="1200" spc="70" dirty="0" smtClean="0">
                <a:latin typeface="Times New Roman"/>
                <a:cs typeface="Times New Roman"/>
              </a:rPr>
              <a:t>stereotypes to </a:t>
            </a:r>
            <a:r>
              <a:rPr sz="1200" spc="75" dirty="0" smtClean="0">
                <a:latin typeface="Times New Roman"/>
                <a:cs typeface="Times New Roman"/>
              </a:rPr>
              <a:t>help </a:t>
            </a:r>
            <a:r>
              <a:rPr sz="1200" spc="65" dirty="0" smtClean="0">
                <a:latin typeface="Times New Roman"/>
                <a:cs typeface="Times New Roman"/>
              </a:rPr>
              <a:t>identify </a:t>
            </a:r>
            <a:r>
              <a:rPr sz="1200" spc="70" dirty="0" smtClean="0">
                <a:latin typeface="Times New Roman"/>
                <a:cs typeface="Times New Roman"/>
              </a:rPr>
              <a:t>the nature of </a:t>
            </a:r>
            <a:r>
              <a:rPr sz="1200" spc="80" dirty="0" smtClean="0">
                <a:latin typeface="Times New Roman"/>
                <a:cs typeface="Times New Roman"/>
              </a:rPr>
              <a:t>components </a:t>
            </a:r>
            <a:r>
              <a:rPr sz="1200" spc="65" dirty="0" smtClean="0">
                <a:latin typeface="Times New Roman"/>
                <a:cs typeface="Times New Roman"/>
              </a:rPr>
              <a:t>at </a:t>
            </a:r>
            <a:r>
              <a:rPr sz="1200" spc="75" dirty="0" smtClean="0">
                <a:latin typeface="Times New Roman"/>
                <a:cs typeface="Times New Roman"/>
              </a:rPr>
              <a:t>the  </a:t>
            </a:r>
            <a:r>
              <a:rPr sz="1200" spc="70" dirty="0" smtClean="0">
                <a:latin typeface="Times New Roman"/>
                <a:cs typeface="Times New Roman"/>
              </a:rPr>
              <a:t>detailed </a:t>
            </a:r>
            <a:r>
              <a:rPr sz="1200" spc="75" dirty="0" smtClean="0">
                <a:latin typeface="Times New Roman"/>
                <a:cs typeface="Times New Roman"/>
              </a:rPr>
              <a:t>design </a:t>
            </a:r>
            <a:r>
              <a:rPr sz="1200" spc="65" dirty="0" smtClean="0">
                <a:latin typeface="Times New Roman"/>
                <a:cs typeface="Times New Roman"/>
              </a:rPr>
              <a:t>level. </a:t>
            </a:r>
            <a:r>
              <a:rPr sz="1200" spc="75" dirty="0" smtClean="0">
                <a:latin typeface="Times New Roman"/>
                <a:cs typeface="Times New Roman"/>
              </a:rPr>
              <a:t>For example, &lt;&lt;infrastructure&gt;&gt; </a:t>
            </a:r>
            <a:r>
              <a:rPr sz="1200" spc="80" dirty="0" smtClean="0">
                <a:latin typeface="Times New Roman"/>
                <a:cs typeface="Times New Roman"/>
              </a:rPr>
              <a:t>might be </a:t>
            </a:r>
            <a:r>
              <a:rPr sz="1200" spc="75" dirty="0" smtClean="0">
                <a:latin typeface="Times New Roman"/>
                <a:cs typeface="Times New Roman"/>
              </a:rPr>
              <a:t>used </a:t>
            </a:r>
            <a:r>
              <a:rPr sz="1200" spc="70" dirty="0" smtClean="0">
                <a:latin typeface="Times New Roman"/>
                <a:cs typeface="Times New Roman"/>
              </a:rPr>
              <a:t>to </a:t>
            </a:r>
            <a:r>
              <a:rPr sz="1200" spc="65" dirty="0" smtClean="0">
                <a:latin typeface="Times New Roman"/>
                <a:cs typeface="Times New Roman"/>
              </a:rPr>
              <a:t>identify </a:t>
            </a:r>
            <a:r>
              <a:rPr sz="1200" spc="85" dirty="0" smtClean="0">
                <a:latin typeface="Times New Roman"/>
                <a:cs typeface="Times New Roman"/>
              </a:rPr>
              <a:t>an  </a:t>
            </a:r>
            <a:r>
              <a:rPr sz="1200" spc="65" dirty="0" smtClean="0">
                <a:latin typeface="Times New Roman"/>
                <a:cs typeface="Times New Roman"/>
              </a:rPr>
              <a:t>infrastructure </a:t>
            </a:r>
            <a:r>
              <a:rPr sz="1200" spc="80" dirty="0" smtClean="0">
                <a:latin typeface="Times New Roman"/>
                <a:cs typeface="Times New Roman"/>
              </a:rPr>
              <a:t>component, &lt;&lt;database&gt;&gt; </a:t>
            </a:r>
            <a:r>
              <a:rPr sz="1200" spc="75" dirty="0" smtClean="0">
                <a:latin typeface="Times New Roman"/>
                <a:cs typeface="Times New Roman"/>
              </a:rPr>
              <a:t>could be used </a:t>
            </a:r>
            <a:r>
              <a:rPr sz="1200" spc="70" dirty="0" smtClean="0">
                <a:latin typeface="Times New Roman"/>
                <a:cs typeface="Times New Roman"/>
              </a:rPr>
              <a:t>to </a:t>
            </a:r>
            <a:r>
              <a:rPr sz="1200" spc="65" dirty="0" smtClean="0">
                <a:latin typeface="Times New Roman"/>
                <a:cs typeface="Times New Roman"/>
              </a:rPr>
              <a:t>identify </a:t>
            </a:r>
            <a:r>
              <a:rPr sz="1200" spc="75" dirty="0" smtClean="0">
                <a:latin typeface="Times New Roman"/>
                <a:cs typeface="Times New Roman"/>
              </a:rPr>
              <a:t>a database </a:t>
            </a:r>
            <a:r>
              <a:rPr sz="1200" spc="65" dirty="0" smtClean="0">
                <a:latin typeface="Times New Roman"/>
                <a:cs typeface="Times New Roman"/>
              </a:rPr>
              <a:t>that  </a:t>
            </a:r>
            <a:r>
              <a:rPr sz="1200" spc="70" dirty="0" smtClean="0">
                <a:latin typeface="Times New Roman"/>
                <a:cs typeface="Times New Roman"/>
              </a:rPr>
              <a:t>services </a:t>
            </a:r>
            <a:r>
              <a:rPr sz="1200" spc="80" dirty="0" smtClean="0">
                <a:latin typeface="Times New Roman"/>
                <a:cs typeface="Times New Roman"/>
              </a:rPr>
              <a:t>one </a:t>
            </a:r>
            <a:r>
              <a:rPr sz="1200" spc="75" dirty="0" smtClean="0">
                <a:latin typeface="Times New Roman"/>
                <a:cs typeface="Times New Roman"/>
              </a:rPr>
              <a:t>or </a:t>
            </a:r>
            <a:r>
              <a:rPr sz="1200" spc="90" dirty="0" smtClean="0">
                <a:latin typeface="Times New Roman"/>
                <a:cs typeface="Times New Roman"/>
              </a:rPr>
              <a:t>more </a:t>
            </a:r>
            <a:r>
              <a:rPr sz="1200" spc="75" dirty="0" smtClean="0">
                <a:latin typeface="Times New Roman"/>
                <a:cs typeface="Times New Roman"/>
              </a:rPr>
              <a:t>design </a:t>
            </a:r>
            <a:r>
              <a:rPr sz="1200" spc="70" dirty="0" smtClean="0">
                <a:latin typeface="Times New Roman"/>
                <a:cs typeface="Times New Roman"/>
              </a:rPr>
              <a:t>classes or the entire </a:t>
            </a:r>
            <a:r>
              <a:rPr sz="1200" spc="75" dirty="0" smtClean="0">
                <a:latin typeface="Times New Roman"/>
                <a:cs typeface="Times New Roman"/>
              </a:rPr>
              <a:t>system; </a:t>
            </a:r>
            <a:r>
              <a:rPr sz="1200" spc="80" dirty="0" smtClean="0">
                <a:latin typeface="Times New Roman"/>
                <a:cs typeface="Times New Roman"/>
              </a:rPr>
              <a:t>&lt;&lt;table&gt;&gt; can </a:t>
            </a:r>
            <a:r>
              <a:rPr sz="1200" spc="75" dirty="0" smtClean="0">
                <a:latin typeface="Times New Roman"/>
                <a:cs typeface="Times New Roman"/>
              </a:rPr>
              <a:t>be </a:t>
            </a:r>
            <a:r>
              <a:rPr sz="1200" spc="80" dirty="0" smtClean="0">
                <a:latin typeface="Times New Roman"/>
                <a:cs typeface="Times New Roman"/>
              </a:rPr>
              <a:t>used </a:t>
            </a:r>
            <a:r>
              <a:rPr sz="1200" spc="70" dirty="0" smtClean="0">
                <a:latin typeface="Times New Roman"/>
                <a:cs typeface="Times New Roman"/>
              </a:rPr>
              <a:t>to  </a:t>
            </a:r>
            <a:r>
              <a:rPr sz="1200" spc="65" dirty="0" smtClean="0">
                <a:latin typeface="Times New Roman"/>
                <a:cs typeface="Times New Roman"/>
              </a:rPr>
              <a:t>identify </a:t>
            </a:r>
            <a:r>
              <a:rPr sz="1200" spc="75" dirty="0" smtClean="0">
                <a:latin typeface="Times New Roman"/>
                <a:cs typeface="Times New Roman"/>
              </a:rPr>
              <a:t>a </a:t>
            </a:r>
            <a:r>
              <a:rPr sz="1200" spc="65" dirty="0" smtClean="0">
                <a:latin typeface="Times New Roman"/>
                <a:cs typeface="Times New Roman"/>
              </a:rPr>
              <a:t>table </a:t>
            </a:r>
            <a:r>
              <a:rPr sz="1200" spc="75" dirty="0" smtClean="0">
                <a:latin typeface="Times New Roman"/>
                <a:cs typeface="Times New Roman"/>
              </a:rPr>
              <a:t>within a </a:t>
            </a:r>
            <a:r>
              <a:rPr sz="1200" spc="70" dirty="0" smtClean="0">
                <a:latin typeface="Times New Roman"/>
                <a:cs typeface="Times New Roman"/>
              </a:rPr>
              <a:t>database.</a:t>
            </a:r>
            <a:endParaRPr sz="1200" dirty="0" smtClean="0">
              <a:latin typeface="Times New Roman"/>
              <a:cs typeface="Times New Roman"/>
            </a:endParaRPr>
          </a:p>
          <a:p>
            <a:pPr marL="12700" marR="6985" algn="just">
              <a:lnSpc>
                <a:spcPct val="102499"/>
              </a:lnSpc>
              <a:spcBef>
                <a:spcPts val="825"/>
              </a:spcBef>
            </a:pPr>
            <a:r>
              <a:rPr sz="1200" b="1" u="heavy" spc="9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Interfaces</a:t>
            </a:r>
            <a:r>
              <a:rPr sz="1200" b="1" spc="95" dirty="0" smtClean="0">
                <a:solidFill>
                  <a:srgbClr val="00ADEE"/>
                </a:solidFill>
                <a:latin typeface="Times New Roman"/>
                <a:cs typeface="Times New Roman"/>
              </a:rPr>
              <a:t>. </a:t>
            </a:r>
            <a:r>
              <a:rPr sz="1200" spc="90" dirty="0" smtClean="0">
                <a:latin typeface="Times New Roman"/>
                <a:cs typeface="Times New Roman"/>
              </a:rPr>
              <a:t>Interfaces </a:t>
            </a:r>
            <a:r>
              <a:rPr sz="1200" spc="100" dirty="0" smtClean="0">
                <a:latin typeface="Times New Roman"/>
                <a:cs typeface="Times New Roman"/>
              </a:rPr>
              <a:t>provide important information </a:t>
            </a:r>
            <a:r>
              <a:rPr sz="1200" spc="105" dirty="0" smtClean="0">
                <a:latin typeface="Times New Roman"/>
                <a:cs typeface="Times New Roman"/>
              </a:rPr>
              <a:t>about </a:t>
            </a:r>
            <a:r>
              <a:rPr sz="1200" spc="110" dirty="0" smtClean="0">
                <a:latin typeface="Times New Roman"/>
                <a:cs typeface="Times New Roman"/>
              </a:rPr>
              <a:t>communication </a:t>
            </a:r>
            <a:r>
              <a:rPr sz="1200" spc="114" dirty="0" smtClean="0">
                <a:latin typeface="Times New Roman"/>
                <a:cs typeface="Times New Roman"/>
              </a:rPr>
              <a:t>and  </a:t>
            </a:r>
            <a:r>
              <a:rPr sz="1200" spc="95" dirty="0" smtClean="0">
                <a:latin typeface="Times New Roman"/>
                <a:cs typeface="Times New Roman"/>
              </a:rPr>
              <a:t>collaboration</a:t>
            </a:r>
            <a:r>
              <a:rPr sz="1200" spc="55" dirty="0" smtClean="0">
                <a:latin typeface="Times New Roman"/>
                <a:cs typeface="Times New Roman"/>
              </a:rPr>
              <a:t> </a:t>
            </a:r>
            <a:r>
              <a:rPr sz="1200" spc="90" dirty="0" smtClean="0">
                <a:latin typeface="Times New Roman"/>
                <a:cs typeface="Times New Roman"/>
              </a:rPr>
              <a:t>(as</a:t>
            </a:r>
            <a:r>
              <a:rPr sz="1200" spc="70" dirty="0" smtClean="0">
                <a:latin typeface="Times New Roman"/>
                <a:cs typeface="Times New Roman"/>
              </a:rPr>
              <a:t> </a:t>
            </a:r>
            <a:r>
              <a:rPr sz="1200" spc="100" dirty="0" smtClean="0">
                <a:latin typeface="Times New Roman"/>
                <a:cs typeface="Times New Roman"/>
              </a:rPr>
              <a:t>well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95" dirty="0" smtClean="0">
                <a:latin typeface="Times New Roman"/>
                <a:cs typeface="Times New Roman"/>
              </a:rPr>
              <a:t>as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100" dirty="0" smtClean="0">
                <a:latin typeface="Times New Roman"/>
                <a:cs typeface="Times New Roman"/>
              </a:rPr>
              <a:t>helping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105" dirty="0" smtClean="0">
                <a:latin typeface="Times New Roman"/>
                <a:cs typeface="Times New Roman"/>
              </a:rPr>
              <a:t>us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90" dirty="0" smtClean="0">
                <a:latin typeface="Times New Roman"/>
                <a:cs typeface="Times New Roman"/>
              </a:rPr>
              <a:t>to</a:t>
            </a:r>
            <a:r>
              <a:rPr sz="1200" spc="70" dirty="0" smtClean="0">
                <a:latin typeface="Times New Roman"/>
                <a:cs typeface="Times New Roman"/>
              </a:rPr>
              <a:t> </a:t>
            </a:r>
            <a:r>
              <a:rPr sz="1200" spc="100" dirty="0" smtClean="0">
                <a:latin typeface="Times New Roman"/>
                <a:cs typeface="Times New Roman"/>
              </a:rPr>
              <a:t>achieve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95" dirty="0" smtClean="0">
                <a:latin typeface="Times New Roman"/>
                <a:cs typeface="Times New Roman"/>
              </a:rPr>
              <a:t>the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114" dirty="0" smtClean="0">
                <a:latin typeface="Times New Roman"/>
                <a:cs typeface="Times New Roman"/>
              </a:rPr>
              <a:t>OPC).</a:t>
            </a:r>
            <a:endParaRPr sz="1200" dirty="0" smtClean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3000"/>
              </a:lnSpc>
              <a:spcBef>
                <a:spcPts val="819"/>
              </a:spcBef>
            </a:pPr>
            <a:r>
              <a:rPr sz="1200" b="1" u="heavy" spc="7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Dependencies </a:t>
            </a:r>
            <a:r>
              <a:rPr sz="1200" b="1" u="heavy" spc="90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</a:t>
            </a:r>
            <a:r>
              <a:rPr sz="1200" b="1" u="heavy" spc="70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Inheritance</a:t>
            </a:r>
            <a:r>
              <a:rPr sz="1200" b="1" spc="70" dirty="0" smtClean="0">
                <a:solidFill>
                  <a:srgbClr val="00ADEE"/>
                </a:solidFill>
                <a:latin typeface="Times New Roman"/>
                <a:cs typeface="Times New Roman"/>
              </a:rPr>
              <a:t>. </a:t>
            </a:r>
            <a:r>
              <a:rPr sz="1200" spc="75" dirty="0" smtClean="0">
                <a:latin typeface="Times New Roman"/>
                <a:cs typeface="Times New Roman"/>
              </a:rPr>
              <a:t>For improved </a:t>
            </a:r>
            <a:r>
              <a:rPr sz="1200" spc="60" dirty="0" smtClean="0">
                <a:latin typeface="Times New Roman"/>
                <a:cs typeface="Times New Roman"/>
              </a:rPr>
              <a:t>readability, </a:t>
            </a:r>
            <a:r>
              <a:rPr sz="1200" spc="50" dirty="0" smtClean="0">
                <a:latin typeface="Times New Roman"/>
                <a:cs typeface="Times New Roman"/>
              </a:rPr>
              <a:t>it is </a:t>
            </a:r>
            <a:r>
              <a:rPr sz="1200" spc="75" dirty="0" smtClean="0">
                <a:latin typeface="Times New Roman"/>
                <a:cs typeface="Times New Roman"/>
              </a:rPr>
              <a:t>a </a:t>
            </a:r>
            <a:r>
              <a:rPr sz="1200" spc="80" dirty="0" smtClean="0">
                <a:latin typeface="Times New Roman"/>
                <a:cs typeface="Times New Roman"/>
              </a:rPr>
              <a:t>good </a:t>
            </a:r>
            <a:r>
              <a:rPr sz="1200" spc="70" dirty="0" smtClean="0">
                <a:latin typeface="Times New Roman"/>
                <a:cs typeface="Times New Roman"/>
              </a:rPr>
              <a:t>idea to </a:t>
            </a:r>
            <a:r>
              <a:rPr sz="1200" spc="80" dirty="0" smtClean="0">
                <a:latin typeface="Times New Roman"/>
                <a:cs typeface="Times New Roman"/>
              </a:rPr>
              <a:t>model  </a:t>
            </a:r>
            <a:r>
              <a:rPr sz="1200" spc="105" dirty="0" smtClean="0">
                <a:latin typeface="Times New Roman"/>
                <a:cs typeface="Times New Roman"/>
              </a:rPr>
              <a:t>dependencies </a:t>
            </a:r>
            <a:r>
              <a:rPr sz="1200" spc="114" dirty="0" smtClean="0">
                <a:latin typeface="Times New Roman"/>
                <a:cs typeface="Times New Roman"/>
              </a:rPr>
              <a:t>from </a:t>
            </a:r>
            <a:r>
              <a:rPr sz="1200" spc="80" dirty="0" smtClean="0">
                <a:latin typeface="Times New Roman"/>
                <a:cs typeface="Times New Roman"/>
              </a:rPr>
              <a:t>left </a:t>
            </a:r>
            <a:r>
              <a:rPr sz="1200" spc="90" dirty="0" smtClean="0">
                <a:latin typeface="Times New Roman"/>
                <a:cs typeface="Times New Roman"/>
              </a:rPr>
              <a:t>to right </a:t>
            </a:r>
            <a:r>
              <a:rPr sz="1200" spc="114" dirty="0" smtClean="0">
                <a:latin typeface="Times New Roman"/>
                <a:cs typeface="Times New Roman"/>
              </a:rPr>
              <a:t>and </a:t>
            </a:r>
            <a:r>
              <a:rPr sz="1200" spc="95" dirty="0" smtClean="0">
                <a:latin typeface="Times New Roman"/>
                <a:cs typeface="Times New Roman"/>
              </a:rPr>
              <a:t>inheritance </a:t>
            </a:r>
            <a:r>
              <a:rPr sz="1200" spc="114" dirty="0" smtClean="0">
                <a:latin typeface="Times New Roman"/>
                <a:cs typeface="Times New Roman"/>
              </a:rPr>
              <a:t>from </a:t>
            </a:r>
            <a:r>
              <a:rPr sz="1200" spc="110" dirty="0" smtClean="0">
                <a:latin typeface="Times New Roman"/>
                <a:cs typeface="Times New Roman"/>
              </a:rPr>
              <a:t>bottom </a:t>
            </a:r>
            <a:r>
              <a:rPr sz="1200" spc="95" dirty="0" smtClean="0">
                <a:latin typeface="Times New Roman"/>
                <a:cs typeface="Times New Roman"/>
              </a:rPr>
              <a:t>(derived </a:t>
            </a:r>
            <a:r>
              <a:rPr sz="1200" spc="90" dirty="0" smtClean="0">
                <a:latin typeface="Times New Roman"/>
                <a:cs typeface="Times New Roman"/>
              </a:rPr>
              <a:t>classes) </a:t>
            </a:r>
            <a:r>
              <a:rPr sz="1200" spc="85" dirty="0" smtClean="0">
                <a:latin typeface="Times New Roman"/>
                <a:cs typeface="Times New Roman"/>
              </a:rPr>
              <a:t>to  </a:t>
            </a:r>
            <a:r>
              <a:rPr sz="1200" spc="100" dirty="0" smtClean="0">
                <a:latin typeface="Times New Roman"/>
                <a:cs typeface="Times New Roman"/>
              </a:rPr>
              <a:t>top (base</a:t>
            </a:r>
            <a:r>
              <a:rPr sz="1200" spc="15" dirty="0" smtClean="0">
                <a:latin typeface="Times New Roman"/>
                <a:cs typeface="Times New Roman"/>
              </a:rPr>
              <a:t> </a:t>
            </a:r>
            <a:r>
              <a:rPr sz="1200" spc="85" dirty="0" smtClean="0">
                <a:latin typeface="Times New Roman"/>
                <a:cs typeface="Times New Roman"/>
              </a:rPr>
              <a:t>classes).</a:t>
            </a:r>
            <a:endParaRPr sz="12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200" b="1" u="heavy" spc="-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Cohesion</a:t>
            </a:r>
            <a:endParaRPr sz="1200" dirty="0" smtClean="0">
              <a:latin typeface="Times New Roman"/>
              <a:cs typeface="Times New Roman"/>
            </a:endParaRPr>
          </a:p>
          <a:p>
            <a:pPr marL="12700" marR="10795" algn="just">
              <a:lnSpc>
                <a:spcPct val="102499"/>
              </a:lnSpc>
              <a:spcBef>
                <a:spcPts val="805"/>
              </a:spcBef>
            </a:pPr>
            <a:r>
              <a:rPr sz="1200" spc="95" dirty="0" smtClean="0">
                <a:latin typeface="Times New Roman"/>
                <a:cs typeface="Times New Roman"/>
              </a:rPr>
              <a:t>Implies </a:t>
            </a:r>
            <a:r>
              <a:rPr sz="1200" spc="85" dirty="0" smtClean="0">
                <a:latin typeface="Times New Roman"/>
                <a:cs typeface="Times New Roman"/>
              </a:rPr>
              <a:t>that </a:t>
            </a:r>
            <a:r>
              <a:rPr sz="1200" spc="105" dirty="0" smtClean="0">
                <a:latin typeface="Times New Roman"/>
                <a:cs typeface="Times New Roman"/>
              </a:rPr>
              <a:t>a </a:t>
            </a:r>
            <a:r>
              <a:rPr sz="1200" spc="114" dirty="0" smtClean="0">
                <a:latin typeface="Times New Roman"/>
                <a:cs typeface="Times New Roman"/>
              </a:rPr>
              <a:t>component </a:t>
            </a:r>
            <a:r>
              <a:rPr sz="1200" spc="100" dirty="0" smtClean="0">
                <a:latin typeface="Times New Roman"/>
                <a:cs typeface="Times New Roman"/>
              </a:rPr>
              <a:t>or </a:t>
            </a:r>
            <a:r>
              <a:rPr sz="1200" spc="90" dirty="0" smtClean="0">
                <a:latin typeface="Times New Roman"/>
                <a:cs typeface="Times New Roman"/>
              </a:rPr>
              <a:t>class </a:t>
            </a:r>
            <a:r>
              <a:rPr sz="1200" spc="95" dirty="0" smtClean="0">
                <a:latin typeface="Times New Roman"/>
                <a:cs typeface="Times New Roman"/>
              </a:rPr>
              <a:t>encapsulates </a:t>
            </a:r>
            <a:r>
              <a:rPr sz="1200" spc="105" dirty="0" smtClean="0">
                <a:latin typeface="Times New Roman"/>
                <a:cs typeface="Times New Roman"/>
              </a:rPr>
              <a:t>only </a:t>
            </a:r>
            <a:r>
              <a:rPr sz="1200" spc="85" dirty="0" smtClean="0">
                <a:latin typeface="Times New Roman"/>
                <a:cs typeface="Times New Roman"/>
              </a:rPr>
              <a:t>attributes </a:t>
            </a:r>
            <a:r>
              <a:rPr sz="1200" spc="114" dirty="0" smtClean="0">
                <a:latin typeface="Times New Roman"/>
                <a:cs typeface="Times New Roman"/>
              </a:rPr>
              <a:t>and </a:t>
            </a:r>
            <a:r>
              <a:rPr sz="1200" spc="95" dirty="0" smtClean="0">
                <a:latin typeface="Times New Roman"/>
                <a:cs typeface="Times New Roman"/>
              </a:rPr>
              <a:t>operations</a:t>
            </a:r>
            <a:r>
              <a:rPr sz="1200" spc="-180" dirty="0" smtClean="0">
                <a:latin typeface="Times New Roman"/>
                <a:cs typeface="Times New Roman"/>
              </a:rPr>
              <a:t> </a:t>
            </a:r>
            <a:r>
              <a:rPr sz="1200" spc="90" dirty="0" smtClean="0">
                <a:latin typeface="Times New Roman"/>
                <a:cs typeface="Times New Roman"/>
              </a:rPr>
              <a:t>that  </a:t>
            </a:r>
            <a:r>
              <a:rPr sz="1200" spc="95" dirty="0" smtClean="0">
                <a:latin typeface="Times New Roman"/>
                <a:cs typeface="Times New Roman"/>
              </a:rPr>
              <a:t>are</a:t>
            </a:r>
            <a:r>
              <a:rPr sz="1200" spc="50" dirty="0" smtClean="0">
                <a:latin typeface="Times New Roman"/>
                <a:cs typeface="Times New Roman"/>
              </a:rPr>
              <a:t> </a:t>
            </a:r>
            <a:r>
              <a:rPr sz="1200" spc="95" dirty="0" smtClean="0">
                <a:latin typeface="Times New Roman"/>
                <a:cs typeface="Times New Roman"/>
              </a:rPr>
              <a:t>closely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90" dirty="0" smtClean="0">
                <a:latin typeface="Times New Roman"/>
                <a:cs typeface="Times New Roman"/>
              </a:rPr>
              <a:t>related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90" dirty="0" smtClean="0">
                <a:latin typeface="Times New Roman"/>
                <a:cs typeface="Times New Roman"/>
              </a:rPr>
              <a:t>to</a:t>
            </a:r>
            <a:r>
              <a:rPr sz="1200" spc="70" dirty="0" smtClean="0">
                <a:latin typeface="Times New Roman"/>
                <a:cs typeface="Times New Roman"/>
              </a:rPr>
              <a:t> </a:t>
            </a:r>
            <a:r>
              <a:rPr sz="1200" spc="114" dirty="0" smtClean="0">
                <a:latin typeface="Times New Roman"/>
                <a:cs typeface="Times New Roman"/>
              </a:rPr>
              <a:t>one</a:t>
            </a:r>
            <a:r>
              <a:rPr sz="1200" spc="65" dirty="0" smtClean="0">
                <a:latin typeface="Times New Roman"/>
                <a:cs typeface="Times New Roman"/>
              </a:rPr>
              <a:t> </a:t>
            </a:r>
            <a:r>
              <a:rPr sz="1200" spc="100" dirty="0" smtClean="0">
                <a:latin typeface="Times New Roman"/>
                <a:cs typeface="Times New Roman"/>
              </a:rPr>
              <a:t>another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110" dirty="0" smtClean="0">
                <a:latin typeface="Times New Roman"/>
                <a:cs typeface="Times New Roman"/>
              </a:rPr>
              <a:t>and</a:t>
            </a:r>
            <a:r>
              <a:rPr sz="1200" spc="70" dirty="0" smtClean="0">
                <a:latin typeface="Times New Roman"/>
                <a:cs typeface="Times New Roman"/>
              </a:rPr>
              <a:t> </a:t>
            </a:r>
            <a:r>
              <a:rPr sz="1200" spc="90" dirty="0" smtClean="0">
                <a:latin typeface="Times New Roman"/>
                <a:cs typeface="Times New Roman"/>
              </a:rPr>
              <a:t>to</a:t>
            </a:r>
            <a:r>
              <a:rPr sz="1200" spc="55" dirty="0" smtClean="0">
                <a:latin typeface="Times New Roman"/>
                <a:cs typeface="Times New Roman"/>
              </a:rPr>
              <a:t> </a:t>
            </a:r>
            <a:r>
              <a:rPr sz="1200" spc="95" dirty="0" smtClean="0">
                <a:latin typeface="Times New Roman"/>
                <a:cs typeface="Times New Roman"/>
              </a:rPr>
              <a:t>the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85" dirty="0" smtClean="0">
                <a:latin typeface="Times New Roman"/>
                <a:cs typeface="Times New Roman"/>
              </a:rPr>
              <a:t>class</a:t>
            </a:r>
            <a:r>
              <a:rPr sz="1200" spc="70" dirty="0" smtClean="0">
                <a:latin typeface="Times New Roman"/>
                <a:cs typeface="Times New Roman"/>
              </a:rPr>
              <a:t> </a:t>
            </a:r>
            <a:r>
              <a:rPr sz="1200" spc="100" dirty="0" smtClean="0">
                <a:latin typeface="Times New Roman"/>
                <a:cs typeface="Times New Roman"/>
              </a:rPr>
              <a:t>or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114" dirty="0" smtClean="0">
                <a:latin typeface="Times New Roman"/>
                <a:cs typeface="Times New Roman"/>
              </a:rPr>
              <a:t>component</a:t>
            </a:r>
            <a:r>
              <a:rPr sz="1200" spc="65" dirty="0" smtClean="0">
                <a:latin typeface="Times New Roman"/>
                <a:cs typeface="Times New Roman"/>
              </a:rPr>
              <a:t> </a:t>
            </a:r>
            <a:r>
              <a:rPr sz="1200" spc="75" dirty="0" smtClean="0">
                <a:latin typeface="Times New Roman"/>
                <a:cs typeface="Times New Roman"/>
              </a:rPr>
              <a:t>itself.</a:t>
            </a:r>
            <a:endParaRPr sz="1200" dirty="0" smtClean="0">
              <a:latin typeface="Times New Roman"/>
              <a:cs typeface="Times New Roman"/>
            </a:endParaRPr>
          </a:p>
          <a:p>
            <a:pPr marL="12700" marR="7620" indent="40640" algn="just">
              <a:lnSpc>
                <a:spcPct val="102499"/>
              </a:lnSpc>
              <a:spcBef>
                <a:spcPts val="830"/>
              </a:spcBef>
            </a:pPr>
            <a:r>
              <a:rPr sz="1200" b="1" spc="75" dirty="0" smtClean="0">
                <a:latin typeface="Times New Roman"/>
                <a:cs typeface="Times New Roman"/>
              </a:rPr>
              <a:t>Functional. </a:t>
            </a:r>
            <a:r>
              <a:rPr sz="1200" spc="75" dirty="0" smtClean="0">
                <a:latin typeface="Times New Roman"/>
                <a:cs typeface="Times New Roman"/>
              </a:rPr>
              <a:t>Exhibited </a:t>
            </a:r>
            <a:r>
              <a:rPr sz="1200" spc="70" dirty="0" smtClean="0">
                <a:latin typeface="Times New Roman"/>
                <a:cs typeface="Times New Roman"/>
              </a:rPr>
              <a:t>primarily </a:t>
            </a:r>
            <a:r>
              <a:rPr sz="1200" spc="90" dirty="0" smtClean="0">
                <a:latin typeface="Times New Roman"/>
                <a:cs typeface="Times New Roman"/>
              </a:rPr>
              <a:t>by </a:t>
            </a:r>
            <a:r>
              <a:rPr sz="1200" spc="70" dirty="0" smtClean="0">
                <a:latin typeface="Times New Roman"/>
                <a:cs typeface="Times New Roman"/>
              </a:rPr>
              <a:t>operations, </a:t>
            </a:r>
            <a:r>
              <a:rPr sz="1200" spc="65" dirty="0" smtClean="0">
                <a:latin typeface="Times New Roman"/>
                <a:cs typeface="Times New Roman"/>
              </a:rPr>
              <a:t>this level </a:t>
            </a:r>
            <a:r>
              <a:rPr sz="1200" spc="70" dirty="0" smtClean="0">
                <a:latin typeface="Times New Roman"/>
                <a:cs typeface="Times New Roman"/>
              </a:rPr>
              <a:t>of </a:t>
            </a:r>
            <a:r>
              <a:rPr sz="1200" spc="75" dirty="0" smtClean="0">
                <a:latin typeface="Times New Roman"/>
                <a:cs typeface="Times New Roman"/>
              </a:rPr>
              <a:t>cohesion occurs </a:t>
            </a:r>
            <a:r>
              <a:rPr sz="1200" spc="125" dirty="0" smtClean="0">
                <a:latin typeface="Times New Roman"/>
                <a:cs typeface="Times New Roman"/>
              </a:rPr>
              <a:t>when</a:t>
            </a:r>
            <a:r>
              <a:rPr sz="1200" spc="-140" dirty="0" smtClean="0">
                <a:latin typeface="Times New Roman"/>
                <a:cs typeface="Times New Roman"/>
              </a:rPr>
              <a:t> </a:t>
            </a:r>
            <a:r>
              <a:rPr sz="1200" spc="105" dirty="0" smtClean="0">
                <a:latin typeface="Times New Roman"/>
                <a:cs typeface="Times New Roman"/>
              </a:rPr>
              <a:t>a  </a:t>
            </a:r>
            <a:r>
              <a:rPr sz="1200" spc="114" dirty="0" smtClean="0">
                <a:latin typeface="Times New Roman"/>
                <a:cs typeface="Times New Roman"/>
              </a:rPr>
              <a:t>module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105" dirty="0" smtClean="0">
                <a:latin typeface="Times New Roman"/>
                <a:cs typeface="Times New Roman"/>
              </a:rPr>
              <a:t>performs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114" dirty="0" smtClean="0">
                <a:latin typeface="Times New Roman"/>
                <a:cs typeface="Times New Roman"/>
              </a:rPr>
              <a:t>one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110" dirty="0" smtClean="0">
                <a:latin typeface="Times New Roman"/>
                <a:cs typeface="Times New Roman"/>
              </a:rPr>
              <a:t>and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105" dirty="0" smtClean="0">
                <a:latin typeface="Times New Roman"/>
                <a:cs typeface="Times New Roman"/>
              </a:rPr>
              <a:t>only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114" dirty="0" smtClean="0">
                <a:latin typeface="Times New Roman"/>
                <a:cs typeface="Times New Roman"/>
              </a:rPr>
              <a:t>one</a:t>
            </a:r>
            <a:r>
              <a:rPr sz="1200" spc="50" dirty="0" smtClean="0">
                <a:latin typeface="Times New Roman"/>
                <a:cs typeface="Times New Roman"/>
              </a:rPr>
              <a:t> </a:t>
            </a:r>
            <a:r>
              <a:rPr sz="1200" spc="105" dirty="0" smtClean="0">
                <a:latin typeface="Times New Roman"/>
                <a:cs typeface="Times New Roman"/>
              </a:rPr>
              <a:t>computation</a:t>
            </a:r>
            <a:r>
              <a:rPr sz="1200" spc="75" dirty="0" smtClean="0">
                <a:latin typeface="Times New Roman"/>
                <a:cs typeface="Times New Roman"/>
              </a:rPr>
              <a:t> </a:t>
            </a:r>
            <a:r>
              <a:rPr sz="1200" spc="114" dirty="0" smtClean="0">
                <a:latin typeface="Times New Roman"/>
                <a:cs typeface="Times New Roman"/>
              </a:rPr>
              <a:t>and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100" dirty="0" smtClean="0">
                <a:latin typeface="Times New Roman"/>
                <a:cs typeface="Times New Roman"/>
              </a:rPr>
              <a:t>then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95" dirty="0" smtClean="0">
                <a:latin typeface="Times New Roman"/>
                <a:cs typeface="Times New Roman"/>
              </a:rPr>
              <a:t>returns</a:t>
            </a:r>
            <a:r>
              <a:rPr sz="1200" spc="60" dirty="0" smtClean="0">
                <a:latin typeface="Times New Roman"/>
                <a:cs typeface="Times New Roman"/>
              </a:rPr>
              <a:t> </a:t>
            </a:r>
            <a:r>
              <a:rPr sz="1200" spc="105" dirty="0" err="1" smtClean="0">
                <a:latin typeface="Times New Roman"/>
                <a:cs typeface="Times New Roman"/>
              </a:rPr>
              <a:t>aresult</a:t>
            </a:r>
            <a:r>
              <a:rPr sz="1200" spc="105" dirty="0" smtClean="0">
                <a:latin typeface="Times New Roman"/>
                <a:cs typeface="Times New Roman"/>
              </a:rPr>
              <a:t>.</a:t>
            </a:r>
            <a:endParaRPr sz="1200" dirty="0" smtClean="0">
              <a:latin typeface="Times New Roman"/>
              <a:cs typeface="Times New Roman"/>
            </a:endParaRPr>
          </a:p>
          <a:p>
            <a:pPr marL="12700" marR="8255" algn="just">
              <a:lnSpc>
                <a:spcPct val="102899"/>
              </a:lnSpc>
              <a:spcBef>
                <a:spcPts val="819"/>
              </a:spcBef>
            </a:pPr>
            <a:r>
              <a:rPr sz="1200" b="1" spc="105" dirty="0" smtClean="0">
                <a:latin typeface="Times New Roman"/>
                <a:cs typeface="Times New Roman"/>
              </a:rPr>
              <a:t>Layer. </a:t>
            </a:r>
            <a:r>
              <a:rPr sz="1200" spc="100" dirty="0" smtClean="0">
                <a:latin typeface="Times New Roman"/>
                <a:cs typeface="Times New Roman"/>
              </a:rPr>
              <a:t>Exhibited </a:t>
            </a:r>
            <a:r>
              <a:rPr sz="1200" spc="120" dirty="0" smtClean="0">
                <a:latin typeface="Times New Roman"/>
                <a:cs typeface="Times New Roman"/>
              </a:rPr>
              <a:t>by </a:t>
            </a:r>
            <a:r>
              <a:rPr sz="1200" spc="100" dirty="0" smtClean="0">
                <a:latin typeface="Times New Roman"/>
                <a:cs typeface="Times New Roman"/>
              </a:rPr>
              <a:t>packages, </a:t>
            </a:r>
            <a:r>
              <a:rPr sz="1200" spc="110" dirty="0" smtClean="0">
                <a:latin typeface="Times New Roman"/>
                <a:cs typeface="Times New Roman"/>
              </a:rPr>
              <a:t>components, </a:t>
            </a:r>
            <a:r>
              <a:rPr sz="1200" spc="114" dirty="0" smtClean="0">
                <a:latin typeface="Times New Roman"/>
                <a:cs typeface="Times New Roman"/>
              </a:rPr>
              <a:t>and </a:t>
            </a:r>
            <a:r>
              <a:rPr sz="1200" spc="85" dirty="0" smtClean="0">
                <a:latin typeface="Times New Roman"/>
                <a:cs typeface="Times New Roman"/>
              </a:rPr>
              <a:t>classes, this </a:t>
            </a:r>
            <a:r>
              <a:rPr sz="1200" spc="100" dirty="0" smtClean="0">
                <a:latin typeface="Times New Roman"/>
                <a:cs typeface="Times New Roman"/>
              </a:rPr>
              <a:t>type of </a:t>
            </a:r>
            <a:r>
              <a:rPr sz="1200" spc="105" dirty="0" smtClean="0">
                <a:latin typeface="Times New Roman"/>
                <a:cs typeface="Times New Roman"/>
              </a:rPr>
              <a:t>cohesion  </a:t>
            </a:r>
            <a:r>
              <a:rPr sz="1200" spc="100" dirty="0" smtClean="0">
                <a:latin typeface="Times New Roman"/>
                <a:cs typeface="Times New Roman"/>
              </a:rPr>
              <a:t>occurs</a:t>
            </a:r>
            <a:r>
              <a:rPr sz="1200" spc="35" dirty="0" smtClean="0">
                <a:latin typeface="Times New Roman"/>
                <a:cs typeface="Times New Roman"/>
              </a:rPr>
              <a:t> </a:t>
            </a:r>
            <a:r>
              <a:rPr sz="1200" spc="125" dirty="0" smtClean="0">
                <a:latin typeface="Times New Roman"/>
                <a:cs typeface="Times New Roman"/>
              </a:rPr>
              <a:t>when</a:t>
            </a:r>
            <a:r>
              <a:rPr sz="1200" spc="35" dirty="0" smtClean="0">
                <a:latin typeface="Times New Roman"/>
                <a:cs typeface="Times New Roman"/>
              </a:rPr>
              <a:t> </a:t>
            </a:r>
            <a:r>
              <a:rPr sz="1200" spc="105" dirty="0" smtClean="0">
                <a:latin typeface="Times New Roman"/>
                <a:cs typeface="Times New Roman"/>
              </a:rPr>
              <a:t>a</a:t>
            </a:r>
            <a:r>
              <a:rPr sz="1200" spc="35" dirty="0" smtClean="0">
                <a:latin typeface="Times New Roman"/>
                <a:cs typeface="Times New Roman"/>
              </a:rPr>
              <a:t> </a:t>
            </a:r>
            <a:r>
              <a:rPr sz="1200" spc="100" dirty="0" smtClean="0">
                <a:latin typeface="Times New Roman"/>
                <a:cs typeface="Times New Roman"/>
              </a:rPr>
              <a:t>higher</a:t>
            </a:r>
            <a:r>
              <a:rPr sz="1200" spc="40" dirty="0" smtClean="0">
                <a:latin typeface="Times New Roman"/>
                <a:cs typeface="Times New Roman"/>
              </a:rPr>
              <a:t> </a:t>
            </a:r>
            <a:r>
              <a:rPr sz="1200" spc="90" dirty="0" smtClean="0">
                <a:latin typeface="Times New Roman"/>
                <a:cs typeface="Times New Roman"/>
              </a:rPr>
              <a:t>layer</a:t>
            </a:r>
            <a:r>
              <a:rPr sz="1200" spc="35" dirty="0" smtClean="0">
                <a:latin typeface="Times New Roman"/>
                <a:cs typeface="Times New Roman"/>
              </a:rPr>
              <a:t> </a:t>
            </a:r>
            <a:r>
              <a:rPr sz="1200" spc="100" dirty="0" smtClean="0">
                <a:latin typeface="Times New Roman"/>
                <a:cs typeface="Times New Roman"/>
              </a:rPr>
              <a:t>accesses</a:t>
            </a:r>
            <a:r>
              <a:rPr sz="1200" spc="40" dirty="0" smtClean="0">
                <a:latin typeface="Times New Roman"/>
                <a:cs typeface="Times New Roman"/>
              </a:rPr>
              <a:t> </a:t>
            </a:r>
            <a:r>
              <a:rPr sz="1200" spc="95" dirty="0" smtClean="0">
                <a:latin typeface="Times New Roman"/>
                <a:cs typeface="Times New Roman"/>
              </a:rPr>
              <a:t>the</a:t>
            </a:r>
            <a:r>
              <a:rPr sz="1200" spc="30" dirty="0" smtClean="0">
                <a:latin typeface="Times New Roman"/>
                <a:cs typeface="Times New Roman"/>
              </a:rPr>
              <a:t> </a:t>
            </a:r>
            <a:r>
              <a:rPr sz="1200" spc="95" dirty="0" smtClean="0">
                <a:latin typeface="Times New Roman"/>
                <a:cs typeface="Times New Roman"/>
              </a:rPr>
              <a:t>services</a:t>
            </a:r>
            <a:r>
              <a:rPr sz="1200" spc="40" dirty="0" smtClean="0">
                <a:latin typeface="Times New Roman"/>
                <a:cs typeface="Times New Roman"/>
              </a:rPr>
              <a:t> </a:t>
            </a:r>
            <a:r>
              <a:rPr sz="1200" spc="100" dirty="0" smtClean="0">
                <a:latin typeface="Times New Roman"/>
                <a:cs typeface="Times New Roman"/>
              </a:rPr>
              <a:t>of</a:t>
            </a:r>
            <a:r>
              <a:rPr sz="1200" spc="40" dirty="0" smtClean="0">
                <a:latin typeface="Times New Roman"/>
                <a:cs typeface="Times New Roman"/>
              </a:rPr>
              <a:t> </a:t>
            </a:r>
            <a:r>
              <a:rPr sz="1200" spc="105" dirty="0" smtClean="0">
                <a:latin typeface="Times New Roman"/>
                <a:cs typeface="Times New Roman"/>
              </a:rPr>
              <a:t>a</a:t>
            </a:r>
            <a:r>
              <a:rPr sz="1200" spc="35" dirty="0" smtClean="0">
                <a:latin typeface="Times New Roman"/>
                <a:cs typeface="Times New Roman"/>
              </a:rPr>
              <a:t> </a:t>
            </a:r>
            <a:r>
              <a:rPr sz="1200" spc="105" dirty="0" smtClean="0">
                <a:latin typeface="Times New Roman"/>
                <a:cs typeface="Times New Roman"/>
              </a:rPr>
              <a:t>lower</a:t>
            </a:r>
            <a:r>
              <a:rPr sz="1200" spc="35" dirty="0" smtClean="0">
                <a:latin typeface="Times New Roman"/>
                <a:cs typeface="Times New Roman"/>
              </a:rPr>
              <a:t> </a:t>
            </a:r>
            <a:r>
              <a:rPr sz="1200" spc="85" dirty="0" smtClean="0">
                <a:latin typeface="Times New Roman"/>
                <a:cs typeface="Times New Roman"/>
              </a:rPr>
              <a:t>layer,</a:t>
            </a:r>
            <a:r>
              <a:rPr sz="1200" spc="35" dirty="0" smtClean="0">
                <a:latin typeface="Times New Roman"/>
                <a:cs typeface="Times New Roman"/>
              </a:rPr>
              <a:t> </a:t>
            </a:r>
            <a:r>
              <a:rPr sz="1200" spc="100" dirty="0" smtClean="0">
                <a:latin typeface="Times New Roman"/>
                <a:cs typeface="Times New Roman"/>
              </a:rPr>
              <a:t>but</a:t>
            </a:r>
            <a:r>
              <a:rPr sz="1200" spc="35" dirty="0" smtClean="0">
                <a:latin typeface="Times New Roman"/>
                <a:cs typeface="Times New Roman"/>
              </a:rPr>
              <a:t> </a:t>
            </a:r>
            <a:r>
              <a:rPr sz="1200" spc="105" dirty="0" smtClean="0">
                <a:latin typeface="Times New Roman"/>
                <a:cs typeface="Times New Roman"/>
              </a:rPr>
              <a:t>lower</a:t>
            </a:r>
            <a:r>
              <a:rPr sz="1200" spc="55" dirty="0" smtClean="0">
                <a:latin typeface="Times New Roman"/>
                <a:cs typeface="Times New Roman"/>
              </a:rPr>
              <a:t> </a:t>
            </a:r>
            <a:r>
              <a:rPr sz="1200" spc="95" dirty="0" smtClean="0">
                <a:latin typeface="Times New Roman"/>
                <a:cs typeface="Times New Roman"/>
              </a:rPr>
              <a:t>layers  </a:t>
            </a:r>
            <a:r>
              <a:rPr sz="1200" spc="120" dirty="0" smtClean="0">
                <a:latin typeface="Times New Roman"/>
                <a:cs typeface="Times New Roman"/>
              </a:rPr>
              <a:t>do </a:t>
            </a:r>
            <a:r>
              <a:rPr sz="1200" spc="100" dirty="0" smtClean="0">
                <a:latin typeface="Times New Roman"/>
                <a:cs typeface="Times New Roman"/>
              </a:rPr>
              <a:t>not </a:t>
            </a:r>
            <a:r>
              <a:rPr sz="1200" spc="95" dirty="0" smtClean="0">
                <a:latin typeface="Times New Roman"/>
                <a:cs typeface="Times New Roman"/>
              </a:rPr>
              <a:t>access </a:t>
            </a:r>
            <a:r>
              <a:rPr sz="1200" spc="100" dirty="0" smtClean="0">
                <a:latin typeface="Times New Roman"/>
                <a:cs typeface="Times New Roman"/>
              </a:rPr>
              <a:t>higher</a:t>
            </a:r>
            <a:r>
              <a:rPr sz="1200" spc="20" dirty="0" smtClean="0">
                <a:latin typeface="Times New Roman"/>
                <a:cs typeface="Times New Roman"/>
              </a:rPr>
              <a:t> </a:t>
            </a:r>
            <a:r>
              <a:rPr sz="1200" spc="85" dirty="0" smtClean="0">
                <a:latin typeface="Times New Roman"/>
                <a:cs typeface="Times New Roman"/>
              </a:rPr>
              <a:t>layers.</a:t>
            </a:r>
            <a:endParaRPr sz="1200" dirty="0" smtClean="0">
              <a:latin typeface="Times New Roman"/>
              <a:cs typeface="Times New Roman"/>
            </a:endParaRPr>
          </a:p>
          <a:p>
            <a:pPr marL="12700" marR="7620" algn="just">
              <a:lnSpc>
                <a:spcPct val="103299"/>
              </a:lnSpc>
              <a:spcBef>
                <a:spcPts val="810"/>
              </a:spcBef>
            </a:pPr>
            <a:r>
              <a:rPr sz="1200" b="1" spc="110" dirty="0" smtClean="0">
                <a:latin typeface="Times New Roman"/>
                <a:cs typeface="Times New Roman"/>
              </a:rPr>
              <a:t>Communicational. </a:t>
            </a:r>
            <a:r>
              <a:rPr sz="1200" spc="95" dirty="0" smtClean="0">
                <a:latin typeface="Times New Roman"/>
                <a:cs typeface="Times New Roman"/>
              </a:rPr>
              <a:t>All operations </a:t>
            </a:r>
            <a:r>
              <a:rPr sz="1200" spc="90" dirty="0" smtClean="0">
                <a:latin typeface="Times New Roman"/>
                <a:cs typeface="Times New Roman"/>
              </a:rPr>
              <a:t>that </a:t>
            </a:r>
            <a:r>
              <a:rPr sz="1200" spc="100" dirty="0" smtClean="0">
                <a:latin typeface="Times New Roman"/>
                <a:cs typeface="Times New Roman"/>
              </a:rPr>
              <a:t>access </a:t>
            </a:r>
            <a:r>
              <a:rPr sz="1200" spc="95" dirty="0" smtClean="0">
                <a:latin typeface="Times New Roman"/>
                <a:cs typeface="Times New Roman"/>
              </a:rPr>
              <a:t>the </a:t>
            </a:r>
            <a:r>
              <a:rPr sz="1200" spc="120" dirty="0" smtClean="0">
                <a:latin typeface="Times New Roman"/>
                <a:cs typeface="Times New Roman"/>
              </a:rPr>
              <a:t>same </a:t>
            </a:r>
            <a:r>
              <a:rPr sz="1200" spc="95" dirty="0" smtClean="0">
                <a:latin typeface="Times New Roman"/>
                <a:cs typeface="Times New Roman"/>
              </a:rPr>
              <a:t>data are </a:t>
            </a:r>
            <a:r>
              <a:rPr sz="1200" spc="100" dirty="0" smtClean="0">
                <a:latin typeface="Times New Roman"/>
                <a:cs typeface="Times New Roman"/>
              </a:rPr>
              <a:t>defined within  </a:t>
            </a:r>
            <a:r>
              <a:rPr sz="1200" spc="114" dirty="0" smtClean="0">
                <a:latin typeface="Times New Roman"/>
                <a:cs typeface="Times New Roman"/>
              </a:rPr>
              <a:t>one </a:t>
            </a:r>
            <a:r>
              <a:rPr sz="1200" spc="85" dirty="0" smtClean="0">
                <a:latin typeface="Times New Roman"/>
                <a:cs typeface="Times New Roman"/>
              </a:rPr>
              <a:t>class. </a:t>
            </a:r>
            <a:r>
              <a:rPr sz="1200" spc="100" dirty="0" smtClean="0">
                <a:latin typeface="Times New Roman"/>
                <a:cs typeface="Times New Roman"/>
              </a:rPr>
              <a:t>In </a:t>
            </a:r>
            <a:r>
              <a:rPr sz="1200" spc="95" dirty="0" smtClean="0">
                <a:latin typeface="Times New Roman"/>
                <a:cs typeface="Times New Roman"/>
              </a:rPr>
              <a:t>general, </a:t>
            </a:r>
            <a:r>
              <a:rPr sz="1200" spc="105" dirty="0" smtClean="0">
                <a:latin typeface="Times New Roman"/>
                <a:cs typeface="Times New Roman"/>
              </a:rPr>
              <a:t>such </a:t>
            </a:r>
            <a:r>
              <a:rPr sz="1200" spc="90" dirty="0" smtClean="0">
                <a:latin typeface="Times New Roman"/>
                <a:cs typeface="Times New Roman"/>
              </a:rPr>
              <a:t>classes </a:t>
            </a:r>
            <a:r>
              <a:rPr sz="1200" spc="100" dirty="0" smtClean="0">
                <a:latin typeface="Times New Roman"/>
                <a:cs typeface="Times New Roman"/>
              </a:rPr>
              <a:t>focus </a:t>
            </a:r>
            <a:r>
              <a:rPr sz="1200" spc="90" dirty="0" smtClean="0">
                <a:latin typeface="Times New Roman"/>
                <a:cs typeface="Times New Roman"/>
              </a:rPr>
              <a:t>solely </a:t>
            </a:r>
            <a:r>
              <a:rPr sz="1200" spc="120" dirty="0" smtClean="0">
                <a:latin typeface="Times New Roman"/>
                <a:cs typeface="Times New Roman"/>
              </a:rPr>
              <a:t>on </a:t>
            </a:r>
            <a:r>
              <a:rPr sz="1200" spc="95" dirty="0" smtClean="0">
                <a:latin typeface="Times New Roman"/>
                <a:cs typeface="Times New Roman"/>
              </a:rPr>
              <a:t>the </a:t>
            </a:r>
            <a:r>
              <a:rPr sz="1200" spc="100" dirty="0" smtClean="0">
                <a:latin typeface="Times New Roman"/>
                <a:cs typeface="Times New Roman"/>
              </a:rPr>
              <a:t>data </a:t>
            </a:r>
            <a:r>
              <a:rPr sz="1200" spc="90" dirty="0" smtClean="0">
                <a:latin typeface="Times New Roman"/>
                <a:cs typeface="Times New Roman"/>
              </a:rPr>
              <a:t>in </a:t>
            </a:r>
            <a:r>
              <a:rPr sz="1200" spc="95" dirty="0" smtClean="0">
                <a:latin typeface="Times New Roman"/>
                <a:cs typeface="Times New Roman"/>
              </a:rPr>
              <a:t>question, accessing  </a:t>
            </a:r>
            <a:r>
              <a:rPr sz="1200" spc="114" dirty="0" smtClean="0">
                <a:latin typeface="Times New Roman"/>
                <a:cs typeface="Times New Roman"/>
              </a:rPr>
              <a:t>and </a:t>
            </a:r>
            <a:r>
              <a:rPr sz="1200" spc="90" dirty="0" smtClean="0">
                <a:latin typeface="Times New Roman"/>
                <a:cs typeface="Times New Roman"/>
              </a:rPr>
              <a:t>storing</a:t>
            </a:r>
            <a:r>
              <a:rPr sz="1200" spc="5" dirty="0" smtClean="0">
                <a:latin typeface="Times New Roman"/>
                <a:cs typeface="Times New Roman"/>
              </a:rPr>
              <a:t> </a:t>
            </a:r>
            <a:r>
              <a:rPr sz="1200" spc="65" dirty="0" smtClean="0">
                <a:latin typeface="Times New Roman"/>
                <a:cs typeface="Times New Roman"/>
              </a:rPr>
              <a:t>it.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43</a:t>
            </a:fld>
            <a:endParaRPr spc="-2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1504" y="281431"/>
            <a:ext cx="6066155" cy="998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algn="just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 SYSTEMS </a:t>
            </a:r>
            <a:r>
              <a:rPr sz="1400" dirty="0">
                <a:latin typeface="Times New Roman"/>
                <a:cs typeface="Times New Roman"/>
              </a:rPr>
              <a:t>CST 309 </a:t>
            </a:r>
            <a:r>
              <a:rPr sz="1400" spc="-5" dirty="0">
                <a:latin typeface="Times New Roman"/>
                <a:cs typeface="Times New Roman"/>
              </a:rPr>
              <a:t>KTU 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50" dirty="0">
              <a:latin typeface="Times New Roman"/>
              <a:cs typeface="Times New Roman"/>
            </a:endParaRPr>
          </a:p>
          <a:p>
            <a:pPr marL="88900" marR="8255" algn="just">
              <a:lnSpc>
                <a:spcPct val="104299"/>
              </a:lnSpc>
            </a:pPr>
            <a:r>
              <a:rPr sz="1200" spc="100" dirty="0">
                <a:latin typeface="Times New Roman"/>
                <a:cs typeface="Times New Roman"/>
              </a:rPr>
              <a:t>Classes </a:t>
            </a:r>
            <a:r>
              <a:rPr sz="1200" spc="114" dirty="0">
                <a:latin typeface="Times New Roman"/>
                <a:cs typeface="Times New Roman"/>
              </a:rPr>
              <a:t>and components </a:t>
            </a:r>
            <a:r>
              <a:rPr sz="1200" spc="85" dirty="0">
                <a:latin typeface="Times New Roman"/>
                <a:cs typeface="Times New Roman"/>
              </a:rPr>
              <a:t>that </a:t>
            </a:r>
            <a:r>
              <a:rPr sz="1200" spc="95" dirty="0">
                <a:latin typeface="Times New Roman"/>
                <a:cs typeface="Times New Roman"/>
              </a:rPr>
              <a:t>exhibit </a:t>
            </a:r>
            <a:r>
              <a:rPr sz="1200" b="1" spc="95" dirty="0">
                <a:latin typeface="Times New Roman"/>
                <a:cs typeface="Times New Roman"/>
              </a:rPr>
              <a:t>functional, </a:t>
            </a:r>
            <a:r>
              <a:rPr sz="1200" b="1" spc="90" dirty="0">
                <a:latin typeface="Times New Roman"/>
                <a:cs typeface="Times New Roman"/>
              </a:rPr>
              <a:t>layer, </a:t>
            </a:r>
            <a:r>
              <a:rPr sz="1200" b="1" spc="120" dirty="0">
                <a:latin typeface="Times New Roman"/>
                <a:cs typeface="Times New Roman"/>
              </a:rPr>
              <a:t>and </a:t>
            </a:r>
            <a:r>
              <a:rPr sz="1200" b="1" spc="110" dirty="0">
                <a:latin typeface="Times New Roman"/>
                <a:cs typeface="Times New Roman"/>
              </a:rPr>
              <a:t>communicational  </a:t>
            </a:r>
            <a:r>
              <a:rPr sz="1200" b="1" spc="105" dirty="0">
                <a:latin typeface="Times New Roman"/>
                <a:cs typeface="Times New Roman"/>
              </a:rPr>
              <a:t>cohesion</a:t>
            </a:r>
            <a:r>
              <a:rPr sz="1200" b="1" spc="55" dirty="0">
                <a:latin typeface="Times New Roman"/>
                <a:cs typeface="Times New Roman"/>
              </a:rPr>
              <a:t> </a:t>
            </a:r>
            <a:r>
              <a:rPr sz="1200" b="1" spc="100" dirty="0">
                <a:latin typeface="Times New Roman"/>
                <a:cs typeface="Times New Roman"/>
              </a:rPr>
              <a:t>are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b="1" spc="90" dirty="0">
                <a:latin typeface="Times New Roman"/>
                <a:cs typeface="Times New Roman"/>
              </a:rPr>
              <a:t>relatively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b="1" spc="105" dirty="0">
                <a:latin typeface="Times New Roman"/>
                <a:cs typeface="Times New Roman"/>
              </a:rPr>
              <a:t>easy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b="1" spc="95" dirty="0">
                <a:latin typeface="Times New Roman"/>
                <a:cs typeface="Times New Roman"/>
              </a:rPr>
              <a:t>to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b="1" spc="110" dirty="0">
                <a:latin typeface="Times New Roman"/>
                <a:cs typeface="Times New Roman"/>
              </a:rPr>
              <a:t>implement,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b="1" spc="80" dirty="0">
                <a:latin typeface="Times New Roman"/>
                <a:cs typeface="Times New Roman"/>
              </a:rPr>
              <a:t>test,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b="1" spc="120" dirty="0">
                <a:latin typeface="Times New Roman"/>
                <a:cs typeface="Times New Roman"/>
              </a:rPr>
              <a:t>and</a:t>
            </a:r>
            <a:r>
              <a:rPr sz="1200" b="1" spc="55" dirty="0">
                <a:latin typeface="Times New Roman"/>
                <a:cs typeface="Times New Roman"/>
              </a:rPr>
              <a:t> </a:t>
            </a:r>
            <a:r>
              <a:rPr sz="1200" b="1" spc="105" dirty="0">
                <a:latin typeface="Times New Roman"/>
                <a:cs typeface="Times New Roman"/>
              </a:rPr>
              <a:t>maintain.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855"/>
              </a:spcBef>
            </a:pP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Coupling</a:t>
            </a:r>
            <a:endParaRPr sz="1200" dirty="0">
              <a:latin typeface="Times New Roman"/>
              <a:cs typeface="Times New Roman"/>
            </a:endParaRPr>
          </a:p>
          <a:p>
            <a:pPr marL="546100" marR="481965" indent="-228600" algn="just">
              <a:lnSpc>
                <a:spcPct val="129400"/>
              </a:lnSpc>
              <a:spcBef>
                <a:spcPts val="500"/>
              </a:spcBef>
              <a:buClr>
                <a:srgbClr val="000000"/>
              </a:buClr>
              <a:buFont typeface="Symbol"/>
              <a:buChar char=""/>
              <a:tabLst>
                <a:tab pos="546100" algn="l"/>
              </a:tabLst>
            </a:pPr>
            <a:r>
              <a:rPr sz="1200" spc="125" dirty="0">
                <a:solidFill>
                  <a:srgbClr val="221F1F"/>
                </a:solidFill>
                <a:latin typeface="Times New Roman"/>
                <a:cs typeface="Times New Roman"/>
              </a:rPr>
              <a:t>As</a:t>
            </a:r>
            <a:r>
              <a:rPr sz="1200" spc="3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</a:t>
            </a:r>
            <a:r>
              <a:rPr sz="1200" spc="4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amount</a:t>
            </a:r>
            <a:r>
              <a:rPr sz="1200" spc="3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of</a:t>
            </a:r>
            <a:r>
              <a:rPr sz="1200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communication</a:t>
            </a:r>
            <a:r>
              <a:rPr sz="1200" spc="4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and</a:t>
            </a:r>
            <a:r>
              <a:rPr sz="1200" spc="3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collaboration</a:t>
            </a:r>
            <a:r>
              <a:rPr sz="1200" spc="5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increases</a:t>
            </a:r>
            <a:r>
              <a:rPr sz="1200" spc="3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70" dirty="0">
                <a:solidFill>
                  <a:srgbClr val="221F1F"/>
                </a:solidFill>
                <a:latin typeface="Times New Roman"/>
                <a:cs typeface="Times New Roman"/>
              </a:rPr>
              <a:t>(i.e.,</a:t>
            </a:r>
            <a:r>
              <a:rPr sz="1200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as  the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degree of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“connectedness”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between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classes increases),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complexity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of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system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also increases. </a:t>
            </a:r>
            <a:r>
              <a:rPr sz="1200" spc="130" dirty="0">
                <a:solidFill>
                  <a:srgbClr val="221F1F"/>
                </a:solidFill>
                <a:latin typeface="Times New Roman"/>
                <a:cs typeface="Times New Roman"/>
              </a:rPr>
              <a:t>And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as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complexity 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increases,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difficulty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of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implementing,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testing,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and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maintaining  software</a:t>
            </a:r>
            <a:r>
              <a:rPr sz="1200" spc="4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grows.</a:t>
            </a:r>
            <a:endParaRPr sz="1200" dirty="0">
              <a:latin typeface="Times New Roman"/>
              <a:cs typeface="Times New Roman"/>
            </a:endParaRPr>
          </a:p>
          <a:p>
            <a:pPr marL="546100" marR="480059" indent="-228600" algn="just">
              <a:lnSpc>
                <a:spcPct val="129500"/>
              </a:lnSpc>
              <a:spcBef>
                <a:spcPts val="105"/>
              </a:spcBef>
              <a:buClr>
                <a:srgbClr val="000000"/>
              </a:buClr>
              <a:buFont typeface="Symbol"/>
              <a:buChar char=""/>
              <a:tabLst>
                <a:tab pos="546100" algn="l"/>
              </a:tabLst>
            </a:pPr>
            <a:r>
              <a:rPr sz="1200" b="1" i="1" spc="110" dirty="0">
                <a:solidFill>
                  <a:srgbClr val="221F1F"/>
                </a:solidFill>
                <a:latin typeface="Times New Roman"/>
                <a:cs typeface="Times New Roman"/>
              </a:rPr>
              <a:t>Coupling </a:t>
            </a:r>
            <a:r>
              <a:rPr sz="1200" spc="75" dirty="0">
                <a:solidFill>
                  <a:srgbClr val="221F1F"/>
                </a:solidFill>
                <a:latin typeface="Times New Roman"/>
                <a:cs typeface="Times New Roman"/>
              </a:rPr>
              <a:t>is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qualitative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measure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of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degree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to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which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classes are 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connected</a:t>
            </a:r>
            <a:r>
              <a:rPr sz="1200" spc="2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to</a:t>
            </a:r>
            <a:r>
              <a:rPr sz="1200" spc="1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one</a:t>
            </a:r>
            <a:r>
              <a:rPr sz="1200" spc="2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another.</a:t>
            </a:r>
            <a:r>
              <a:rPr sz="1200" spc="2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25" dirty="0">
                <a:solidFill>
                  <a:srgbClr val="221F1F"/>
                </a:solidFill>
                <a:latin typeface="Times New Roman"/>
                <a:cs typeface="Times New Roman"/>
              </a:rPr>
              <a:t>As</a:t>
            </a:r>
            <a:r>
              <a:rPr sz="1200" spc="2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classes</a:t>
            </a:r>
            <a:r>
              <a:rPr sz="1200" spc="3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(and</a:t>
            </a:r>
            <a:r>
              <a:rPr sz="1200" spc="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components)</a:t>
            </a:r>
            <a:r>
              <a:rPr sz="1200" spc="2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20" dirty="0">
                <a:solidFill>
                  <a:srgbClr val="221F1F"/>
                </a:solidFill>
                <a:latin typeface="Times New Roman"/>
                <a:cs typeface="Times New Roman"/>
              </a:rPr>
              <a:t>become</a:t>
            </a:r>
            <a:r>
              <a:rPr sz="1200" spc="4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20" dirty="0">
                <a:solidFill>
                  <a:srgbClr val="221F1F"/>
                </a:solidFill>
                <a:latin typeface="Times New Roman"/>
                <a:cs typeface="Times New Roman"/>
              </a:rPr>
              <a:t>more 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interdependent,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coupling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increases. </a:t>
            </a:r>
            <a:r>
              <a:rPr sz="1200" spc="145" dirty="0">
                <a:solidFill>
                  <a:srgbClr val="221F1F"/>
                </a:solidFill>
                <a:latin typeface="Times New Roman"/>
                <a:cs typeface="Times New Roman"/>
              </a:rPr>
              <a:t>An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important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objective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in 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component-level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design </a:t>
            </a:r>
            <a:r>
              <a:rPr sz="1200" spc="70" dirty="0">
                <a:solidFill>
                  <a:srgbClr val="221F1F"/>
                </a:solidFill>
                <a:latin typeface="Times New Roman"/>
                <a:cs typeface="Times New Roman"/>
              </a:rPr>
              <a:t>is </a:t>
            </a:r>
            <a:r>
              <a:rPr sz="1200" spc="130" dirty="0">
                <a:solidFill>
                  <a:srgbClr val="221F1F"/>
                </a:solidFill>
                <a:latin typeface="Times New Roman"/>
                <a:cs typeface="Times New Roman"/>
              </a:rPr>
              <a:t>tokeep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coupling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as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low</a:t>
            </a:r>
            <a:r>
              <a:rPr sz="1200" spc="-17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as </a:t>
            </a:r>
            <a:r>
              <a:rPr sz="1200" spc="75" dirty="0">
                <a:solidFill>
                  <a:srgbClr val="221F1F"/>
                </a:solidFill>
                <a:latin typeface="Times New Roman"/>
                <a:cs typeface="Times New Roman"/>
              </a:rPr>
              <a:t>is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possible.</a:t>
            </a:r>
            <a:endParaRPr sz="1200" dirty="0">
              <a:latin typeface="Times New Roman"/>
              <a:cs typeface="Times New Roman"/>
            </a:endParaRPr>
          </a:p>
          <a:p>
            <a:pPr marL="546100" marR="481330" indent="-228600" algn="just">
              <a:lnSpc>
                <a:spcPct val="129600"/>
              </a:lnSpc>
              <a:spcBef>
                <a:spcPts val="100"/>
              </a:spcBef>
              <a:buClr>
                <a:srgbClr val="000000"/>
              </a:buClr>
              <a:buFont typeface="Symbol"/>
              <a:buChar char=""/>
              <a:tabLst>
                <a:tab pos="546100" algn="l"/>
              </a:tabLst>
            </a:pPr>
            <a:r>
              <a:rPr sz="1200" b="1" i="1" u="heavy" spc="10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Times New Roman"/>
                <a:cs typeface="Times New Roman"/>
              </a:rPr>
              <a:t>Content coupling</a:t>
            </a:r>
            <a:r>
              <a:rPr sz="1200" b="1" i="1" spc="10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occurs </a:t>
            </a:r>
            <a:r>
              <a:rPr sz="1200" spc="125" dirty="0">
                <a:solidFill>
                  <a:srgbClr val="221F1F"/>
                </a:solidFill>
                <a:latin typeface="Times New Roman"/>
                <a:cs typeface="Times New Roman"/>
              </a:rPr>
              <a:t>when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one component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“surreptitiously 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modifies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data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that </a:t>
            </a:r>
            <a:r>
              <a:rPr sz="1200" spc="80" dirty="0">
                <a:solidFill>
                  <a:srgbClr val="221F1F"/>
                </a:solidFill>
                <a:latin typeface="Times New Roman"/>
                <a:cs typeface="Times New Roman"/>
              </a:rPr>
              <a:t>is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internal to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another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component”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.This violates 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information </a:t>
            </a:r>
            <a:r>
              <a:rPr sz="1200" spc="120" dirty="0">
                <a:solidFill>
                  <a:srgbClr val="221F1F"/>
                </a:solidFill>
                <a:latin typeface="Times New Roman"/>
                <a:cs typeface="Times New Roman"/>
              </a:rPr>
              <a:t>hiding—a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basic</a:t>
            </a:r>
            <a:r>
              <a:rPr sz="1200" spc="-15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designconcept.</a:t>
            </a:r>
            <a:endParaRPr sz="1200" dirty="0">
              <a:latin typeface="Times New Roman"/>
              <a:cs typeface="Times New Roman"/>
            </a:endParaRPr>
          </a:p>
          <a:p>
            <a:pPr marL="546100" marR="480059" indent="-228600" algn="just">
              <a:lnSpc>
                <a:spcPct val="129400"/>
              </a:lnSpc>
              <a:spcBef>
                <a:spcPts val="105"/>
              </a:spcBef>
              <a:buClr>
                <a:srgbClr val="000000"/>
              </a:buClr>
              <a:buFont typeface="Symbol"/>
              <a:buChar char=""/>
              <a:tabLst>
                <a:tab pos="546100" algn="l"/>
              </a:tabLst>
            </a:pPr>
            <a:r>
              <a:rPr sz="1200" b="1" i="1" u="heavy" spc="10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Times New Roman"/>
                <a:cs typeface="Times New Roman"/>
              </a:rPr>
              <a:t>Control </a:t>
            </a:r>
            <a:r>
              <a:rPr sz="1200" b="1" i="1" u="heavy" spc="10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Times New Roman"/>
                <a:cs typeface="Times New Roman"/>
              </a:rPr>
              <a:t>coupling</a:t>
            </a:r>
            <a:r>
              <a:rPr sz="1200" b="1" i="1" spc="10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occurs </a:t>
            </a:r>
            <a:r>
              <a:rPr sz="1200" spc="125" dirty="0">
                <a:solidFill>
                  <a:srgbClr val="221F1F"/>
                </a:solidFill>
                <a:latin typeface="Times New Roman"/>
                <a:cs typeface="Times New Roman"/>
              </a:rPr>
              <a:t>when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operation </a:t>
            </a:r>
            <a:r>
              <a:rPr sz="1200" i="1" spc="100" dirty="0">
                <a:solidFill>
                  <a:srgbClr val="221F1F"/>
                </a:solidFill>
                <a:latin typeface="Times New Roman"/>
                <a:cs typeface="Times New Roman"/>
              </a:rPr>
              <a:t>A()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invokes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operation </a:t>
            </a:r>
            <a:r>
              <a:rPr sz="1200" i="1" spc="100" dirty="0">
                <a:solidFill>
                  <a:srgbClr val="221F1F"/>
                </a:solidFill>
                <a:latin typeface="Times New Roman"/>
                <a:cs typeface="Times New Roman"/>
              </a:rPr>
              <a:t>B() 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and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passes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control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flag to </a:t>
            </a:r>
            <a:r>
              <a:rPr sz="1200" i="1" spc="100" dirty="0">
                <a:solidFill>
                  <a:srgbClr val="221F1F"/>
                </a:solidFill>
                <a:latin typeface="Times New Roman"/>
                <a:cs typeface="Times New Roman"/>
              </a:rPr>
              <a:t>B. </a:t>
            </a:r>
            <a:r>
              <a:rPr sz="1200" spc="120" dirty="0">
                <a:solidFill>
                  <a:srgbClr val="221F1F"/>
                </a:solidFill>
                <a:latin typeface="Times New Roman"/>
                <a:cs typeface="Times New Roman"/>
              </a:rPr>
              <a:t>The</a:t>
            </a:r>
            <a:r>
              <a:rPr sz="1200" spc="-18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control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flag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then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“directs” logical 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flow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within </a:t>
            </a:r>
            <a:r>
              <a:rPr sz="1200" i="1" spc="100" dirty="0">
                <a:solidFill>
                  <a:srgbClr val="221F1F"/>
                </a:solidFill>
                <a:latin typeface="Times New Roman"/>
                <a:cs typeface="Times New Roman"/>
              </a:rPr>
              <a:t>B. </a:t>
            </a:r>
            <a:r>
              <a:rPr sz="1200" spc="120" dirty="0">
                <a:solidFill>
                  <a:srgbClr val="221F1F"/>
                </a:solidFill>
                <a:latin typeface="Times New Roman"/>
                <a:cs typeface="Times New Roman"/>
              </a:rPr>
              <a:t>The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problem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with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this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form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of coupling </a:t>
            </a:r>
            <a:r>
              <a:rPr sz="1200" spc="75" dirty="0">
                <a:solidFill>
                  <a:srgbClr val="221F1F"/>
                </a:solidFill>
                <a:latin typeface="Times New Roman"/>
                <a:cs typeface="Times New Roman"/>
              </a:rPr>
              <a:t>is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that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an 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unrelated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change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in </a:t>
            </a:r>
            <a:r>
              <a:rPr sz="1200" i="1" spc="145" dirty="0">
                <a:solidFill>
                  <a:srgbClr val="221F1F"/>
                </a:solidFill>
                <a:latin typeface="Times New Roman"/>
                <a:cs typeface="Times New Roman"/>
              </a:rPr>
              <a:t>B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can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result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in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necessity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to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change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meaning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of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control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flag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that </a:t>
            </a:r>
            <a:r>
              <a:rPr sz="1200" i="1" spc="14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passes. </a:t>
            </a:r>
            <a:r>
              <a:rPr sz="1200" spc="75" dirty="0">
                <a:solidFill>
                  <a:srgbClr val="221F1F"/>
                </a:solidFill>
                <a:latin typeface="Times New Roman"/>
                <a:cs typeface="Times New Roman"/>
              </a:rPr>
              <a:t>If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this </a:t>
            </a:r>
            <a:r>
              <a:rPr sz="1200" spc="75" dirty="0">
                <a:solidFill>
                  <a:srgbClr val="221F1F"/>
                </a:solidFill>
                <a:latin typeface="Times New Roman"/>
                <a:cs typeface="Times New Roman"/>
              </a:rPr>
              <a:t>is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overlooked,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an 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error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will</a:t>
            </a:r>
            <a:r>
              <a:rPr sz="1200" spc="2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80" dirty="0">
                <a:solidFill>
                  <a:srgbClr val="221F1F"/>
                </a:solidFill>
                <a:latin typeface="Times New Roman"/>
                <a:cs typeface="Times New Roman"/>
              </a:rPr>
              <a:t>result.</a:t>
            </a:r>
            <a:endParaRPr sz="1200" dirty="0">
              <a:latin typeface="Times New Roman"/>
              <a:cs typeface="Times New Roman"/>
            </a:endParaRPr>
          </a:p>
          <a:p>
            <a:pPr marL="546100" marR="479425" indent="-228600" algn="just">
              <a:lnSpc>
                <a:spcPct val="129400"/>
              </a:lnSpc>
              <a:spcBef>
                <a:spcPts val="105"/>
              </a:spcBef>
              <a:buFont typeface="Symbol"/>
              <a:buChar char=""/>
              <a:tabLst>
                <a:tab pos="591820" algn="l"/>
              </a:tabLst>
            </a:pPr>
            <a:r>
              <a:rPr dirty="0"/>
              <a:t>	</a:t>
            </a:r>
            <a:r>
              <a:rPr sz="1200" b="1" i="1" u="heavy" spc="10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Times New Roman"/>
                <a:cs typeface="Times New Roman"/>
              </a:rPr>
              <a:t>External </a:t>
            </a:r>
            <a:r>
              <a:rPr sz="1200" b="1" i="1" u="heavy" spc="10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Times New Roman"/>
                <a:cs typeface="Times New Roman"/>
              </a:rPr>
              <a:t>coupling</a:t>
            </a:r>
            <a:r>
              <a:rPr sz="1200" b="1" i="1" spc="10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occurs </a:t>
            </a:r>
            <a:r>
              <a:rPr sz="1200" spc="125" dirty="0">
                <a:solidFill>
                  <a:srgbClr val="221F1F"/>
                </a:solidFill>
                <a:latin typeface="Times New Roman"/>
                <a:cs typeface="Times New Roman"/>
              </a:rPr>
              <a:t>when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component communicates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or 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collaborates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with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infrastructure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components </a:t>
            </a:r>
            <a:r>
              <a:rPr sz="1200" spc="80" dirty="0">
                <a:solidFill>
                  <a:srgbClr val="221F1F"/>
                </a:solidFill>
                <a:latin typeface="Times New Roman"/>
                <a:cs typeface="Times New Roman"/>
              </a:rPr>
              <a:t>(e.g.,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operating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system 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functions,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database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capability,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tele-communication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functions). 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Although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this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type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of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coupling </a:t>
            </a:r>
            <a:r>
              <a:rPr sz="1200" spc="75" dirty="0">
                <a:solidFill>
                  <a:srgbClr val="221F1F"/>
                </a:solidFill>
                <a:latin typeface="Times New Roman"/>
                <a:cs typeface="Times New Roman"/>
              </a:rPr>
              <a:t>is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necessary, </a:t>
            </a:r>
            <a:r>
              <a:rPr sz="1200" spc="65" dirty="0">
                <a:solidFill>
                  <a:srgbClr val="221F1F"/>
                </a:solidFill>
                <a:latin typeface="Times New Roman"/>
                <a:cs typeface="Times New Roman"/>
              </a:rPr>
              <a:t>it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should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be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limited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to</a:t>
            </a:r>
            <a:r>
              <a:rPr sz="1200" spc="-4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 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small</a:t>
            </a:r>
            <a:r>
              <a:rPr sz="1200" spc="5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20" dirty="0">
                <a:solidFill>
                  <a:srgbClr val="221F1F"/>
                </a:solidFill>
                <a:latin typeface="Times New Roman"/>
                <a:cs typeface="Times New Roman"/>
              </a:rPr>
              <a:t>number</a:t>
            </a:r>
            <a:r>
              <a:rPr sz="1200" spc="6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of</a:t>
            </a:r>
            <a:r>
              <a:rPr sz="1200" spc="6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components</a:t>
            </a:r>
            <a:r>
              <a:rPr sz="1200" spc="6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or</a:t>
            </a:r>
            <a:r>
              <a:rPr sz="1200" spc="7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classes</a:t>
            </a:r>
            <a:r>
              <a:rPr sz="1200" spc="7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within</a:t>
            </a:r>
            <a:r>
              <a:rPr sz="1200" spc="5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</a:t>
            </a:r>
            <a:r>
              <a:rPr sz="1200" spc="6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system.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241300" marR="483234" indent="-228600" algn="just">
              <a:lnSpc>
                <a:spcPct val="100499"/>
              </a:lnSpc>
              <a:buClr>
                <a:srgbClr val="000000"/>
              </a:buClr>
              <a:buSzPct val="75000"/>
              <a:buFont typeface="Symbol"/>
              <a:buChar char=""/>
              <a:tabLst>
                <a:tab pos="241300" algn="l"/>
              </a:tabLst>
            </a:pP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Software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must communicate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internally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and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externally.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Therefore, 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coupling </a:t>
            </a:r>
            <a:r>
              <a:rPr sz="1200" spc="75" dirty="0">
                <a:solidFill>
                  <a:srgbClr val="221F1F"/>
                </a:solidFill>
                <a:latin typeface="Times New Roman"/>
                <a:cs typeface="Times New Roman"/>
              </a:rPr>
              <a:t>is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fact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of </a:t>
            </a:r>
            <a:r>
              <a:rPr sz="1200" spc="70" dirty="0">
                <a:solidFill>
                  <a:srgbClr val="221F1F"/>
                </a:solidFill>
                <a:latin typeface="Times New Roman"/>
                <a:cs typeface="Times New Roman"/>
              </a:rPr>
              <a:t>life.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However,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designer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should </a:t>
            </a:r>
            <a:r>
              <a:rPr sz="1200" spc="120" dirty="0">
                <a:solidFill>
                  <a:srgbClr val="221F1F"/>
                </a:solidFill>
                <a:latin typeface="Times New Roman"/>
                <a:cs typeface="Times New Roman"/>
              </a:rPr>
              <a:t>work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to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reduce  coupling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whenever</a:t>
            </a:r>
            <a:r>
              <a:rPr sz="1200" spc="2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possible</a:t>
            </a:r>
            <a:endParaRPr sz="1200" dirty="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800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CONDUCTING COMPONENT LEVEL DESIGN</a:t>
            </a: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88900" marR="5080" indent="43815" algn="just">
              <a:lnSpc>
                <a:spcPct val="102499"/>
              </a:lnSpc>
            </a:pPr>
            <a:r>
              <a:rPr sz="1200" spc="85" dirty="0">
                <a:latin typeface="Times New Roman"/>
                <a:cs typeface="Times New Roman"/>
              </a:rPr>
              <a:t>The </a:t>
            </a:r>
            <a:r>
              <a:rPr sz="1200" spc="75" dirty="0">
                <a:latin typeface="Times New Roman"/>
                <a:cs typeface="Times New Roman"/>
              </a:rPr>
              <a:t>following </a:t>
            </a:r>
            <a:r>
              <a:rPr sz="1200" spc="70" dirty="0">
                <a:latin typeface="Times New Roman"/>
                <a:cs typeface="Times New Roman"/>
              </a:rPr>
              <a:t>steps represent </a:t>
            </a:r>
            <a:r>
              <a:rPr sz="1200" spc="75" dirty="0">
                <a:latin typeface="Times New Roman"/>
                <a:cs typeface="Times New Roman"/>
              </a:rPr>
              <a:t>a </a:t>
            </a:r>
            <a:r>
              <a:rPr sz="1200" spc="65" dirty="0">
                <a:latin typeface="Times New Roman"/>
                <a:cs typeface="Times New Roman"/>
              </a:rPr>
              <a:t>typical </a:t>
            </a:r>
            <a:r>
              <a:rPr sz="1200" spc="95" dirty="0">
                <a:latin typeface="Times New Roman"/>
                <a:cs typeface="Times New Roman"/>
              </a:rPr>
              <a:t>task </a:t>
            </a:r>
            <a:r>
              <a:rPr sz="1200" spc="85" dirty="0">
                <a:latin typeface="Times New Roman"/>
                <a:cs typeface="Times New Roman"/>
              </a:rPr>
              <a:t>set </a:t>
            </a:r>
            <a:r>
              <a:rPr sz="1200" spc="90" dirty="0">
                <a:latin typeface="Times New Roman"/>
                <a:cs typeface="Times New Roman"/>
              </a:rPr>
              <a:t>for </a:t>
            </a:r>
            <a:r>
              <a:rPr sz="1200" spc="105" dirty="0">
                <a:latin typeface="Times New Roman"/>
                <a:cs typeface="Times New Roman"/>
              </a:rPr>
              <a:t>component-level </a:t>
            </a:r>
            <a:r>
              <a:rPr sz="1200" spc="95" dirty="0">
                <a:latin typeface="Times New Roman"/>
                <a:cs typeface="Times New Roman"/>
              </a:rPr>
              <a:t>design, </a:t>
            </a:r>
            <a:r>
              <a:rPr sz="1200" spc="125" dirty="0">
                <a:latin typeface="Times New Roman"/>
                <a:cs typeface="Times New Roman"/>
              </a:rPr>
              <a:t>when  </a:t>
            </a:r>
            <a:r>
              <a:rPr sz="1200" spc="65" dirty="0">
                <a:latin typeface="Times New Roman"/>
                <a:cs typeface="Times New Roman"/>
              </a:rPr>
              <a:t>it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100" dirty="0">
                <a:latin typeface="Times New Roman"/>
                <a:cs typeface="Times New Roman"/>
              </a:rPr>
              <a:t>applied </a:t>
            </a:r>
            <a:r>
              <a:rPr sz="1200" spc="90" dirty="0">
                <a:latin typeface="Times New Roman"/>
                <a:cs typeface="Times New Roman"/>
              </a:rPr>
              <a:t>for </a:t>
            </a:r>
            <a:r>
              <a:rPr sz="1200" spc="110" dirty="0">
                <a:latin typeface="Times New Roman"/>
                <a:cs typeface="Times New Roman"/>
              </a:rPr>
              <a:t>an </a:t>
            </a:r>
            <a:r>
              <a:rPr sz="1200" spc="95" dirty="0">
                <a:latin typeface="Times New Roman"/>
                <a:cs typeface="Times New Roman"/>
              </a:rPr>
              <a:t>object-oriented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system.</a:t>
            </a:r>
            <a:endParaRPr sz="1200" dirty="0">
              <a:latin typeface="Times New Roman"/>
              <a:cs typeface="Times New Roman"/>
            </a:endParaRPr>
          </a:p>
          <a:p>
            <a:pPr marL="88900" marR="5080" algn="just">
              <a:lnSpc>
                <a:spcPct val="102899"/>
              </a:lnSpc>
              <a:spcBef>
                <a:spcPts val="819"/>
              </a:spcBef>
            </a:pP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sz="1200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1. </a:t>
            </a:r>
            <a:r>
              <a:rPr sz="1200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Identify </a:t>
            </a:r>
            <a:r>
              <a:rPr sz="12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all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 </a:t>
            </a:r>
            <a:r>
              <a:rPr sz="1200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classes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that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correspond </a:t>
            </a:r>
            <a:r>
              <a:rPr sz="1200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problem </a:t>
            </a:r>
            <a:r>
              <a:rPr sz="1200" b="1" u="heavy" spc="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domain.</a:t>
            </a:r>
            <a:r>
              <a:rPr sz="1200" b="1" spc="85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Using  </a:t>
            </a:r>
            <a:r>
              <a:rPr sz="1200" spc="70" dirty="0">
                <a:latin typeface="Times New Roman"/>
                <a:cs typeface="Times New Roman"/>
              </a:rPr>
              <a:t>the requirements </a:t>
            </a:r>
            <a:r>
              <a:rPr sz="1200" spc="85" dirty="0">
                <a:latin typeface="Times New Roman"/>
                <a:cs typeface="Times New Roman"/>
              </a:rPr>
              <a:t>and </a:t>
            </a:r>
            <a:r>
              <a:rPr sz="1200" spc="65" dirty="0">
                <a:latin typeface="Times New Roman"/>
                <a:cs typeface="Times New Roman"/>
              </a:rPr>
              <a:t>architectural </a:t>
            </a:r>
            <a:r>
              <a:rPr sz="1200" spc="80" dirty="0">
                <a:latin typeface="Times New Roman"/>
                <a:cs typeface="Times New Roman"/>
              </a:rPr>
              <a:t>model, each </a:t>
            </a:r>
            <a:r>
              <a:rPr sz="1200" spc="65" dirty="0">
                <a:latin typeface="Times New Roman"/>
                <a:cs typeface="Times New Roman"/>
              </a:rPr>
              <a:t>analysis class </a:t>
            </a:r>
            <a:r>
              <a:rPr sz="1200" spc="80" dirty="0">
                <a:latin typeface="Times New Roman"/>
                <a:cs typeface="Times New Roman"/>
              </a:rPr>
              <a:t>and </a:t>
            </a:r>
            <a:r>
              <a:rPr sz="1200" spc="65" dirty="0">
                <a:latin typeface="Times New Roman"/>
                <a:cs typeface="Times New Roman"/>
              </a:rPr>
              <a:t>architectural  </a:t>
            </a:r>
            <a:r>
              <a:rPr sz="1200" spc="80" dirty="0">
                <a:latin typeface="Times New Roman"/>
                <a:cs typeface="Times New Roman"/>
              </a:rPr>
              <a:t>component </a:t>
            </a:r>
            <a:r>
              <a:rPr sz="1200" spc="55" dirty="0">
                <a:latin typeface="Times New Roman"/>
                <a:cs typeface="Times New Roman"/>
              </a:rPr>
              <a:t>is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elaborated</a:t>
            </a:r>
            <a:endParaRPr sz="1200" dirty="0">
              <a:latin typeface="Times New Roman"/>
              <a:cs typeface="Times New Roman"/>
            </a:endParaRPr>
          </a:p>
          <a:p>
            <a:pPr marL="88900" marR="5080" algn="just">
              <a:lnSpc>
                <a:spcPct val="103099"/>
              </a:lnSpc>
              <a:spcBef>
                <a:spcPts val="835"/>
              </a:spcBef>
            </a:pP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sz="1200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2.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Identify </a:t>
            </a:r>
            <a:r>
              <a:rPr sz="12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all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 </a:t>
            </a:r>
            <a:r>
              <a:rPr sz="1200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classes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that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correspond </a:t>
            </a:r>
            <a:r>
              <a:rPr sz="1200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infrastructure </a:t>
            </a:r>
            <a:r>
              <a:rPr sz="1200" b="1" u="heavy" spc="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domain</a:t>
            </a:r>
            <a:r>
              <a:rPr sz="1200" b="1" spc="85" dirty="0">
                <a:solidFill>
                  <a:srgbClr val="00ADEE"/>
                </a:solidFill>
                <a:latin typeface="Times New Roman"/>
                <a:cs typeface="Times New Roman"/>
              </a:rPr>
              <a:t>.  </a:t>
            </a:r>
            <a:r>
              <a:rPr sz="1200" spc="110" dirty="0">
                <a:latin typeface="Times New Roman"/>
                <a:cs typeface="Times New Roman"/>
              </a:rPr>
              <a:t>These </a:t>
            </a:r>
            <a:r>
              <a:rPr sz="1200" spc="90" dirty="0">
                <a:latin typeface="Times New Roman"/>
                <a:cs typeface="Times New Roman"/>
              </a:rPr>
              <a:t>classes </a:t>
            </a:r>
            <a:r>
              <a:rPr sz="1200" spc="95" dirty="0">
                <a:latin typeface="Times New Roman"/>
                <a:cs typeface="Times New Roman"/>
              </a:rPr>
              <a:t>are </a:t>
            </a:r>
            <a:r>
              <a:rPr sz="1200" spc="105" dirty="0">
                <a:latin typeface="Times New Roman"/>
                <a:cs typeface="Times New Roman"/>
              </a:rPr>
              <a:t>not </a:t>
            </a:r>
            <a:r>
              <a:rPr sz="1200" spc="100" dirty="0">
                <a:latin typeface="Times New Roman"/>
                <a:cs typeface="Times New Roman"/>
              </a:rPr>
              <a:t>described </a:t>
            </a:r>
            <a:r>
              <a:rPr sz="1200" spc="90" dirty="0">
                <a:latin typeface="Times New Roman"/>
                <a:cs typeface="Times New Roman"/>
              </a:rPr>
              <a:t>in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00" dirty="0">
                <a:latin typeface="Times New Roman"/>
                <a:cs typeface="Times New Roman"/>
              </a:rPr>
              <a:t>requirements </a:t>
            </a:r>
            <a:r>
              <a:rPr sz="1200" spc="114" dirty="0">
                <a:latin typeface="Times New Roman"/>
                <a:cs typeface="Times New Roman"/>
              </a:rPr>
              <a:t>model and </a:t>
            </a:r>
            <a:r>
              <a:rPr sz="1200" spc="95" dirty="0">
                <a:latin typeface="Times New Roman"/>
                <a:cs typeface="Times New Roman"/>
              </a:rPr>
              <a:t>are often </a:t>
            </a:r>
            <a:r>
              <a:rPr sz="1200" spc="105" dirty="0">
                <a:latin typeface="Times New Roman"/>
                <a:cs typeface="Times New Roman"/>
              </a:rPr>
              <a:t>missing  </a:t>
            </a:r>
            <a:r>
              <a:rPr sz="1200" spc="114" dirty="0">
                <a:latin typeface="Times New Roman"/>
                <a:cs typeface="Times New Roman"/>
              </a:rPr>
              <a:t>from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90" dirty="0">
                <a:latin typeface="Times New Roman"/>
                <a:cs typeface="Times New Roman"/>
              </a:rPr>
              <a:t>architecture </a:t>
            </a:r>
            <a:r>
              <a:rPr sz="1200" spc="105" dirty="0">
                <a:latin typeface="Times New Roman"/>
                <a:cs typeface="Times New Roman"/>
              </a:rPr>
              <a:t>model, </a:t>
            </a:r>
            <a:r>
              <a:rPr sz="1200" spc="100" dirty="0">
                <a:latin typeface="Times New Roman"/>
                <a:cs typeface="Times New Roman"/>
              </a:rPr>
              <a:t>but they </a:t>
            </a:r>
            <a:r>
              <a:rPr sz="1200" spc="114" dirty="0">
                <a:latin typeface="Times New Roman"/>
                <a:cs typeface="Times New Roman"/>
              </a:rPr>
              <a:t>must </a:t>
            </a:r>
            <a:r>
              <a:rPr sz="1200" spc="110" dirty="0">
                <a:latin typeface="Times New Roman"/>
                <a:cs typeface="Times New Roman"/>
              </a:rPr>
              <a:t>be </a:t>
            </a:r>
            <a:r>
              <a:rPr sz="1200" spc="100" dirty="0">
                <a:latin typeface="Times New Roman"/>
                <a:cs typeface="Times New Roman"/>
              </a:rPr>
              <a:t>described </a:t>
            </a:r>
            <a:r>
              <a:rPr sz="1200" spc="80" dirty="0">
                <a:latin typeface="Times New Roman"/>
                <a:cs typeface="Times New Roman"/>
              </a:rPr>
              <a:t>at </a:t>
            </a:r>
            <a:r>
              <a:rPr sz="1200" spc="85" dirty="0">
                <a:latin typeface="Times New Roman"/>
                <a:cs typeface="Times New Roman"/>
              </a:rPr>
              <a:t>this </a:t>
            </a:r>
            <a:r>
              <a:rPr sz="1200" spc="90" dirty="0">
                <a:latin typeface="Times New Roman"/>
                <a:cs typeface="Times New Roman"/>
              </a:rPr>
              <a:t>point. Classes</a:t>
            </a:r>
            <a:r>
              <a:rPr sz="1200" spc="-165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  </a:t>
            </a:r>
            <a:r>
              <a:rPr sz="1200" spc="110" dirty="0">
                <a:latin typeface="Times New Roman"/>
                <a:cs typeface="Times New Roman"/>
              </a:rPr>
              <a:t>components </a:t>
            </a:r>
            <a:r>
              <a:rPr sz="1200" spc="90" dirty="0">
                <a:latin typeface="Times New Roman"/>
                <a:cs typeface="Times New Roman"/>
              </a:rPr>
              <a:t>in </a:t>
            </a:r>
            <a:r>
              <a:rPr sz="1200" spc="85" dirty="0">
                <a:latin typeface="Times New Roman"/>
                <a:cs typeface="Times New Roman"/>
              </a:rPr>
              <a:t>this </a:t>
            </a:r>
            <a:r>
              <a:rPr sz="1200" spc="100" dirty="0">
                <a:latin typeface="Times New Roman"/>
                <a:cs typeface="Times New Roman"/>
              </a:rPr>
              <a:t>category include </a:t>
            </a:r>
            <a:r>
              <a:rPr sz="1200" spc="140" dirty="0">
                <a:latin typeface="Times New Roman"/>
                <a:cs typeface="Times New Roman"/>
              </a:rPr>
              <a:t>GUI </a:t>
            </a:r>
            <a:r>
              <a:rPr sz="1200" spc="110" dirty="0">
                <a:latin typeface="Times New Roman"/>
                <a:cs typeface="Times New Roman"/>
              </a:rPr>
              <a:t>components </a:t>
            </a:r>
            <a:r>
              <a:rPr sz="1200" spc="70" dirty="0">
                <a:latin typeface="Times New Roman"/>
                <a:cs typeface="Times New Roman"/>
              </a:rPr>
              <a:t>(often available as</a:t>
            </a:r>
            <a:r>
              <a:rPr sz="1200" spc="245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reusable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44</a:t>
            </a:fld>
            <a:endParaRPr spc="-2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704" y="281431"/>
            <a:ext cx="5993765" cy="9995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algn="just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 SYSTEMS </a:t>
            </a:r>
            <a:r>
              <a:rPr sz="1400" dirty="0">
                <a:latin typeface="Times New Roman"/>
                <a:cs typeface="Times New Roman"/>
              </a:rPr>
              <a:t>CST 309 </a:t>
            </a:r>
            <a:r>
              <a:rPr sz="1400" spc="-5" dirty="0">
                <a:latin typeface="Times New Roman"/>
                <a:cs typeface="Times New Roman"/>
              </a:rPr>
              <a:t>KTU 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 marR="10160" algn="just">
              <a:lnSpc>
                <a:spcPct val="102600"/>
              </a:lnSpc>
            </a:pPr>
            <a:r>
              <a:rPr sz="1200" spc="75" dirty="0">
                <a:latin typeface="Times New Roman"/>
                <a:cs typeface="Times New Roman"/>
              </a:rPr>
              <a:t>components), </a:t>
            </a:r>
            <a:r>
              <a:rPr sz="1200" spc="70" dirty="0">
                <a:latin typeface="Times New Roman"/>
                <a:cs typeface="Times New Roman"/>
              </a:rPr>
              <a:t>operating </a:t>
            </a:r>
            <a:r>
              <a:rPr sz="1200" spc="80" dirty="0">
                <a:latin typeface="Times New Roman"/>
                <a:cs typeface="Times New Roman"/>
              </a:rPr>
              <a:t>system components, and </a:t>
            </a:r>
            <a:r>
              <a:rPr sz="1200" spc="85" dirty="0">
                <a:latin typeface="Times New Roman"/>
                <a:cs typeface="Times New Roman"/>
              </a:rPr>
              <a:t>object </a:t>
            </a:r>
            <a:r>
              <a:rPr sz="1200" spc="114" dirty="0">
                <a:latin typeface="Times New Roman"/>
                <a:cs typeface="Times New Roman"/>
              </a:rPr>
              <a:t>and </a:t>
            </a:r>
            <a:r>
              <a:rPr sz="1200" spc="95" dirty="0">
                <a:latin typeface="Times New Roman"/>
                <a:cs typeface="Times New Roman"/>
              </a:rPr>
              <a:t>data </a:t>
            </a:r>
            <a:r>
              <a:rPr sz="1200" spc="120" dirty="0">
                <a:latin typeface="Times New Roman"/>
                <a:cs typeface="Times New Roman"/>
              </a:rPr>
              <a:t>management  </a:t>
            </a:r>
            <a:r>
              <a:rPr sz="1200" spc="105" dirty="0">
                <a:latin typeface="Times New Roman"/>
                <a:cs typeface="Times New Roman"/>
              </a:rPr>
              <a:t>components.</a:t>
            </a:r>
            <a:endParaRPr sz="1200" dirty="0">
              <a:latin typeface="Times New Roman"/>
              <a:cs typeface="Times New Roman"/>
            </a:endParaRPr>
          </a:p>
          <a:p>
            <a:pPr marL="12700" marR="8890" algn="just">
              <a:lnSpc>
                <a:spcPct val="102499"/>
              </a:lnSpc>
              <a:spcBef>
                <a:spcPts val="855"/>
              </a:spcBef>
            </a:pPr>
            <a:r>
              <a:rPr sz="12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sz="1200" b="1" u="heavy" spc="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3. </a:t>
            </a:r>
            <a:r>
              <a:rPr sz="12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Elaborate </a:t>
            </a:r>
            <a:r>
              <a:rPr sz="1200" b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all </a:t>
            </a:r>
            <a:r>
              <a:rPr sz="12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 </a:t>
            </a:r>
            <a:r>
              <a:rPr sz="1200" b="1" u="heavy" spc="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classes </a:t>
            </a:r>
            <a:r>
              <a:rPr sz="12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that </a:t>
            </a:r>
            <a:r>
              <a:rPr sz="1200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are </a:t>
            </a:r>
            <a:r>
              <a:rPr sz="12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not acquired </a:t>
            </a:r>
            <a:r>
              <a:rPr sz="1200" b="1" u="heavy" spc="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as reusable </a:t>
            </a:r>
            <a:r>
              <a:rPr sz="1200" b="1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components. </a:t>
            </a:r>
            <a:r>
              <a:rPr sz="1200" b="1" spc="55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Elaboration requires </a:t>
            </a:r>
            <a:r>
              <a:rPr sz="1200" spc="65" dirty="0">
                <a:latin typeface="Times New Roman"/>
                <a:cs typeface="Times New Roman"/>
              </a:rPr>
              <a:t>that </a:t>
            </a:r>
            <a:r>
              <a:rPr sz="1200" spc="55" dirty="0">
                <a:latin typeface="Times New Roman"/>
                <a:cs typeface="Times New Roman"/>
              </a:rPr>
              <a:t>all </a:t>
            </a:r>
            <a:r>
              <a:rPr sz="1200" spc="65" dirty="0">
                <a:latin typeface="Times New Roman"/>
                <a:cs typeface="Times New Roman"/>
              </a:rPr>
              <a:t>interfaces, </a:t>
            </a:r>
            <a:r>
              <a:rPr sz="1200" spc="60" dirty="0">
                <a:latin typeface="Times New Roman"/>
                <a:cs typeface="Times New Roman"/>
              </a:rPr>
              <a:t>attributes, </a:t>
            </a:r>
            <a:r>
              <a:rPr sz="1200" spc="85" dirty="0">
                <a:latin typeface="Times New Roman"/>
                <a:cs typeface="Times New Roman"/>
              </a:rPr>
              <a:t>and </a:t>
            </a:r>
            <a:r>
              <a:rPr sz="1200" spc="70" dirty="0">
                <a:latin typeface="Times New Roman"/>
                <a:cs typeface="Times New Roman"/>
              </a:rPr>
              <a:t>operations </a:t>
            </a:r>
            <a:r>
              <a:rPr sz="1200" spc="75" dirty="0">
                <a:latin typeface="Times New Roman"/>
                <a:cs typeface="Times New Roman"/>
              </a:rPr>
              <a:t>necessary </a:t>
            </a:r>
            <a:r>
              <a:rPr sz="1200" spc="70" dirty="0">
                <a:latin typeface="Times New Roman"/>
                <a:cs typeface="Times New Roman"/>
              </a:rPr>
              <a:t>to  </a:t>
            </a:r>
            <a:r>
              <a:rPr sz="1200" spc="80" dirty="0">
                <a:latin typeface="Times New Roman"/>
                <a:cs typeface="Times New Roman"/>
              </a:rPr>
              <a:t>implement </a:t>
            </a:r>
            <a:r>
              <a:rPr sz="1200" spc="70" dirty="0">
                <a:latin typeface="Times New Roman"/>
                <a:cs typeface="Times New Roman"/>
              </a:rPr>
              <a:t>the </a:t>
            </a:r>
            <a:r>
              <a:rPr sz="1200" spc="65" dirty="0">
                <a:latin typeface="Times New Roman"/>
                <a:cs typeface="Times New Roman"/>
              </a:rPr>
              <a:t>class </a:t>
            </a:r>
            <a:r>
              <a:rPr sz="1200" spc="75" dirty="0">
                <a:latin typeface="Times New Roman"/>
                <a:cs typeface="Times New Roman"/>
              </a:rPr>
              <a:t>be described in </a:t>
            </a:r>
            <a:r>
              <a:rPr sz="1200" spc="60" dirty="0">
                <a:latin typeface="Times New Roman"/>
                <a:cs typeface="Times New Roman"/>
              </a:rPr>
              <a:t>detail. </a:t>
            </a:r>
            <a:r>
              <a:rPr sz="1200" spc="80" dirty="0">
                <a:latin typeface="Times New Roman"/>
                <a:cs typeface="Times New Roman"/>
              </a:rPr>
              <a:t>Design </a:t>
            </a:r>
            <a:r>
              <a:rPr sz="1200" spc="65" dirty="0">
                <a:latin typeface="Times New Roman"/>
                <a:cs typeface="Times New Roman"/>
              </a:rPr>
              <a:t>heuristics </a:t>
            </a:r>
            <a:r>
              <a:rPr sz="1200" spc="60" dirty="0">
                <a:latin typeface="Times New Roman"/>
                <a:cs typeface="Times New Roman"/>
              </a:rPr>
              <a:t>(e.g., </a:t>
            </a:r>
            <a:r>
              <a:rPr sz="1200" spc="85" dirty="0">
                <a:latin typeface="Times New Roman"/>
                <a:cs typeface="Times New Roman"/>
              </a:rPr>
              <a:t>component  </a:t>
            </a:r>
            <a:r>
              <a:rPr sz="1200" spc="75" dirty="0">
                <a:latin typeface="Times New Roman"/>
                <a:cs typeface="Times New Roman"/>
              </a:rPr>
              <a:t>cohesion </a:t>
            </a:r>
            <a:r>
              <a:rPr sz="1200" spc="80" dirty="0">
                <a:latin typeface="Times New Roman"/>
                <a:cs typeface="Times New Roman"/>
              </a:rPr>
              <a:t>and </a:t>
            </a:r>
            <a:r>
              <a:rPr sz="1200" spc="70" dirty="0">
                <a:latin typeface="Times New Roman"/>
                <a:cs typeface="Times New Roman"/>
              </a:rPr>
              <a:t>coupling) </a:t>
            </a:r>
            <a:r>
              <a:rPr sz="1200" spc="85" dirty="0">
                <a:latin typeface="Times New Roman"/>
                <a:cs typeface="Times New Roman"/>
              </a:rPr>
              <a:t>must </a:t>
            </a:r>
            <a:r>
              <a:rPr sz="1200" spc="75" dirty="0">
                <a:latin typeface="Times New Roman"/>
                <a:cs typeface="Times New Roman"/>
              </a:rPr>
              <a:t>be considered </a:t>
            </a:r>
            <a:r>
              <a:rPr sz="1200" spc="70" dirty="0">
                <a:latin typeface="Times New Roman"/>
                <a:cs typeface="Times New Roman"/>
              </a:rPr>
              <a:t>as </a:t>
            </a:r>
            <a:r>
              <a:rPr sz="1200" spc="60" dirty="0">
                <a:latin typeface="Times New Roman"/>
                <a:cs typeface="Times New Roman"/>
              </a:rPr>
              <a:t>this </a:t>
            </a:r>
            <a:r>
              <a:rPr sz="1200" spc="70" dirty="0">
                <a:latin typeface="Times New Roman"/>
                <a:cs typeface="Times New Roman"/>
              </a:rPr>
              <a:t>task </a:t>
            </a:r>
            <a:r>
              <a:rPr sz="1200" spc="55" dirty="0">
                <a:latin typeface="Times New Roman"/>
                <a:cs typeface="Times New Roman"/>
              </a:rPr>
              <a:t>is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conducted.</a:t>
            </a:r>
            <a:endParaRPr sz="12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3099"/>
              </a:lnSpc>
              <a:spcBef>
                <a:spcPts val="820"/>
              </a:spcBef>
            </a:pPr>
            <a:r>
              <a:rPr sz="12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sz="1200" b="1" u="heavy" spc="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3a. Specify </a:t>
            </a:r>
            <a:r>
              <a:rPr sz="1200" b="1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message </a:t>
            </a:r>
            <a:r>
              <a:rPr sz="1200" b="1" u="heavy" spc="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details </a:t>
            </a:r>
            <a:r>
              <a:rPr sz="1200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when </a:t>
            </a:r>
            <a:r>
              <a:rPr sz="1200" b="1" u="heavy" spc="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classes </a:t>
            </a:r>
            <a:r>
              <a:rPr sz="12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or </a:t>
            </a:r>
            <a:r>
              <a:rPr sz="1200" b="1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components </a:t>
            </a:r>
            <a:r>
              <a:rPr sz="1200" b="1" u="heavy" spc="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collaborate.</a:t>
            </a:r>
            <a:r>
              <a:rPr sz="1200" b="1" spc="45" dirty="0">
                <a:latin typeface="Times New Roman"/>
                <a:cs typeface="Times New Roman"/>
              </a:rPr>
              <a:t> </a:t>
            </a:r>
            <a:r>
              <a:rPr sz="1200" spc="60" dirty="0">
                <a:latin typeface="Times New Roman"/>
                <a:cs typeface="Times New Roman"/>
              </a:rPr>
              <a:t>The  </a:t>
            </a:r>
            <a:r>
              <a:rPr sz="1200" spc="65" dirty="0">
                <a:latin typeface="Times New Roman"/>
                <a:cs typeface="Times New Roman"/>
              </a:rPr>
              <a:t>requirements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80" dirty="0">
                <a:latin typeface="Times New Roman"/>
                <a:cs typeface="Times New Roman"/>
              </a:rPr>
              <a:t>model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makes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use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of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a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collaboration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80" dirty="0">
                <a:latin typeface="Times New Roman"/>
                <a:cs typeface="Times New Roman"/>
              </a:rPr>
              <a:t>diagram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to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show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how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analysis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classes  collaborate </a:t>
            </a:r>
            <a:r>
              <a:rPr sz="1200" spc="75" dirty="0">
                <a:latin typeface="Times New Roman"/>
                <a:cs typeface="Times New Roman"/>
              </a:rPr>
              <a:t>with </a:t>
            </a:r>
            <a:r>
              <a:rPr sz="1200" spc="80" dirty="0">
                <a:latin typeface="Times New Roman"/>
                <a:cs typeface="Times New Roman"/>
              </a:rPr>
              <a:t>one </a:t>
            </a:r>
            <a:r>
              <a:rPr sz="1200" spc="70" dirty="0">
                <a:latin typeface="Times New Roman"/>
                <a:cs typeface="Times New Roman"/>
              </a:rPr>
              <a:t>another. </a:t>
            </a:r>
            <a:r>
              <a:rPr sz="1200" spc="90" dirty="0">
                <a:latin typeface="Times New Roman"/>
                <a:cs typeface="Times New Roman"/>
              </a:rPr>
              <a:t>Messages </a:t>
            </a:r>
            <a:r>
              <a:rPr sz="1200" spc="70" dirty="0">
                <a:latin typeface="Times New Roman"/>
                <a:cs typeface="Times New Roman"/>
              </a:rPr>
              <a:t>that </a:t>
            </a:r>
            <a:r>
              <a:rPr sz="1200" spc="80" dirty="0">
                <a:latin typeface="Times New Roman"/>
                <a:cs typeface="Times New Roman"/>
              </a:rPr>
              <a:t>are </a:t>
            </a:r>
            <a:r>
              <a:rPr sz="1200" spc="85" dirty="0">
                <a:latin typeface="Times New Roman"/>
                <a:cs typeface="Times New Roman"/>
              </a:rPr>
              <a:t>passed </a:t>
            </a:r>
            <a:r>
              <a:rPr sz="1200" spc="100" dirty="0">
                <a:latin typeface="Times New Roman"/>
                <a:cs typeface="Times New Roman"/>
              </a:rPr>
              <a:t>between </a:t>
            </a:r>
            <a:r>
              <a:rPr sz="1200" spc="80" dirty="0">
                <a:latin typeface="Times New Roman"/>
                <a:cs typeface="Times New Roman"/>
              </a:rPr>
              <a:t>objects </a:t>
            </a:r>
            <a:r>
              <a:rPr sz="1200" spc="85" dirty="0">
                <a:latin typeface="Times New Roman"/>
                <a:cs typeface="Times New Roman"/>
              </a:rPr>
              <a:t>within </a:t>
            </a:r>
            <a:r>
              <a:rPr sz="1200" spc="105" dirty="0">
                <a:latin typeface="Times New Roman"/>
                <a:cs typeface="Times New Roman"/>
              </a:rPr>
              <a:t>a  </a:t>
            </a:r>
            <a:r>
              <a:rPr sz="1200" spc="90" dirty="0">
                <a:latin typeface="Times New Roman"/>
                <a:cs typeface="Times New Roman"/>
              </a:rPr>
              <a:t>system.</a:t>
            </a:r>
            <a:endParaRPr sz="1200" dirty="0">
              <a:latin typeface="Times New Roman"/>
              <a:cs typeface="Times New Roman"/>
            </a:endParaRPr>
          </a:p>
          <a:p>
            <a:pPr marL="12700" marR="8255" algn="just">
              <a:lnSpc>
                <a:spcPct val="103099"/>
              </a:lnSpc>
              <a:spcBef>
                <a:spcPts val="815"/>
              </a:spcBef>
            </a:pP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3b.</a:t>
            </a:r>
            <a:r>
              <a:rPr sz="12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Identify</a:t>
            </a:r>
            <a:r>
              <a:rPr sz="12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appropriate</a:t>
            </a:r>
            <a:r>
              <a:rPr sz="1200" b="1" u="heavy" spc="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interfaces</a:t>
            </a:r>
            <a:r>
              <a:rPr sz="1200" b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for</a:t>
            </a:r>
            <a:r>
              <a:rPr sz="1200" b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each</a:t>
            </a:r>
            <a:r>
              <a:rPr sz="1200" b="1" u="heavy" spc="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</a:t>
            </a:r>
            <a:r>
              <a:rPr sz="1200" b="1" spc="80" dirty="0">
                <a:solidFill>
                  <a:srgbClr val="00ADEE"/>
                </a:solidFill>
                <a:latin typeface="Times New Roman"/>
                <a:cs typeface="Times New Roman"/>
              </a:rPr>
              <a:t>.</a:t>
            </a:r>
            <a:r>
              <a:rPr sz="1200" spc="80" dirty="0">
                <a:latin typeface="Times New Roman"/>
                <a:cs typeface="Times New Roman"/>
              </a:rPr>
              <a:t>Within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context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  </a:t>
            </a:r>
            <a:r>
              <a:rPr sz="1200" spc="105" dirty="0">
                <a:latin typeface="Times New Roman"/>
                <a:cs typeface="Times New Roman"/>
              </a:rPr>
              <a:t>component-level </a:t>
            </a:r>
            <a:r>
              <a:rPr sz="1200" spc="95" dirty="0">
                <a:latin typeface="Times New Roman"/>
                <a:cs typeface="Times New Roman"/>
              </a:rPr>
              <a:t>design,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170" dirty="0">
                <a:latin typeface="Times New Roman"/>
                <a:cs typeface="Times New Roman"/>
              </a:rPr>
              <a:t>UML </a:t>
            </a:r>
            <a:r>
              <a:rPr sz="1200" spc="90" dirty="0">
                <a:latin typeface="Times New Roman"/>
                <a:cs typeface="Times New Roman"/>
              </a:rPr>
              <a:t>interface </a:t>
            </a:r>
            <a:r>
              <a:rPr sz="1200" spc="80" dirty="0">
                <a:latin typeface="Times New Roman"/>
                <a:cs typeface="Times New Roman"/>
              </a:rPr>
              <a:t>is </a:t>
            </a:r>
            <a:r>
              <a:rPr sz="1200" spc="105" dirty="0">
                <a:latin typeface="Times New Roman"/>
                <a:cs typeface="Times New Roman"/>
              </a:rPr>
              <a:t>“a </a:t>
            </a:r>
            <a:r>
              <a:rPr sz="1200" spc="110" dirty="0">
                <a:latin typeface="Times New Roman"/>
                <a:cs typeface="Times New Roman"/>
              </a:rPr>
              <a:t>group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95" dirty="0">
                <a:latin typeface="Times New Roman"/>
                <a:cs typeface="Times New Roman"/>
              </a:rPr>
              <a:t>externally </a:t>
            </a:r>
            <a:r>
              <a:rPr sz="1200" spc="90" dirty="0">
                <a:latin typeface="Times New Roman"/>
                <a:cs typeface="Times New Roman"/>
              </a:rPr>
              <a:t>visible </a:t>
            </a:r>
            <a:r>
              <a:rPr sz="1200" spc="70" dirty="0">
                <a:latin typeface="Times New Roman"/>
                <a:cs typeface="Times New Roman"/>
              </a:rPr>
              <a:t>(i.e.,  public)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operations.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The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interface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contains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no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internal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structure,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50" dirty="0">
                <a:latin typeface="Times New Roman"/>
                <a:cs typeface="Times New Roman"/>
              </a:rPr>
              <a:t>it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has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no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attributes,</a:t>
            </a:r>
            <a:r>
              <a:rPr sz="1200" spc="-165" dirty="0">
                <a:latin typeface="Times New Roman"/>
                <a:cs typeface="Times New Roman"/>
              </a:rPr>
              <a:t> </a:t>
            </a:r>
            <a:r>
              <a:rPr sz="1200" spc="120" dirty="0">
                <a:latin typeface="Times New Roman"/>
                <a:cs typeface="Times New Roman"/>
              </a:rPr>
              <a:t>no  </a:t>
            </a:r>
            <a:r>
              <a:rPr sz="1200" spc="90" dirty="0">
                <a:latin typeface="Times New Roman"/>
                <a:cs typeface="Times New Roman"/>
              </a:rPr>
              <a:t>associations.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80" dirty="0">
                <a:latin typeface="Times New Roman"/>
                <a:cs typeface="Times New Roman"/>
              </a:rPr>
              <a:t>“.</a:t>
            </a:r>
            <a:endParaRPr sz="1200" dirty="0">
              <a:latin typeface="Times New Roman"/>
              <a:cs typeface="Times New Roman"/>
            </a:endParaRPr>
          </a:p>
          <a:p>
            <a:pPr marL="12700" marR="8255" algn="just">
              <a:lnSpc>
                <a:spcPct val="102499"/>
              </a:lnSpc>
              <a:spcBef>
                <a:spcPts val="855"/>
              </a:spcBef>
            </a:pPr>
            <a:r>
              <a:rPr sz="12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sz="1200" b="1" u="heavy" spc="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3c. </a:t>
            </a:r>
            <a:r>
              <a:rPr sz="12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Elaborate </a:t>
            </a:r>
            <a:r>
              <a:rPr sz="1200" b="1" u="heavy" spc="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attributes </a:t>
            </a:r>
            <a:r>
              <a:rPr sz="1200" b="1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</a:t>
            </a:r>
            <a:r>
              <a:rPr sz="1200" b="1" u="heavy" spc="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define </a:t>
            </a:r>
            <a:r>
              <a:rPr sz="12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data types </a:t>
            </a:r>
            <a:r>
              <a:rPr sz="1200" b="1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data </a:t>
            </a:r>
            <a:r>
              <a:rPr sz="1200" b="1" u="heavy" spc="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structures </a:t>
            </a:r>
            <a:r>
              <a:rPr sz="12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required </a:t>
            </a:r>
            <a:r>
              <a:rPr sz="1200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 </a:t>
            </a:r>
            <a:r>
              <a:rPr sz="1200" b="1" spc="65" dirty="0">
                <a:latin typeface="Times New Roman"/>
                <a:cs typeface="Times New Roman"/>
              </a:rPr>
              <a:t> </a:t>
            </a:r>
            <a:r>
              <a:rPr sz="1200" b="1" u="heavy" spc="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implement them</a:t>
            </a:r>
            <a:r>
              <a:rPr sz="1200" b="1" spc="85" dirty="0">
                <a:solidFill>
                  <a:srgbClr val="00ADEE"/>
                </a:solidFill>
                <a:latin typeface="Times New Roman"/>
                <a:cs typeface="Times New Roman"/>
              </a:rPr>
              <a:t>. </a:t>
            </a:r>
            <a:r>
              <a:rPr sz="1200" spc="75" dirty="0">
                <a:latin typeface="Times New Roman"/>
                <a:cs typeface="Times New Roman"/>
              </a:rPr>
              <a:t>In </a:t>
            </a:r>
            <a:r>
              <a:rPr sz="1200" spc="65" dirty="0">
                <a:latin typeface="Times New Roman"/>
                <a:cs typeface="Times New Roman"/>
              </a:rPr>
              <a:t>general, </a:t>
            </a:r>
            <a:r>
              <a:rPr sz="1200" spc="70" dirty="0">
                <a:latin typeface="Times New Roman"/>
                <a:cs typeface="Times New Roman"/>
              </a:rPr>
              <a:t>data </a:t>
            </a:r>
            <a:r>
              <a:rPr sz="1200" spc="65" dirty="0">
                <a:latin typeface="Times New Roman"/>
                <a:cs typeface="Times New Roman"/>
              </a:rPr>
              <a:t>structures </a:t>
            </a:r>
            <a:r>
              <a:rPr sz="1200" spc="80" dirty="0">
                <a:latin typeface="Times New Roman"/>
                <a:cs typeface="Times New Roman"/>
              </a:rPr>
              <a:t>and </a:t>
            </a:r>
            <a:r>
              <a:rPr sz="1200" spc="70" dirty="0">
                <a:latin typeface="Times New Roman"/>
                <a:cs typeface="Times New Roman"/>
              </a:rPr>
              <a:t>types </a:t>
            </a:r>
            <a:r>
              <a:rPr sz="1200" spc="80" dirty="0">
                <a:latin typeface="Times New Roman"/>
                <a:cs typeface="Times New Roman"/>
              </a:rPr>
              <a:t>used </a:t>
            </a:r>
            <a:r>
              <a:rPr sz="1200" spc="70" dirty="0">
                <a:latin typeface="Times New Roman"/>
                <a:cs typeface="Times New Roman"/>
              </a:rPr>
              <a:t>to define </a:t>
            </a:r>
            <a:r>
              <a:rPr sz="1200" spc="65" dirty="0">
                <a:latin typeface="Times New Roman"/>
                <a:cs typeface="Times New Roman"/>
              </a:rPr>
              <a:t>attributes </a:t>
            </a:r>
            <a:r>
              <a:rPr sz="1200" spc="70" dirty="0">
                <a:latin typeface="Times New Roman"/>
                <a:cs typeface="Times New Roman"/>
              </a:rPr>
              <a:t>are  defined </a:t>
            </a:r>
            <a:r>
              <a:rPr sz="1200" spc="75" dirty="0">
                <a:latin typeface="Times New Roman"/>
                <a:cs typeface="Times New Roman"/>
              </a:rPr>
              <a:t>within </a:t>
            </a:r>
            <a:r>
              <a:rPr sz="1200" spc="70" dirty="0">
                <a:latin typeface="Times New Roman"/>
                <a:cs typeface="Times New Roman"/>
              </a:rPr>
              <a:t>the context of the </a:t>
            </a:r>
            <a:r>
              <a:rPr sz="1200" spc="85" dirty="0">
                <a:latin typeface="Times New Roman"/>
                <a:cs typeface="Times New Roman"/>
              </a:rPr>
              <a:t>programming </a:t>
            </a:r>
            <a:r>
              <a:rPr sz="1200" spc="75" dirty="0">
                <a:latin typeface="Times New Roman"/>
                <a:cs typeface="Times New Roman"/>
              </a:rPr>
              <a:t>language </a:t>
            </a:r>
            <a:r>
              <a:rPr sz="1200" spc="65" dirty="0">
                <a:latin typeface="Times New Roman"/>
                <a:cs typeface="Times New Roman"/>
              </a:rPr>
              <a:t>that </a:t>
            </a:r>
            <a:r>
              <a:rPr sz="1200" spc="55" dirty="0">
                <a:latin typeface="Times New Roman"/>
                <a:cs typeface="Times New Roman"/>
              </a:rPr>
              <a:t>is </a:t>
            </a:r>
            <a:r>
              <a:rPr sz="1200" spc="70" dirty="0">
                <a:latin typeface="Times New Roman"/>
                <a:cs typeface="Times New Roman"/>
              </a:rPr>
              <a:t>to </a:t>
            </a:r>
            <a:r>
              <a:rPr sz="1200" spc="75" dirty="0">
                <a:latin typeface="Times New Roman"/>
                <a:cs typeface="Times New Roman"/>
              </a:rPr>
              <a:t>be used </a:t>
            </a:r>
            <a:r>
              <a:rPr sz="1200" spc="70" dirty="0">
                <a:latin typeface="Times New Roman"/>
                <a:cs typeface="Times New Roman"/>
              </a:rPr>
              <a:t>for  </a:t>
            </a:r>
            <a:r>
              <a:rPr sz="1200" spc="75" dirty="0">
                <a:latin typeface="Times New Roman"/>
                <a:cs typeface="Times New Roman"/>
              </a:rPr>
              <a:t>implementation.</a:t>
            </a:r>
            <a:endParaRPr sz="1200" dirty="0">
              <a:latin typeface="Times New Roman"/>
              <a:cs typeface="Times New Roman"/>
            </a:endParaRPr>
          </a:p>
          <a:p>
            <a:pPr marL="12700" marR="8890" algn="just">
              <a:lnSpc>
                <a:spcPct val="103099"/>
              </a:lnSpc>
              <a:spcBef>
                <a:spcPts val="819"/>
              </a:spcBef>
            </a:pP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3d.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Describe processing flow </a:t>
            </a: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within each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operation </a:t>
            </a:r>
            <a:r>
              <a:rPr sz="1200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 </a:t>
            </a:r>
            <a:r>
              <a:rPr sz="1200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detail.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This </a:t>
            </a:r>
            <a:r>
              <a:rPr sz="1200" spc="100" dirty="0">
                <a:latin typeface="Times New Roman"/>
                <a:cs typeface="Times New Roman"/>
              </a:rPr>
              <a:t>may </a:t>
            </a:r>
            <a:r>
              <a:rPr sz="1200" spc="75" dirty="0">
                <a:latin typeface="Times New Roman"/>
                <a:cs typeface="Times New Roman"/>
              </a:rPr>
              <a:t>be  </a:t>
            </a:r>
            <a:r>
              <a:rPr sz="1200" spc="105" dirty="0">
                <a:latin typeface="Times New Roman"/>
                <a:cs typeface="Times New Roman"/>
              </a:rPr>
              <a:t>accomplished </a:t>
            </a:r>
            <a:r>
              <a:rPr sz="1200" spc="100" dirty="0">
                <a:latin typeface="Times New Roman"/>
                <a:cs typeface="Times New Roman"/>
              </a:rPr>
              <a:t>using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114" dirty="0">
                <a:latin typeface="Times New Roman"/>
                <a:cs typeface="Times New Roman"/>
              </a:rPr>
              <a:t>programming </a:t>
            </a:r>
            <a:r>
              <a:rPr sz="1200" spc="105" dirty="0">
                <a:latin typeface="Times New Roman"/>
                <a:cs typeface="Times New Roman"/>
              </a:rPr>
              <a:t>language-based </a:t>
            </a:r>
            <a:r>
              <a:rPr sz="1200" spc="110" dirty="0">
                <a:latin typeface="Times New Roman"/>
                <a:cs typeface="Times New Roman"/>
              </a:rPr>
              <a:t>pseudo code </a:t>
            </a:r>
            <a:r>
              <a:rPr sz="1200" spc="100" dirty="0">
                <a:latin typeface="Times New Roman"/>
                <a:cs typeface="Times New Roman"/>
              </a:rPr>
              <a:t>or </a:t>
            </a:r>
            <a:r>
              <a:rPr sz="1200" spc="105" dirty="0">
                <a:latin typeface="Times New Roman"/>
                <a:cs typeface="Times New Roman"/>
              </a:rPr>
              <a:t>with a </a:t>
            </a:r>
            <a:r>
              <a:rPr sz="1200" spc="170" dirty="0">
                <a:latin typeface="Times New Roman"/>
                <a:cs typeface="Times New Roman"/>
              </a:rPr>
              <a:t>UML  </a:t>
            </a:r>
            <a:r>
              <a:rPr sz="1200" spc="85" dirty="0">
                <a:latin typeface="Times New Roman"/>
                <a:cs typeface="Times New Roman"/>
              </a:rPr>
              <a:t>activity </a:t>
            </a:r>
            <a:r>
              <a:rPr sz="1200" spc="100" dirty="0">
                <a:latin typeface="Times New Roman"/>
                <a:cs typeface="Times New Roman"/>
              </a:rPr>
              <a:t>diagram. </a:t>
            </a:r>
            <a:r>
              <a:rPr sz="1200" spc="114" dirty="0">
                <a:latin typeface="Times New Roman"/>
                <a:cs typeface="Times New Roman"/>
              </a:rPr>
              <a:t>Each </a:t>
            </a:r>
            <a:r>
              <a:rPr sz="1200" spc="100" dirty="0">
                <a:latin typeface="Times New Roman"/>
                <a:cs typeface="Times New Roman"/>
              </a:rPr>
              <a:t>software </a:t>
            </a:r>
            <a:r>
              <a:rPr sz="1200" spc="114" dirty="0">
                <a:latin typeface="Times New Roman"/>
                <a:cs typeface="Times New Roman"/>
              </a:rPr>
              <a:t>component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95" dirty="0">
                <a:latin typeface="Times New Roman"/>
                <a:cs typeface="Times New Roman"/>
              </a:rPr>
              <a:t>elaborated </a:t>
            </a:r>
            <a:r>
              <a:rPr sz="1200" spc="105" dirty="0">
                <a:latin typeface="Times New Roman"/>
                <a:cs typeface="Times New Roman"/>
              </a:rPr>
              <a:t>through a </a:t>
            </a:r>
            <a:r>
              <a:rPr sz="1200" spc="120" dirty="0">
                <a:latin typeface="Times New Roman"/>
                <a:cs typeface="Times New Roman"/>
              </a:rPr>
              <a:t>number </a:t>
            </a:r>
            <a:r>
              <a:rPr sz="1200" spc="100" dirty="0">
                <a:latin typeface="Times New Roman"/>
                <a:cs typeface="Times New Roman"/>
              </a:rPr>
              <a:t>of  </a:t>
            </a:r>
            <a:r>
              <a:rPr sz="1200" spc="85" dirty="0">
                <a:latin typeface="Times New Roman"/>
                <a:cs typeface="Times New Roman"/>
              </a:rPr>
              <a:t>iterations </a:t>
            </a:r>
            <a:r>
              <a:rPr sz="1200" spc="90" dirty="0">
                <a:latin typeface="Times New Roman"/>
                <a:cs typeface="Times New Roman"/>
              </a:rPr>
              <a:t>that </a:t>
            </a:r>
            <a:r>
              <a:rPr sz="1200" spc="105" dirty="0">
                <a:latin typeface="Times New Roman"/>
                <a:cs typeface="Times New Roman"/>
              </a:rPr>
              <a:t>apply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00" dirty="0">
                <a:latin typeface="Times New Roman"/>
                <a:cs typeface="Times New Roman"/>
              </a:rPr>
              <a:t>stepwise refinement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concept.</a:t>
            </a:r>
            <a:endParaRPr sz="1200" dirty="0">
              <a:latin typeface="Times New Roman"/>
              <a:cs typeface="Times New Roman"/>
            </a:endParaRPr>
          </a:p>
          <a:p>
            <a:pPr marL="12700" marR="8890" algn="just">
              <a:lnSpc>
                <a:spcPct val="103099"/>
              </a:lnSpc>
              <a:spcBef>
                <a:spcPts val="820"/>
              </a:spcBef>
            </a:pPr>
            <a:r>
              <a:rPr sz="1200" spc="120" dirty="0">
                <a:latin typeface="Times New Roman"/>
                <a:cs typeface="Times New Roman"/>
              </a:rPr>
              <a:t>The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first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iteration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defines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each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operation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as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part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design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class.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In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every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case, 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operation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should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be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characterized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in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a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125" dirty="0">
                <a:latin typeface="Times New Roman"/>
                <a:cs typeface="Times New Roman"/>
              </a:rPr>
              <a:t>way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that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ensures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high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cohesion;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that</a:t>
            </a:r>
            <a:r>
              <a:rPr sz="1200" spc="70" dirty="0">
                <a:latin typeface="Times New Roman"/>
                <a:cs typeface="Times New Roman"/>
              </a:rPr>
              <a:t> is,  </a:t>
            </a:r>
            <a:r>
              <a:rPr sz="1200" spc="95" dirty="0">
                <a:latin typeface="Times New Roman"/>
                <a:cs typeface="Times New Roman"/>
              </a:rPr>
              <a:t>the operation </a:t>
            </a:r>
            <a:r>
              <a:rPr sz="1200" spc="105" dirty="0">
                <a:latin typeface="Times New Roman"/>
                <a:cs typeface="Times New Roman"/>
              </a:rPr>
              <a:t>should </a:t>
            </a:r>
            <a:r>
              <a:rPr sz="1200" spc="110" dirty="0">
                <a:latin typeface="Times New Roman"/>
                <a:cs typeface="Times New Roman"/>
              </a:rPr>
              <a:t>perform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90" dirty="0">
                <a:latin typeface="Times New Roman"/>
                <a:cs typeface="Times New Roman"/>
              </a:rPr>
              <a:t>single </a:t>
            </a:r>
            <a:r>
              <a:rPr sz="1200" spc="95" dirty="0">
                <a:latin typeface="Times New Roman"/>
                <a:cs typeface="Times New Roman"/>
              </a:rPr>
              <a:t>targeted function </a:t>
            </a:r>
            <a:r>
              <a:rPr sz="1200" spc="100" dirty="0">
                <a:latin typeface="Times New Roman"/>
                <a:cs typeface="Times New Roman"/>
              </a:rPr>
              <a:t>or </a:t>
            </a:r>
            <a:r>
              <a:rPr sz="1200" spc="110" dirty="0">
                <a:latin typeface="Times New Roman"/>
                <a:cs typeface="Times New Roman"/>
              </a:rPr>
              <a:t>sub </a:t>
            </a:r>
            <a:r>
              <a:rPr sz="1200" spc="90" dirty="0">
                <a:latin typeface="Times New Roman"/>
                <a:cs typeface="Times New Roman"/>
              </a:rPr>
              <a:t>function. </a:t>
            </a:r>
            <a:r>
              <a:rPr sz="1200" spc="120" dirty="0">
                <a:latin typeface="Times New Roman"/>
                <a:cs typeface="Times New Roman"/>
              </a:rPr>
              <a:t>The </a:t>
            </a:r>
            <a:r>
              <a:rPr sz="1200" spc="105" dirty="0">
                <a:latin typeface="Times New Roman"/>
                <a:cs typeface="Times New Roman"/>
              </a:rPr>
              <a:t>next  </a:t>
            </a:r>
            <a:r>
              <a:rPr sz="1200" spc="85" dirty="0">
                <a:latin typeface="Times New Roman"/>
                <a:cs typeface="Times New Roman"/>
              </a:rPr>
              <a:t>iteration </a:t>
            </a:r>
            <a:r>
              <a:rPr sz="1200" spc="105" dirty="0">
                <a:latin typeface="Times New Roman"/>
                <a:cs typeface="Times New Roman"/>
              </a:rPr>
              <a:t>does </a:t>
            </a:r>
            <a:r>
              <a:rPr sz="1200" spc="70" dirty="0">
                <a:latin typeface="Times New Roman"/>
                <a:cs typeface="Times New Roman"/>
              </a:rPr>
              <a:t>little </a:t>
            </a:r>
            <a:r>
              <a:rPr sz="1200" spc="120" dirty="0">
                <a:latin typeface="Times New Roman"/>
                <a:cs typeface="Times New Roman"/>
              </a:rPr>
              <a:t>more </a:t>
            </a:r>
            <a:r>
              <a:rPr sz="1200" spc="100" dirty="0">
                <a:latin typeface="Times New Roman"/>
                <a:cs typeface="Times New Roman"/>
              </a:rPr>
              <a:t>than </a:t>
            </a:r>
            <a:r>
              <a:rPr sz="1200" spc="110" dirty="0">
                <a:latin typeface="Times New Roman"/>
                <a:cs typeface="Times New Roman"/>
              </a:rPr>
              <a:t>expand</a:t>
            </a:r>
            <a:r>
              <a:rPr sz="1200" spc="-18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 operation </a:t>
            </a:r>
            <a:r>
              <a:rPr sz="1200" spc="114" dirty="0">
                <a:latin typeface="Times New Roman"/>
                <a:cs typeface="Times New Roman"/>
              </a:rPr>
              <a:t>name.</a:t>
            </a:r>
            <a:endParaRPr sz="1200" dirty="0">
              <a:latin typeface="Times New Roman"/>
              <a:cs typeface="Times New Roman"/>
            </a:endParaRPr>
          </a:p>
          <a:p>
            <a:pPr marL="12700" marR="9525" algn="just">
              <a:lnSpc>
                <a:spcPct val="103000"/>
              </a:lnSpc>
              <a:spcBef>
                <a:spcPts val="845"/>
              </a:spcBef>
            </a:pP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sz="1200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4.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Describe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persistent </a:t>
            </a: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data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sources (databases </a:t>
            </a:r>
            <a:r>
              <a:rPr sz="1200" b="1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</a:t>
            </a:r>
            <a:r>
              <a:rPr sz="1200" b="1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files) </a:t>
            </a:r>
            <a:r>
              <a:rPr sz="1200" b="1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</a:t>
            </a:r>
            <a:r>
              <a:rPr sz="1200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identify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sz="1200" b="1" spc="75" dirty="0">
                <a:latin typeface="Times New Roman"/>
                <a:cs typeface="Times New Roman"/>
              </a:rPr>
              <a:t> </a:t>
            </a:r>
            <a:r>
              <a:rPr sz="1200" b="1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classes </a:t>
            </a:r>
            <a:r>
              <a:rPr sz="1200" b="1" u="heavy" spc="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required </a:t>
            </a:r>
            <a:r>
              <a:rPr sz="1200" b="1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 </a:t>
            </a:r>
            <a:r>
              <a:rPr sz="1200" b="1" u="heavy" spc="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manage </a:t>
            </a:r>
            <a:r>
              <a:rPr sz="1200" b="1" u="heavy" spc="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them</a:t>
            </a:r>
            <a:r>
              <a:rPr sz="1200" b="1" spc="114" dirty="0">
                <a:solidFill>
                  <a:srgbClr val="00ADEE"/>
                </a:solidFill>
                <a:latin typeface="Times New Roman"/>
                <a:cs typeface="Times New Roman"/>
              </a:rPr>
              <a:t>. </a:t>
            </a:r>
            <a:r>
              <a:rPr sz="1200" spc="105" dirty="0">
                <a:latin typeface="Times New Roman"/>
                <a:cs typeface="Times New Roman"/>
              </a:rPr>
              <a:t>Databases </a:t>
            </a:r>
            <a:r>
              <a:rPr sz="1200" spc="114" dirty="0">
                <a:latin typeface="Times New Roman"/>
                <a:cs typeface="Times New Roman"/>
              </a:rPr>
              <a:t>and </a:t>
            </a:r>
            <a:r>
              <a:rPr sz="1200" spc="80" dirty="0">
                <a:latin typeface="Times New Roman"/>
                <a:cs typeface="Times New Roman"/>
              </a:rPr>
              <a:t>files </a:t>
            </a:r>
            <a:r>
              <a:rPr sz="1200" spc="105" dirty="0">
                <a:latin typeface="Times New Roman"/>
                <a:cs typeface="Times New Roman"/>
              </a:rPr>
              <a:t>normally </a:t>
            </a:r>
            <a:r>
              <a:rPr sz="1200" spc="100" dirty="0">
                <a:latin typeface="Times New Roman"/>
                <a:cs typeface="Times New Roman"/>
              </a:rPr>
              <a:t>transcend the  design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description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an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individual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component.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In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most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cases,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these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persistent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data  </a:t>
            </a:r>
            <a:r>
              <a:rPr sz="1200" spc="90" dirty="0">
                <a:latin typeface="Times New Roman"/>
                <a:cs typeface="Times New Roman"/>
              </a:rPr>
              <a:t>stores </a:t>
            </a:r>
            <a:r>
              <a:rPr sz="1200" spc="95" dirty="0">
                <a:latin typeface="Times New Roman"/>
                <a:cs typeface="Times New Roman"/>
              </a:rPr>
              <a:t>are </a:t>
            </a:r>
            <a:r>
              <a:rPr sz="1200" spc="80" dirty="0">
                <a:latin typeface="Times New Roman"/>
                <a:cs typeface="Times New Roman"/>
              </a:rPr>
              <a:t>initially </a:t>
            </a:r>
            <a:r>
              <a:rPr sz="1200" spc="95" dirty="0">
                <a:latin typeface="Times New Roman"/>
                <a:cs typeface="Times New Roman"/>
              </a:rPr>
              <a:t>specified as part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90" dirty="0">
                <a:latin typeface="Times New Roman"/>
                <a:cs typeface="Times New Roman"/>
              </a:rPr>
              <a:t>architectural </a:t>
            </a:r>
            <a:r>
              <a:rPr sz="1200" spc="95" dirty="0">
                <a:latin typeface="Times New Roman"/>
                <a:cs typeface="Times New Roman"/>
              </a:rPr>
              <a:t>design. </a:t>
            </a:r>
            <a:r>
              <a:rPr sz="1200" spc="114" dirty="0">
                <a:latin typeface="Times New Roman"/>
                <a:cs typeface="Times New Roman"/>
              </a:rPr>
              <a:t>However, </a:t>
            </a:r>
            <a:r>
              <a:rPr sz="1200" spc="95" dirty="0">
                <a:latin typeface="Times New Roman"/>
                <a:cs typeface="Times New Roman"/>
              </a:rPr>
              <a:t>as </a:t>
            </a:r>
            <a:r>
              <a:rPr sz="1200" spc="100" dirty="0">
                <a:latin typeface="Times New Roman"/>
                <a:cs typeface="Times New Roman"/>
              </a:rPr>
              <a:t>design  </a:t>
            </a:r>
            <a:r>
              <a:rPr sz="1200" spc="95" dirty="0">
                <a:latin typeface="Times New Roman"/>
                <a:cs typeface="Times New Roman"/>
              </a:rPr>
              <a:t>elaboration </a:t>
            </a:r>
            <a:r>
              <a:rPr sz="1200" spc="100" dirty="0">
                <a:latin typeface="Times New Roman"/>
                <a:cs typeface="Times New Roman"/>
              </a:rPr>
              <a:t>proceeds, </a:t>
            </a:r>
            <a:r>
              <a:rPr sz="1200" spc="65" dirty="0">
                <a:latin typeface="Times New Roman"/>
                <a:cs typeface="Times New Roman"/>
              </a:rPr>
              <a:t>it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95" dirty="0">
                <a:latin typeface="Times New Roman"/>
                <a:cs typeface="Times New Roman"/>
              </a:rPr>
              <a:t>often useful </a:t>
            </a:r>
            <a:r>
              <a:rPr sz="1200" spc="90" dirty="0">
                <a:latin typeface="Times New Roman"/>
                <a:cs typeface="Times New Roman"/>
              </a:rPr>
              <a:t>to </a:t>
            </a:r>
            <a:r>
              <a:rPr sz="1200" spc="100" dirty="0">
                <a:latin typeface="Times New Roman"/>
                <a:cs typeface="Times New Roman"/>
              </a:rPr>
              <a:t>provide </a:t>
            </a:r>
            <a:r>
              <a:rPr sz="1200" spc="95" dirty="0">
                <a:latin typeface="Times New Roman"/>
                <a:cs typeface="Times New Roman"/>
              </a:rPr>
              <a:t>additional </a:t>
            </a:r>
            <a:r>
              <a:rPr sz="1200" spc="85" dirty="0">
                <a:latin typeface="Times New Roman"/>
                <a:cs typeface="Times New Roman"/>
              </a:rPr>
              <a:t>detail </a:t>
            </a:r>
            <a:r>
              <a:rPr sz="1200" spc="105" dirty="0">
                <a:latin typeface="Times New Roman"/>
                <a:cs typeface="Times New Roman"/>
              </a:rPr>
              <a:t>about </a:t>
            </a:r>
            <a:r>
              <a:rPr sz="1200" spc="95" dirty="0">
                <a:latin typeface="Times New Roman"/>
                <a:cs typeface="Times New Roman"/>
              </a:rPr>
              <a:t>the  </a:t>
            </a:r>
            <a:r>
              <a:rPr sz="1200" spc="90" dirty="0">
                <a:latin typeface="Times New Roman"/>
                <a:cs typeface="Times New Roman"/>
              </a:rPr>
              <a:t>structure </a:t>
            </a:r>
            <a:r>
              <a:rPr sz="1200" spc="114" dirty="0">
                <a:latin typeface="Times New Roman"/>
                <a:cs typeface="Times New Roman"/>
              </a:rPr>
              <a:t>and </a:t>
            </a:r>
            <a:r>
              <a:rPr sz="1200" spc="95" dirty="0">
                <a:latin typeface="Times New Roman"/>
                <a:cs typeface="Times New Roman"/>
              </a:rPr>
              <a:t>organization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95" dirty="0">
                <a:latin typeface="Times New Roman"/>
                <a:cs typeface="Times New Roman"/>
              </a:rPr>
              <a:t>these </a:t>
            </a:r>
            <a:r>
              <a:rPr sz="1200" spc="90" dirty="0">
                <a:latin typeface="Times New Roman"/>
                <a:cs typeface="Times New Roman"/>
              </a:rPr>
              <a:t>persistent </a:t>
            </a:r>
            <a:r>
              <a:rPr sz="1200" spc="100" dirty="0">
                <a:latin typeface="Times New Roman"/>
                <a:cs typeface="Times New Roman"/>
              </a:rPr>
              <a:t>data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sources.</a:t>
            </a:r>
            <a:endParaRPr sz="1200" dirty="0">
              <a:latin typeface="Times New Roman"/>
              <a:cs typeface="Times New Roman"/>
            </a:endParaRPr>
          </a:p>
          <a:p>
            <a:pPr marL="12700" marR="10160" algn="just">
              <a:lnSpc>
                <a:spcPct val="102899"/>
              </a:lnSpc>
              <a:spcBef>
                <a:spcPts val="835"/>
              </a:spcBef>
            </a:pPr>
            <a:r>
              <a:rPr sz="1200" b="1" u="heavy" spc="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sz="1200" b="1" u="heavy" spc="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5. </a:t>
            </a:r>
            <a:r>
              <a:rPr sz="1200" b="1" u="heavy" spc="1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Develop </a:t>
            </a:r>
            <a:r>
              <a:rPr sz="1200" b="1" u="heavy" spc="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</a:t>
            </a:r>
            <a:r>
              <a:rPr sz="1200" b="1" u="heavy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elaborate </a:t>
            </a:r>
            <a:r>
              <a:rPr sz="1200" b="1" u="heavy" spc="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behavioural </a:t>
            </a:r>
            <a:r>
              <a:rPr sz="1200" b="1" u="heavy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representations </a:t>
            </a:r>
            <a:r>
              <a:rPr sz="1200" b="1" u="heavy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for </a:t>
            </a:r>
            <a:r>
              <a:rPr sz="1200" b="1" u="heavy" spc="1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 </a:t>
            </a:r>
            <a:r>
              <a:rPr sz="1200" b="1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class </a:t>
            </a:r>
            <a:r>
              <a:rPr sz="1200" b="1" u="heavy" spc="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or </a:t>
            </a:r>
            <a:r>
              <a:rPr sz="1200" b="1" spc="105" dirty="0">
                <a:latin typeface="Times New Roman"/>
                <a:cs typeface="Times New Roman"/>
              </a:rPr>
              <a:t> </a:t>
            </a:r>
            <a:r>
              <a:rPr sz="1200" b="1" u="heavy" spc="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</a:t>
            </a:r>
            <a:r>
              <a:rPr sz="1200" b="1" spc="114" dirty="0">
                <a:solidFill>
                  <a:srgbClr val="00ADEE"/>
                </a:solidFill>
                <a:latin typeface="Times New Roman"/>
                <a:cs typeface="Times New Roman"/>
              </a:rPr>
              <a:t>. </a:t>
            </a:r>
            <a:r>
              <a:rPr sz="1200" spc="175" dirty="0">
                <a:latin typeface="Times New Roman"/>
                <a:cs typeface="Times New Roman"/>
              </a:rPr>
              <a:t>UML </a:t>
            </a:r>
            <a:r>
              <a:rPr sz="1200" spc="85" dirty="0">
                <a:latin typeface="Times New Roman"/>
                <a:cs typeface="Times New Roman"/>
              </a:rPr>
              <a:t>state </a:t>
            </a:r>
            <a:r>
              <a:rPr sz="1200" spc="105" dirty="0">
                <a:latin typeface="Times New Roman"/>
                <a:cs typeface="Times New Roman"/>
              </a:rPr>
              <a:t>diagrams </a:t>
            </a:r>
            <a:r>
              <a:rPr sz="1200" spc="114" dirty="0">
                <a:latin typeface="Times New Roman"/>
                <a:cs typeface="Times New Roman"/>
              </a:rPr>
              <a:t>were </a:t>
            </a:r>
            <a:r>
              <a:rPr sz="1200" spc="105" dirty="0">
                <a:latin typeface="Times New Roman"/>
                <a:cs typeface="Times New Roman"/>
              </a:rPr>
              <a:t>used </a:t>
            </a:r>
            <a:r>
              <a:rPr sz="1200" spc="95" dirty="0">
                <a:latin typeface="Times New Roman"/>
                <a:cs typeface="Times New Roman"/>
              </a:rPr>
              <a:t>as </a:t>
            </a:r>
            <a:r>
              <a:rPr sz="1200" spc="90" dirty="0">
                <a:latin typeface="Times New Roman"/>
                <a:cs typeface="Times New Roman"/>
              </a:rPr>
              <a:t>part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00" dirty="0">
                <a:latin typeface="Times New Roman"/>
                <a:cs typeface="Times New Roman"/>
              </a:rPr>
              <a:t>requirements </a:t>
            </a:r>
            <a:r>
              <a:rPr sz="1200" spc="114" dirty="0">
                <a:latin typeface="Times New Roman"/>
                <a:cs typeface="Times New Roman"/>
              </a:rPr>
              <a:t>model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to  represent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externally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observable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behaviour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system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20" dirty="0">
                <a:latin typeface="Times New Roman"/>
                <a:cs typeface="Times New Roman"/>
              </a:rPr>
              <a:t>more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localized  </a:t>
            </a:r>
            <a:r>
              <a:rPr sz="1200" spc="105" dirty="0">
                <a:latin typeface="Times New Roman"/>
                <a:cs typeface="Times New Roman"/>
              </a:rPr>
              <a:t>behaviour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95" dirty="0">
                <a:latin typeface="Times New Roman"/>
                <a:cs typeface="Times New Roman"/>
              </a:rPr>
              <a:t>individual analysis </a:t>
            </a:r>
            <a:r>
              <a:rPr sz="1200" spc="90" dirty="0">
                <a:latin typeface="Times New Roman"/>
                <a:cs typeface="Times New Roman"/>
              </a:rPr>
              <a:t>classes. </a:t>
            </a:r>
            <a:r>
              <a:rPr sz="1200" spc="110" dirty="0">
                <a:latin typeface="Times New Roman"/>
                <a:cs typeface="Times New Roman"/>
              </a:rPr>
              <a:t>During </a:t>
            </a:r>
            <a:r>
              <a:rPr sz="1200" spc="105" dirty="0">
                <a:latin typeface="Times New Roman"/>
                <a:cs typeface="Times New Roman"/>
              </a:rPr>
              <a:t>component-level </a:t>
            </a:r>
            <a:r>
              <a:rPr sz="1200" spc="95" dirty="0">
                <a:latin typeface="Times New Roman"/>
                <a:cs typeface="Times New Roman"/>
              </a:rPr>
              <a:t>design, </a:t>
            </a:r>
            <a:r>
              <a:rPr sz="1200" spc="60" dirty="0">
                <a:latin typeface="Times New Roman"/>
                <a:cs typeface="Times New Roman"/>
              </a:rPr>
              <a:t>it </a:t>
            </a:r>
            <a:r>
              <a:rPr sz="1200" spc="70" dirty="0">
                <a:latin typeface="Times New Roman"/>
                <a:cs typeface="Times New Roman"/>
              </a:rPr>
              <a:t>is  </a:t>
            </a:r>
            <a:r>
              <a:rPr sz="1200" spc="110" dirty="0">
                <a:latin typeface="Times New Roman"/>
                <a:cs typeface="Times New Roman"/>
              </a:rPr>
              <a:t>sometimes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necessary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to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model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behaviour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a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design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class.</a:t>
            </a:r>
            <a:endParaRPr sz="1200" dirty="0">
              <a:latin typeface="Times New Roman"/>
              <a:cs typeface="Times New Roman"/>
            </a:endParaRPr>
          </a:p>
          <a:p>
            <a:pPr marL="12700" marR="8255" algn="just">
              <a:lnSpc>
                <a:spcPct val="103099"/>
              </a:lnSpc>
              <a:spcBef>
                <a:spcPts val="819"/>
              </a:spcBef>
            </a:pPr>
            <a:r>
              <a:rPr sz="1200" spc="120" dirty="0">
                <a:latin typeface="Times New Roman"/>
                <a:cs typeface="Times New Roman"/>
              </a:rPr>
              <a:t>The </a:t>
            </a:r>
            <a:r>
              <a:rPr sz="1200" spc="114" dirty="0">
                <a:latin typeface="Times New Roman"/>
                <a:cs typeface="Times New Roman"/>
              </a:rPr>
              <a:t>dynamic </a:t>
            </a:r>
            <a:r>
              <a:rPr sz="1200" spc="100" dirty="0">
                <a:latin typeface="Times New Roman"/>
                <a:cs typeface="Times New Roman"/>
              </a:rPr>
              <a:t>behavior of </a:t>
            </a:r>
            <a:r>
              <a:rPr sz="1200" spc="110" dirty="0">
                <a:latin typeface="Times New Roman"/>
                <a:cs typeface="Times New Roman"/>
              </a:rPr>
              <a:t>an </a:t>
            </a:r>
            <a:r>
              <a:rPr sz="1200" spc="95" dirty="0">
                <a:latin typeface="Times New Roman"/>
                <a:cs typeface="Times New Roman"/>
              </a:rPr>
              <a:t>object </a:t>
            </a:r>
            <a:r>
              <a:rPr sz="1200" spc="100" dirty="0">
                <a:latin typeface="Times New Roman"/>
                <a:cs typeface="Times New Roman"/>
              </a:rPr>
              <a:t>(an </a:t>
            </a:r>
            <a:r>
              <a:rPr sz="1200" spc="90" dirty="0">
                <a:latin typeface="Times New Roman"/>
                <a:cs typeface="Times New Roman"/>
              </a:rPr>
              <a:t>instantiation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105" dirty="0">
                <a:latin typeface="Times New Roman"/>
                <a:cs typeface="Times New Roman"/>
              </a:rPr>
              <a:t>a design </a:t>
            </a:r>
            <a:r>
              <a:rPr sz="1200" spc="90" dirty="0">
                <a:latin typeface="Times New Roman"/>
                <a:cs typeface="Times New Roman"/>
              </a:rPr>
              <a:t>class </a:t>
            </a:r>
            <a:r>
              <a:rPr sz="1200" spc="95" dirty="0">
                <a:latin typeface="Times New Roman"/>
                <a:cs typeface="Times New Roman"/>
              </a:rPr>
              <a:t>as the  </a:t>
            </a:r>
            <a:r>
              <a:rPr sz="1200" spc="114" dirty="0">
                <a:latin typeface="Times New Roman"/>
                <a:cs typeface="Times New Roman"/>
              </a:rPr>
              <a:t>program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executes)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is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affected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120" dirty="0">
                <a:latin typeface="Times New Roman"/>
                <a:cs typeface="Times New Roman"/>
              </a:rPr>
              <a:t>by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events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that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are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external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to</a:t>
            </a:r>
            <a:r>
              <a:rPr sz="1200" spc="60" dirty="0">
                <a:latin typeface="Times New Roman"/>
                <a:cs typeface="Times New Roman"/>
              </a:rPr>
              <a:t> it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current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state  </a:t>
            </a:r>
            <a:r>
              <a:rPr sz="1200" spc="120" dirty="0">
                <a:latin typeface="Times New Roman"/>
                <a:cs typeface="Times New Roman"/>
              </a:rPr>
              <a:t>(mode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behavior)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object.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30" dirty="0">
                <a:latin typeface="Times New Roman"/>
                <a:cs typeface="Times New Roman"/>
              </a:rPr>
              <a:t>To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understand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dynamic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behavior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an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object,  </a:t>
            </a:r>
            <a:r>
              <a:rPr sz="1200" spc="120" dirty="0">
                <a:latin typeface="Times New Roman"/>
                <a:cs typeface="Times New Roman"/>
              </a:rPr>
              <a:t>you </a:t>
            </a:r>
            <a:r>
              <a:rPr sz="1200" spc="105" dirty="0">
                <a:latin typeface="Times New Roman"/>
                <a:cs typeface="Times New Roman"/>
              </a:rPr>
              <a:t>should </a:t>
            </a:r>
            <a:r>
              <a:rPr sz="1200" spc="110" dirty="0">
                <a:latin typeface="Times New Roman"/>
                <a:cs typeface="Times New Roman"/>
              </a:rPr>
              <a:t>examine </a:t>
            </a:r>
            <a:r>
              <a:rPr sz="1200" spc="75" dirty="0">
                <a:latin typeface="Times New Roman"/>
                <a:cs typeface="Times New Roman"/>
              </a:rPr>
              <a:t>all </a:t>
            </a:r>
            <a:r>
              <a:rPr sz="1200" spc="105" dirty="0">
                <a:latin typeface="Times New Roman"/>
                <a:cs typeface="Times New Roman"/>
              </a:rPr>
              <a:t>use </a:t>
            </a:r>
            <a:r>
              <a:rPr sz="1200" spc="95" dirty="0">
                <a:latin typeface="Times New Roman"/>
                <a:cs typeface="Times New Roman"/>
              </a:rPr>
              <a:t>cases </a:t>
            </a:r>
            <a:r>
              <a:rPr sz="1200" spc="90" dirty="0">
                <a:latin typeface="Times New Roman"/>
                <a:cs typeface="Times New Roman"/>
              </a:rPr>
              <a:t>that </a:t>
            </a:r>
            <a:r>
              <a:rPr sz="1200" spc="95" dirty="0">
                <a:latin typeface="Times New Roman"/>
                <a:cs typeface="Times New Roman"/>
              </a:rPr>
              <a:t>are relevant to the </a:t>
            </a:r>
            <a:r>
              <a:rPr sz="1200" spc="105" dirty="0">
                <a:latin typeface="Times New Roman"/>
                <a:cs typeface="Times New Roman"/>
              </a:rPr>
              <a:t>design </a:t>
            </a:r>
            <a:r>
              <a:rPr sz="1200" spc="90" dirty="0">
                <a:latin typeface="Times New Roman"/>
                <a:cs typeface="Times New Roman"/>
              </a:rPr>
              <a:t>class </a:t>
            </a:r>
            <a:r>
              <a:rPr sz="1200" spc="100" dirty="0">
                <a:latin typeface="Times New Roman"/>
                <a:cs typeface="Times New Roman"/>
              </a:rPr>
              <a:t>throughout  </a:t>
            </a:r>
            <a:r>
              <a:rPr sz="1200" spc="70" dirty="0">
                <a:latin typeface="Times New Roman"/>
                <a:cs typeface="Times New Roman"/>
              </a:rPr>
              <a:t>its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life.</a:t>
            </a:r>
            <a:endParaRPr sz="1200" dirty="0">
              <a:latin typeface="Times New Roman"/>
              <a:cs typeface="Times New Roman"/>
            </a:endParaRPr>
          </a:p>
          <a:p>
            <a:pPr marL="12700" marR="8890" algn="just">
              <a:lnSpc>
                <a:spcPct val="102499"/>
              </a:lnSpc>
              <a:spcBef>
                <a:spcPts val="855"/>
              </a:spcBef>
            </a:pP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sz="1200" b="1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6.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Elaborate </a:t>
            </a: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deployment diagrams </a:t>
            </a:r>
            <a:r>
              <a:rPr sz="1200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provide </a:t>
            </a:r>
            <a:r>
              <a:rPr sz="1200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additional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implementation </a:t>
            </a:r>
            <a:r>
              <a:rPr sz="1200" b="1" spc="75" dirty="0">
                <a:latin typeface="Times New Roman"/>
                <a:cs typeface="Times New Roman"/>
              </a:rPr>
              <a:t> </a:t>
            </a:r>
            <a:r>
              <a:rPr sz="1200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detail.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Deployment </a:t>
            </a:r>
            <a:r>
              <a:rPr sz="1200" spc="75" dirty="0">
                <a:latin typeface="Times New Roman"/>
                <a:cs typeface="Times New Roman"/>
              </a:rPr>
              <a:t>diagrams </a:t>
            </a:r>
            <a:r>
              <a:rPr sz="1200" spc="70" dirty="0">
                <a:latin typeface="Times New Roman"/>
                <a:cs typeface="Times New Roman"/>
              </a:rPr>
              <a:t>are </a:t>
            </a:r>
            <a:r>
              <a:rPr sz="1200" spc="80" dirty="0">
                <a:latin typeface="Times New Roman"/>
                <a:cs typeface="Times New Roman"/>
              </a:rPr>
              <a:t>used </a:t>
            </a:r>
            <a:r>
              <a:rPr sz="1200" spc="70" dirty="0">
                <a:latin typeface="Times New Roman"/>
                <a:cs typeface="Times New Roman"/>
              </a:rPr>
              <a:t>as </a:t>
            </a:r>
            <a:r>
              <a:rPr sz="1200" spc="65" dirty="0">
                <a:latin typeface="Times New Roman"/>
                <a:cs typeface="Times New Roman"/>
              </a:rPr>
              <a:t>part </a:t>
            </a:r>
            <a:r>
              <a:rPr sz="1200" spc="75" dirty="0">
                <a:latin typeface="Times New Roman"/>
                <a:cs typeface="Times New Roman"/>
              </a:rPr>
              <a:t>of </a:t>
            </a:r>
            <a:r>
              <a:rPr sz="1200" spc="65" dirty="0">
                <a:latin typeface="Times New Roman"/>
                <a:cs typeface="Times New Roman"/>
              </a:rPr>
              <a:t>architectural </a:t>
            </a:r>
            <a:r>
              <a:rPr sz="1200" spc="75" dirty="0">
                <a:latin typeface="Times New Roman"/>
                <a:cs typeface="Times New Roman"/>
              </a:rPr>
              <a:t>design </a:t>
            </a:r>
            <a:r>
              <a:rPr sz="1200" spc="85" dirty="0">
                <a:latin typeface="Times New Roman"/>
                <a:cs typeface="Times New Roman"/>
              </a:rPr>
              <a:t>and </a:t>
            </a:r>
            <a:r>
              <a:rPr sz="1200" spc="70" dirty="0">
                <a:latin typeface="Times New Roman"/>
                <a:cs typeface="Times New Roman"/>
              </a:rPr>
              <a:t>are  represented in </a:t>
            </a:r>
            <a:r>
              <a:rPr sz="1200" spc="65" dirty="0">
                <a:latin typeface="Times New Roman"/>
                <a:cs typeface="Times New Roman"/>
              </a:rPr>
              <a:t>descriptor </a:t>
            </a:r>
            <a:r>
              <a:rPr sz="1200" spc="75" dirty="0">
                <a:latin typeface="Times New Roman"/>
                <a:cs typeface="Times New Roman"/>
              </a:rPr>
              <a:t>form. In </a:t>
            </a:r>
            <a:r>
              <a:rPr sz="1200" spc="60" dirty="0">
                <a:latin typeface="Times New Roman"/>
                <a:cs typeface="Times New Roman"/>
              </a:rPr>
              <a:t>this </a:t>
            </a:r>
            <a:r>
              <a:rPr sz="1200" spc="75" dirty="0">
                <a:latin typeface="Times New Roman"/>
                <a:cs typeface="Times New Roman"/>
              </a:rPr>
              <a:t>form, </a:t>
            </a:r>
            <a:r>
              <a:rPr sz="1200" spc="80" dirty="0">
                <a:latin typeface="Times New Roman"/>
                <a:cs typeface="Times New Roman"/>
              </a:rPr>
              <a:t>major  system  </a:t>
            </a:r>
            <a:r>
              <a:rPr sz="1200" spc="70" dirty="0">
                <a:latin typeface="Times New Roman"/>
                <a:cs typeface="Times New Roman"/>
              </a:rPr>
              <a:t>functions</a:t>
            </a:r>
            <a:r>
              <a:rPr sz="1200" spc="160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(often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45</a:t>
            </a:fld>
            <a:endParaRPr spc="-2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0404" y="2819653"/>
            <a:ext cx="5965190" cy="15240"/>
          </a:xfrm>
          <a:custGeom>
            <a:avLst/>
            <a:gdLst/>
            <a:ahLst/>
            <a:cxnLst/>
            <a:rect l="l" t="t" r="r" b="b"/>
            <a:pathLst>
              <a:path w="5965190" h="15239">
                <a:moveTo>
                  <a:pt x="5964682" y="0"/>
                </a:moveTo>
                <a:lnTo>
                  <a:pt x="0" y="0"/>
                </a:lnTo>
                <a:lnTo>
                  <a:pt x="0" y="15240"/>
                </a:lnTo>
                <a:lnTo>
                  <a:pt x="5964682" y="15240"/>
                </a:lnTo>
                <a:lnTo>
                  <a:pt x="59646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704" y="281431"/>
            <a:ext cx="5990590" cy="8977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algn="just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 SYSTEMS </a:t>
            </a:r>
            <a:r>
              <a:rPr sz="1400" dirty="0">
                <a:latin typeface="Times New Roman"/>
                <a:cs typeface="Times New Roman"/>
              </a:rPr>
              <a:t>CST 309 </a:t>
            </a:r>
            <a:r>
              <a:rPr sz="1400" spc="-5" dirty="0">
                <a:latin typeface="Times New Roman"/>
                <a:cs typeface="Times New Roman"/>
              </a:rPr>
              <a:t>KTU 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 marR="6350" algn="just">
              <a:lnSpc>
                <a:spcPct val="102600"/>
              </a:lnSpc>
            </a:pPr>
            <a:r>
              <a:rPr sz="1200" spc="70" dirty="0">
                <a:latin typeface="Times New Roman"/>
                <a:cs typeface="Times New Roman"/>
              </a:rPr>
              <a:t>represented as </a:t>
            </a:r>
            <a:r>
              <a:rPr sz="1200" spc="75" dirty="0">
                <a:latin typeface="Times New Roman"/>
                <a:cs typeface="Times New Roman"/>
              </a:rPr>
              <a:t>subsystems) </a:t>
            </a:r>
            <a:r>
              <a:rPr sz="1200" spc="70" dirty="0">
                <a:latin typeface="Times New Roman"/>
                <a:cs typeface="Times New Roman"/>
              </a:rPr>
              <a:t>are represented </a:t>
            </a:r>
            <a:r>
              <a:rPr sz="1200" spc="75" dirty="0">
                <a:latin typeface="Times New Roman"/>
                <a:cs typeface="Times New Roman"/>
              </a:rPr>
              <a:t>within </a:t>
            </a:r>
            <a:r>
              <a:rPr sz="1200" spc="70" dirty="0">
                <a:latin typeface="Times New Roman"/>
                <a:cs typeface="Times New Roman"/>
              </a:rPr>
              <a:t>the context of the </a:t>
            </a:r>
            <a:r>
              <a:rPr sz="1200" spc="80" dirty="0">
                <a:latin typeface="Times New Roman"/>
                <a:cs typeface="Times New Roman"/>
              </a:rPr>
              <a:t>computing  </a:t>
            </a:r>
            <a:r>
              <a:rPr sz="1200" spc="75" dirty="0">
                <a:latin typeface="Times New Roman"/>
                <a:cs typeface="Times New Roman"/>
              </a:rPr>
              <a:t>environment </a:t>
            </a:r>
            <a:r>
              <a:rPr sz="1200" spc="65" dirty="0">
                <a:latin typeface="Times New Roman"/>
                <a:cs typeface="Times New Roman"/>
              </a:rPr>
              <a:t>that will </a:t>
            </a:r>
            <a:r>
              <a:rPr sz="1200" spc="75" dirty="0">
                <a:latin typeface="Times New Roman"/>
                <a:cs typeface="Times New Roman"/>
              </a:rPr>
              <a:t>house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them.</a:t>
            </a:r>
            <a:endParaRPr sz="1200" dirty="0">
              <a:latin typeface="Times New Roman"/>
              <a:cs typeface="Times New Roman"/>
            </a:endParaRPr>
          </a:p>
          <a:p>
            <a:pPr marL="12700" marR="6350" algn="just">
              <a:lnSpc>
                <a:spcPct val="103200"/>
              </a:lnSpc>
              <a:spcBef>
                <a:spcPts val="819"/>
              </a:spcBef>
            </a:pPr>
            <a:r>
              <a:rPr sz="1200" spc="110" dirty="0">
                <a:latin typeface="Times New Roman"/>
                <a:cs typeface="Times New Roman"/>
              </a:rPr>
              <a:t>During </a:t>
            </a:r>
            <a:r>
              <a:rPr sz="1200" spc="105" dirty="0">
                <a:latin typeface="Times New Roman"/>
                <a:cs typeface="Times New Roman"/>
              </a:rPr>
              <a:t>component-level </a:t>
            </a:r>
            <a:r>
              <a:rPr sz="1200" spc="95" dirty="0">
                <a:latin typeface="Times New Roman"/>
                <a:cs typeface="Times New Roman"/>
              </a:rPr>
              <a:t>design, </a:t>
            </a:r>
            <a:r>
              <a:rPr sz="1200" spc="110" dirty="0">
                <a:latin typeface="Times New Roman"/>
                <a:cs typeface="Times New Roman"/>
              </a:rPr>
              <a:t>deployment </a:t>
            </a:r>
            <a:r>
              <a:rPr sz="1200" spc="105" dirty="0">
                <a:latin typeface="Times New Roman"/>
                <a:cs typeface="Times New Roman"/>
              </a:rPr>
              <a:t>diagrams can </a:t>
            </a:r>
            <a:r>
              <a:rPr sz="1200" spc="110" dirty="0">
                <a:latin typeface="Times New Roman"/>
                <a:cs typeface="Times New Roman"/>
              </a:rPr>
              <a:t>be </a:t>
            </a:r>
            <a:r>
              <a:rPr sz="1200" spc="95" dirty="0">
                <a:latin typeface="Times New Roman"/>
                <a:cs typeface="Times New Roman"/>
              </a:rPr>
              <a:t>elaborated </a:t>
            </a:r>
            <a:r>
              <a:rPr sz="1200" spc="90" dirty="0">
                <a:latin typeface="Times New Roman"/>
                <a:cs typeface="Times New Roman"/>
              </a:rPr>
              <a:t>to  </a:t>
            </a:r>
            <a:r>
              <a:rPr sz="1200" spc="70" dirty="0">
                <a:latin typeface="Times New Roman"/>
                <a:cs typeface="Times New Roman"/>
              </a:rPr>
              <a:t>represent the location of </a:t>
            </a:r>
            <a:r>
              <a:rPr sz="1200" spc="80" dirty="0">
                <a:latin typeface="Times New Roman"/>
                <a:cs typeface="Times New Roman"/>
              </a:rPr>
              <a:t>key </a:t>
            </a:r>
            <a:r>
              <a:rPr sz="1200" spc="75" dirty="0">
                <a:latin typeface="Times New Roman"/>
                <a:cs typeface="Times New Roman"/>
              </a:rPr>
              <a:t>packages </a:t>
            </a:r>
            <a:r>
              <a:rPr sz="1200" spc="70" dirty="0">
                <a:latin typeface="Times New Roman"/>
                <a:cs typeface="Times New Roman"/>
              </a:rPr>
              <a:t>of </a:t>
            </a:r>
            <a:r>
              <a:rPr sz="1200" spc="80" dirty="0">
                <a:latin typeface="Times New Roman"/>
                <a:cs typeface="Times New Roman"/>
              </a:rPr>
              <a:t>components. </a:t>
            </a:r>
            <a:r>
              <a:rPr sz="1200" spc="85" dirty="0">
                <a:latin typeface="Times New Roman"/>
                <a:cs typeface="Times New Roman"/>
              </a:rPr>
              <a:t>However, </a:t>
            </a:r>
            <a:r>
              <a:rPr sz="1200" spc="80" dirty="0">
                <a:latin typeface="Times New Roman"/>
                <a:cs typeface="Times New Roman"/>
              </a:rPr>
              <a:t>components  </a:t>
            </a:r>
            <a:r>
              <a:rPr sz="1200" spc="85" dirty="0">
                <a:latin typeface="Times New Roman"/>
                <a:cs typeface="Times New Roman"/>
              </a:rPr>
              <a:t>generally </a:t>
            </a:r>
            <a:r>
              <a:rPr sz="1200" spc="95" dirty="0">
                <a:latin typeface="Times New Roman"/>
                <a:cs typeface="Times New Roman"/>
              </a:rPr>
              <a:t>are </a:t>
            </a:r>
            <a:r>
              <a:rPr sz="1200" spc="105" dirty="0">
                <a:latin typeface="Times New Roman"/>
                <a:cs typeface="Times New Roman"/>
              </a:rPr>
              <a:t>not </a:t>
            </a:r>
            <a:r>
              <a:rPr sz="1200" spc="95" dirty="0">
                <a:latin typeface="Times New Roman"/>
                <a:cs typeface="Times New Roman"/>
              </a:rPr>
              <a:t>represented individually within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114" dirty="0">
                <a:latin typeface="Times New Roman"/>
                <a:cs typeface="Times New Roman"/>
              </a:rPr>
              <a:t>component </a:t>
            </a:r>
            <a:r>
              <a:rPr sz="1200" spc="100" dirty="0">
                <a:latin typeface="Times New Roman"/>
                <a:cs typeface="Times New Roman"/>
              </a:rPr>
              <a:t>diagram. </a:t>
            </a:r>
            <a:r>
              <a:rPr sz="1200" spc="75" dirty="0">
                <a:latin typeface="Times New Roman"/>
                <a:cs typeface="Times New Roman"/>
              </a:rPr>
              <a:t>In </a:t>
            </a:r>
            <a:r>
              <a:rPr sz="1200" spc="90" dirty="0">
                <a:latin typeface="Times New Roman"/>
                <a:cs typeface="Times New Roman"/>
              </a:rPr>
              <a:t>some  </a:t>
            </a:r>
            <a:r>
              <a:rPr sz="1200" spc="70" dirty="0">
                <a:latin typeface="Times New Roman"/>
                <a:cs typeface="Times New Roman"/>
              </a:rPr>
              <a:t>cases, </a:t>
            </a:r>
            <a:r>
              <a:rPr sz="1200" spc="80" dirty="0">
                <a:latin typeface="Times New Roman"/>
                <a:cs typeface="Times New Roman"/>
              </a:rPr>
              <a:t>deployment </a:t>
            </a:r>
            <a:r>
              <a:rPr sz="1200" spc="75" dirty="0">
                <a:latin typeface="Times New Roman"/>
                <a:cs typeface="Times New Roman"/>
              </a:rPr>
              <a:t>diagrams </a:t>
            </a:r>
            <a:r>
              <a:rPr sz="1200" spc="95" dirty="0">
                <a:latin typeface="Times New Roman"/>
                <a:cs typeface="Times New Roman"/>
              </a:rPr>
              <a:t>are elaborated </a:t>
            </a:r>
            <a:r>
              <a:rPr sz="1200" spc="90" dirty="0">
                <a:latin typeface="Times New Roman"/>
                <a:cs typeface="Times New Roman"/>
              </a:rPr>
              <a:t>into </a:t>
            </a:r>
            <a:r>
              <a:rPr sz="1200" spc="95" dirty="0">
                <a:latin typeface="Times New Roman"/>
                <a:cs typeface="Times New Roman"/>
              </a:rPr>
              <a:t>instance </a:t>
            </a:r>
            <a:r>
              <a:rPr sz="1200" spc="114" dirty="0">
                <a:latin typeface="Times New Roman"/>
                <a:cs typeface="Times New Roman"/>
              </a:rPr>
              <a:t>form </a:t>
            </a:r>
            <a:r>
              <a:rPr sz="1200" spc="85" dirty="0">
                <a:latin typeface="Times New Roman"/>
                <a:cs typeface="Times New Roman"/>
              </a:rPr>
              <a:t>at this </a:t>
            </a:r>
            <a:r>
              <a:rPr sz="1200" spc="95" dirty="0">
                <a:latin typeface="Times New Roman"/>
                <a:cs typeface="Times New Roman"/>
              </a:rPr>
              <a:t>time. </a:t>
            </a:r>
            <a:r>
              <a:rPr sz="1200" spc="100" dirty="0">
                <a:latin typeface="Times New Roman"/>
                <a:cs typeface="Times New Roman"/>
              </a:rPr>
              <a:t>This  </a:t>
            </a:r>
            <a:r>
              <a:rPr sz="1200" spc="114" dirty="0">
                <a:latin typeface="Times New Roman"/>
                <a:cs typeface="Times New Roman"/>
              </a:rPr>
              <a:t>means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that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specific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hard-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ware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and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operating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80" dirty="0">
                <a:latin typeface="Times New Roman"/>
                <a:cs typeface="Times New Roman"/>
              </a:rPr>
              <a:t>system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environment(s)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that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will </a:t>
            </a:r>
            <a:r>
              <a:rPr sz="1200" spc="75" dirty="0">
                <a:latin typeface="Times New Roman"/>
                <a:cs typeface="Times New Roman"/>
              </a:rPr>
              <a:t>be  used </a:t>
            </a:r>
            <a:r>
              <a:rPr sz="1200" spc="55" dirty="0">
                <a:latin typeface="Times New Roman"/>
                <a:cs typeface="Times New Roman"/>
              </a:rPr>
              <a:t>is</a:t>
            </a:r>
            <a:r>
              <a:rPr sz="1200" spc="409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(are) </a:t>
            </a:r>
            <a:r>
              <a:rPr sz="1200" spc="70" dirty="0">
                <a:latin typeface="Times New Roman"/>
                <a:cs typeface="Times New Roman"/>
              </a:rPr>
              <a:t>specified </a:t>
            </a:r>
            <a:r>
              <a:rPr sz="1200" spc="85" dirty="0">
                <a:latin typeface="Times New Roman"/>
                <a:cs typeface="Times New Roman"/>
              </a:rPr>
              <a:t>and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90" dirty="0">
                <a:latin typeface="Times New Roman"/>
                <a:cs typeface="Times New Roman"/>
              </a:rPr>
              <a:t>location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114" dirty="0">
                <a:latin typeface="Times New Roman"/>
                <a:cs typeface="Times New Roman"/>
              </a:rPr>
              <a:t>component </a:t>
            </a:r>
            <a:r>
              <a:rPr sz="1200" spc="105" dirty="0">
                <a:latin typeface="Times New Roman"/>
                <a:cs typeface="Times New Roman"/>
              </a:rPr>
              <a:t>packages </a:t>
            </a:r>
            <a:r>
              <a:rPr sz="1200" spc="100" dirty="0">
                <a:latin typeface="Times New Roman"/>
                <a:cs typeface="Times New Roman"/>
              </a:rPr>
              <a:t>within </a:t>
            </a:r>
            <a:r>
              <a:rPr sz="1200" spc="85" dirty="0">
                <a:latin typeface="Times New Roman"/>
                <a:cs typeface="Times New Roman"/>
              </a:rPr>
              <a:t>this  </a:t>
            </a:r>
            <a:r>
              <a:rPr sz="1200" spc="105" dirty="0">
                <a:latin typeface="Times New Roman"/>
                <a:cs typeface="Times New Roman"/>
              </a:rPr>
              <a:t>environment </a:t>
            </a:r>
            <a:r>
              <a:rPr sz="1200" spc="75" dirty="0">
                <a:latin typeface="Times New Roman"/>
                <a:cs typeface="Times New Roman"/>
              </a:rPr>
              <a:t>is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indicated.</a:t>
            </a:r>
            <a:endParaRPr sz="1200" dirty="0">
              <a:latin typeface="Times New Roman"/>
              <a:cs typeface="Times New Roman"/>
            </a:endParaRPr>
          </a:p>
          <a:p>
            <a:pPr marL="12700" marR="5715" algn="just">
              <a:lnSpc>
                <a:spcPct val="102800"/>
              </a:lnSpc>
              <a:spcBef>
                <a:spcPts val="844"/>
              </a:spcBef>
            </a:pPr>
            <a:r>
              <a:rPr sz="1200" b="1" spc="50" dirty="0">
                <a:latin typeface="Times New Roman"/>
                <a:cs typeface="Times New Roman"/>
              </a:rPr>
              <a:t>Step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spc="40" dirty="0">
                <a:latin typeface="Times New Roman"/>
                <a:cs typeface="Times New Roman"/>
              </a:rPr>
              <a:t>7.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50" dirty="0">
                <a:latin typeface="Times New Roman"/>
                <a:cs typeface="Times New Roman"/>
              </a:rPr>
              <a:t>Refactor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spc="50" dirty="0">
                <a:latin typeface="Times New Roman"/>
                <a:cs typeface="Times New Roman"/>
              </a:rPr>
              <a:t>every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b="1" spc="55" dirty="0">
                <a:latin typeface="Times New Roman"/>
                <a:cs typeface="Times New Roman"/>
              </a:rPr>
              <a:t>component-level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spc="50" dirty="0">
                <a:latin typeface="Times New Roman"/>
                <a:cs typeface="Times New Roman"/>
              </a:rPr>
              <a:t>design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spc="45" dirty="0">
                <a:latin typeface="Times New Roman"/>
                <a:cs typeface="Times New Roman"/>
              </a:rPr>
              <a:t>representation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spc="55" dirty="0">
                <a:latin typeface="Times New Roman"/>
                <a:cs typeface="Times New Roman"/>
              </a:rPr>
              <a:t>and</a:t>
            </a:r>
            <a:r>
              <a:rPr sz="1200" b="1" spc="25" dirty="0">
                <a:latin typeface="Times New Roman"/>
                <a:cs typeface="Times New Roman"/>
              </a:rPr>
              <a:t> </a:t>
            </a:r>
            <a:r>
              <a:rPr sz="1200" b="1" spc="50" dirty="0">
                <a:latin typeface="Times New Roman"/>
                <a:cs typeface="Times New Roman"/>
              </a:rPr>
              <a:t>always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b="1" spc="55" dirty="0">
                <a:latin typeface="Times New Roman"/>
                <a:cs typeface="Times New Roman"/>
              </a:rPr>
              <a:t>con-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b="1" spc="95" dirty="0">
                <a:latin typeface="Times New Roman"/>
                <a:cs typeface="Times New Roman"/>
              </a:rPr>
              <a:t>sider  </a:t>
            </a:r>
            <a:r>
              <a:rPr sz="1200" b="1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alternatives</a:t>
            </a:r>
            <a:r>
              <a:rPr sz="1200" b="1" spc="90" dirty="0">
                <a:solidFill>
                  <a:srgbClr val="00ADEE"/>
                </a:solidFill>
                <a:latin typeface="Times New Roman"/>
                <a:cs typeface="Times New Roman"/>
              </a:rPr>
              <a:t>. </a:t>
            </a:r>
            <a:r>
              <a:rPr sz="1200" spc="110" dirty="0">
                <a:latin typeface="Times New Roman"/>
                <a:cs typeface="Times New Roman"/>
              </a:rPr>
              <a:t>Design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110" dirty="0">
                <a:latin typeface="Times New Roman"/>
                <a:cs typeface="Times New Roman"/>
              </a:rPr>
              <a:t>an </a:t>
            </a:r>
            <a:r>
              <a:rPr sz="1200" spc="85" dirty="0">
                <a:latin typeface="Times New Roman"/>
                <a:cs typeface="Times New Roman"/>
              </a:rPr>
              <a:t>iterative </a:t>
            </a:r>
            <a:r>
              <a:rPr sz="1200" spc="95" dirty="0">
                <a:latin typeface="Times New Roman"/>
                <a:cs typeface="Times New Roman"/>
              </a:rPr>
              <a:t>process. </a:t>
            </a:r>
            <a:r>
              <a:rPr sz="1200" spc="120" dirty="0">
                <a:latin typeface="Times New Roman"/>
                <a:cs typeface="Times New Roman"/>
              </a:rPr>
              <a:t>The </a:t>
            </a:r>
            <a:r>
              <a:rPr sz="1200" spc="75" dirty="0">
                <a:latin typeface="Times New Roman"/>
                <a:cs typeface="Times New Roman"/>
              </a:rPr>
              <a:t>first </a:t>
            </a:r>
            <a:r>
              <a:rPr sz="1200" spc="105" dirty="0">
                <a:latin typeface="Times New Roman"/>
                <a:cs typeface="Times New Roman"/>
              </a:rPr>
              <a:t>component-level </a:t>
            </a:r>
            <a:r>
              <a:rPr sz="1200" spc="120" dirty="0">
                <a:latin typeface="Times New Roman"/>
                <a:cs typeface="Times New Roman"/>
              </a:rPr>
              <a:t>model </a:t>
            </a:r>
            <a:r>
              <a:rPr sz="1200" spc="90" dirty="0">
                <a:latin typeface="Times New Roman"/>
                <a:cs typeface="Times New Roman"/>
              </a:rPr>
              <a:t>we  create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will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not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be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as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complete,</a:t>
            </a:r>
            <a:r>
              <a:rPr sz="1200" spc="-16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consistent,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or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accurate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as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i="1" spc="100" dirty="0">
                <a:latin typeface="Times New Roman"/>
                <a:cs typeface="Times New Roman"/>
              </a:rPr>
              <a:t>n</a:t>
            </a:r>
            <a:r>
              <a:rPr sz="1200" spc="100" dirty="0">
                <a:latin typeface="Times New Roman"/>
                <a:cs typeface="Times New Roman"/>
              </a:rPr>
              <a:t>th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iteration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120" dirty="0">
                <a:latin typeface="Times New Roman"/>
                <a:cs typeface="Times New Roman"/>
              </a:rPr>
              <a:t>you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apply  </a:t>
            </a:r>
            <a:r>
              <a:rPr sz="1200" spc="90" dirty="0">
                <a:latin typeface="Times New Roman"/>
                <a:cs typeface="Times New Roman"/>
              </a:rPr>
              <a:t>to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05" dirty="0">
                <a:latin typeface="Times New Roman"/>
                <a:cs typeface="Times New Roman"/>
              </a:rPr>
              <a:t>model. </a:t>
            </a:r>
            <a:r>
              <a:rPr sz="1200" spc="70" dirty="0">
                <a:latin typeface="Times New Roman"/>
                <a:cs typeface="Times New Roman"/>
              </a:rPr>
              <a:t>It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90" dirty="0">
                <a:latin typeface="Times New Roman"/>
                <a:cs typeface="Times New Roman"/>
              </a:rPr>
              <a:t>essential to refactor </a:t>
            </a:r>
            <a:r>
              <a:rPr sz="1200" spc="95" dirty="0">
                <a:latin typeface="Times New Roman"/>
                <a:cs typeface="Times New Roman"/>
              </a:rPr>
              <a:t>as </a:t>
            </a:r>
            <a:r>
              <a:rPr sz="1200" spc="105" dirty="0">
                <a:latin typeface="Times New Roman"/>
                <a:cs typeface="Times New Roman"/>
              </a:rPr>
              <a:t>design </a:t>
            </a:r>
            <a:r>
              <a:rPr sz="1200" spc="120" dirty="0">
                <a:latin typeface="Times New Roman"/>
                <a:cs typeface="Times New Roman"/>
              </a:rPr>
              <a:t>work</a:t>
            </a:r>
            <a:r>
              <a:rPr sz="1200" spc="-180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100" dirty="0">
                <a:latin typeface="Times New Roman"/>
                <a:cs typeface="Times New Roman"/>
              </a:rPr>
              <a:t>conducted.</a:t>
            </a:r>
            <a:endParaRPr sz="12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844"/>
              </a:spcBef>
            </a:pP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 LEVEL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 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FOR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WEB</a:t>
            </a:r>
            <a:r>
              <a:rPr sz="14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APPLICATIONS</a:t>
            </a:r>
            <a:endParaRPr sz="1400" dirty="0">
              <a:latin typeface="Times New Roman"/>
              <a:cs typeface="Times New Roman"/>
            </a:endParaRPr>
          </a:p>
          <a:p>
            <a:pPr marL="12700" marR="6985" algn="just">
              <a:lnSpc>
                <a:spcPct val="103099"/>
              </a:lnSpc>
              <a:spcBef>
                <a:spcPts val="830"/>
              </a:spcBef>
            </a:pPr>
            <a:r>
              <a:rPr sz="1200" spc="140" dirty="0">
                <a:latin typeface="Times New Roman"/>
                <a:cs typeface="Times New Roman"/>
              </a:rPr>
              <a:t>WebApp </a:t>
            </a:r>
            <a:r>
              <a:rPr sz="1200" spc="114" dirty="0">
                <a:latin typeface="Times New Roman"/>
                <a:cs typeface="Times New Roman"/>
              </a:rPr>
              <a:t>component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90" dirty="0">
                <a:latin typeface="Times New Roman"/>
                <a:cs typeface="Times New Roman"/>
              </a:rPr>
              <a:t>(1)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100" dirty="0">
                <a:latin typeface="Times New Roman"/>
                <a:cs typeface="Times New Roman"/>
              </a:rPr>
              <a:t>well-defined </a:t>
            </a:r>
            <a:r>
              <a:rPr sz="1200" spc="105" dirty="0">
                <a:latin typeface="Times New Roman"/>
                <a:cs typeface="Times New Roman"/>
              </a:rPr>
              <a:t>cohesive </a:t>
            </a:r>
            <a:r>
              <a:rPr sz="1200" spc="95" dirty="0">
                <a:latin typeface="Times New Roman"/>
                <a:cs typeface="Times New Roman"/>
              </a:rPr>
              <a:t>function </a:t>
            </a:r>
            <a:r>
              <a:rPr sz="1200" spc="85" dirty="0">
                <a:latin typeface="Times New Roman"/>
                <a:cs typeface="Times New Roman"/>
              </a:rPr>
              <a:t>that </a:t>
            </a:r>
            <a:r>
              <a:rPr sz="1200" spc="100" dirty="0">
                <a:latin typeface="Times New Roman"/>
                <a:cs typeface="Times New Roman"/>
              </a:rPr>
              <a:t>manipulates  </a:t>
            </a:r>
            <a:r>
              <a:rPr sz="1200" spc="95" dirty="0">
                <a:latin typeface="Times New Roman"/>
                <a:cs typeface="Times New Roman"/>
              </a:rPr>
              <a:t>content </a:t>
            </a:r>
            <a:r>
              <a:rPr sz="1200" spc="100" dirty="0">
                <a:latin typeface="Times New Roman"/>
                <a:cs typeface="Times New Roman"/>
              </a:rPr>
              <a:t>or provides computational or data processing </a:t>
            </a:r>
            <a:r>
              <a:rPr sz="1200" spc="90" dirty="0">
                <a:latin typeface="Times New Roman"/>
                <a:cs typeface="Times New Roman"/>
              </a:rPr>
              <a:t>for </a:t>
            </a:r>
            <a:r>
              <a:rPr sz="1200" spc="110" dirty="0">
                <a:latin typeface="Times New Roman"/>
                <a:cs typeface="Times New Roman"/>
              </a:rPr>
              <a:t>an </a:t>
            </a:r>
            <a:r>
              <a:rPr sz="1200" spc="114" dirty="0">
                <a:latin typeface="Times New Roman"/>
                <a:cs typeface="Times New Roman"/>
              </a:rPr>
              <a:t>end </a:t>
            </a:r>
            <a:r>
              <a:rPr sz="1200" spc="95" dirty="0">
                <a:latin typeface="Times New Roman"/>
                <a:cs typeface="Times New Roman"/>
              </a:rPr>
              <a:t>user </a:t>
            </a:r>
            <a:r>
              <a:rPr sz="1200" spc="100" dirty="0">
                <a:latin typeface="Times New Roman"/>
                <a:cs typeface="Times New Roman"/>
              </a:rPr>
              <a:t>or </a:t>
            </a:r>
            <a:r>
              <a:rPr sz="1200" spc="90" dirty="0">
                <a:latin typeface="Times New Roman"/>
                <a:cs typeface="Times New Roman"/>
              </a:rPr>
              <a:t>(2) </a:t>
            </a:r>
            <a:r>
              <a:rPr sz="1200" spc="105" dirty="0">
                <a:latin typeface="Times New Roman"/>
                <a:cs typeface="Times New Roman"/>
              </a:rPr>
              <a:t>a  </a:t>
            </a:r>
            <a:r>
              <a:rPr sz="1200" spc="100" dirty="0">
                <a:latin typeface="Times New Roman"/>
                <a:cs typeface="Times New Roman"/>
              </a:rPr>
              <a:t>cohesive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package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content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functionality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that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provides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end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user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with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125" dirty="0">
                <a:latin typeface="Times New Roman"/>
                <a:cs typeface="Times New Roman"/>
              </a:rPr>
              <a:t>some  </a:t>
            </a:r>
            <a:r>
              <a:rPr sz="1200" spc="95" dirty="0">
                <a:latin typeface="Times New Roman"/>
                <a:cs typeface="Times New Roman"/>
              </a:rPr>
              <a:t>required </a:t>
            </a:r>
            <a:r>
              <a:rPr sz="1200" spc="90" dirty="0">
                <a:latin typeface="Times New Roman"/>
                <a:cs typeface="Times New Roman"/>
              </a:rPr>
              <a:t>capability. </a:t>
            </a:r>
            <a:r>
              <a:rPr sz="1200" spc="95" dirty="0">
                <a:latin typeface="Times New Roman"/>
                <a:cs typeface="Times New Roman"/>
              </a:rPr>
              <a:t>Therefore, </a:t>
            </a:r>
            <a:r>
              <a:rPr sz="1200" spc="105" dirty="0">
                <a:latin typeface="Times New Roman"/>
                <a:cs typeface="Times New Roman"/>
              </a:rPr>
              <a:t>component-level design </a:t>
            </a:r>
            <a:r>
              <a:rPr sz="1200" spc="95" dirty="0">
                <a:latin typeface="Times New Roman"/>
                <a:cs typeface="Times New Roman"/>
              </a:rPr>
              <a:t>for </a:t>
            </a:r>
            <a:r>
              <a:rPr sz="1200" spc="135" dirty="0">
                <a:latin typeface="Times New Roman"/>
                <a:cs typeface="Times New Roman"/>
              </a:rPr>
              <a:t>WebApps </a:t>
            </a:r>
            <a:r>
              <a:rPr sz="1200" spc="95" dirty="0">
                <a:latin typeface="Times New Roman"/>
                <a:cs typeface="Times New Roman"/>
              </a:rPr>
              <a:t>often  incorporates </a:t>
            </a:r>
            <a:r>
              <a:rPr sz="1200" spc="105" dirty="0">
                <a:latin typeface="Times New Roman"/>
                <a:cs typeface="Times New Roman"/>
              </a:rPr>
              <a:t>elements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95" dirty="0">
                <a:latin typeface="Times New Roman"/>
                <a:cs typeface="Times New Roman"/>
              </a:rPr>
              <a:t>content </a:t>
            </a:r>
            <a:r>
              <a:rPr sz="1200" spc="100" dirty="0">
                <a:latin typeface="Times New Roman"/>
                <a:cs typeface="Times New Roman"/>
              </a:rPr>
              <a:t>design </a:t>
            </a:r>
            <a:r>
              <a:rPr sz="1200" spc="114" dirty="0">
                <a:latin typeface="Times New Roman"/>
                <a:cs typeface="Times New Roman"/>
              </a:rPr>
              <a:t>and </a:t>
            </a:r>
            <a:r>
              <a:rPr sz="1200" spc="95" dirty="0">
                <a:latin typeface="Times New Roman"/>
                <a:cs typeface="Times New Roman"/>
              </a:rPr>
              <a:t>functional</a:t>
            </a:r>
            <a:r>
              <a:rPr sz="1200" spc="-17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design.</a:t>
            </a:r>
            <a:endParaRPr sz="12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875"/>
              </a:spcBef>
            </a:pPr>
            <a:r>
              <a:rPr sz="1200" b="1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Content Design </a:t>
            </a:r>
            <a:r>
              <a:rPr sz="1200" b="1" u="heavy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at </a:t>
            </a:r>
            <a:r>
              <a:rPr sz="1200" b="1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1200" b="1" u="heavy" spc="1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 </a:t>
            </a:r>
            <a:r>
              <a:rPr sz="1200" b="1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Level</a:t>
            </a:r>
            <a:endParaRPr sz="12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3299"/>
              </a:lnSpc>
              <a:spcBef>
                <a:spcPts val="790"/>
              </a:spcBef>
            </a:pPr>
            <a:r>
              <a:rPr sz="1200" spc="105" dirty="0">
                <a:latin typeface="Times New Roman"/>
                <a:cs typeface="Times New Roman"/>
              </a:rPr>
              <a:t>Content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design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at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component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level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focuses </a:t>
            </a:r>
            <a:r>
              <a:rPr sz="1200" spc="120" dirty="0">
                <a:latin typeface="Times New Roman"/>
                <a:cs typeface="Times New Roman"/>
              </a:rPr>
              <a:t>on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content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objects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120" dirty="0">
                <a:latin typeface="Times New Roman"/>
                <a:cs typeface="Times New Roman"/>
              </a:rPr>
              <a:t>manner  </a:t>
            </a:r>
            <a:r>
              <a:rPr sz="1200" spc="90" dirty="0">
                <a:latin typeface="Times New Roman"/>
                <a:cs typeface="Times New Roman"/>
              </a:rPr>
              <a:t>in </a:t>
            </a:r>
            <a:r>
              <a:rPr sz="1200" spc="114" dirty="0">
                <a:latin typeface="Times New Roman"/>
                <a:cs typeface="Times New Roman"/>
              </a:rPr>
              <a:t>which </a:t>
            </a:r>
            <a:r>
              <a:rPr sz="1200" spc="100" dirty="0">
                <a:latin typeface="Times New Roman"/>
                <a:cs typeface="Times New Roman"/>
              </a:rPr>
              <a:t>they </a:t>
            </a:r>
            <a:r>
              <a:rPr sz="1200" spc="135" dirty="0">
                <a:latin typeface="Times New Roman"/>
                <a:cs typeface="Times New Roman"/>
              </a:rPr>
              <a:t>may </a:t>
            </a:r>
            <a:r>
              <a:rPr sz="1200" spc="110" dirty="0">
                <a:latin typeface="Times New Roman"/>
                <a:cs typeface="Times New Roman"/>
              </a:rPr>
              <a:t>be packaged </a:t>
            </a:r>
            <a:r>
              <a:rPr sz="1200" spc="90" dirty="0">
                <a:latin typeface="Times New Roman"/>
                <a:cs typeface="Times New Roman"/>
              </a:rPr>
              <a:t>for </a:t>
            </a:r>
            <a:r>
              <a:rPr sz="1200" spc="95" dirty="0">
                <a:latin typeface="Times New Roman"/>
                <a:cs typeface="Times New Roman"/>
              </a:rPr>
              <a:t>presentation </a:t>
            </a:r>
            <a:r>
              <a:rPr sz="1200" spc="90" dirty="0">
                <a:latin typeface="Times New Roman"/>
                <a:cs typeface="Times New Roman"/>
              </a:rPr>
              <a:t>to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140" dirty="0">
                <a:latin typeface="Times New Roman"/>
                <a:cs typeface="Times New Roman"/>
              </a:rPr>
              <a:t>WebApp </a:t>
            </a:r>
            <a:r>
              <a:rPr sz="1200" spc="114" dirty="0">
                <a:latin typeface="Times New Roman"/>
                <a:cs typeface="Times New Roman"/>
              </a:rPr>
              <a:t>end </a:t>
            </a:r>
            <a:r>
              <a:rPr sz="1200" spc="90" dirty="0">
                <a:latin typeface="Times New Roman"/>
                <a:cs typeface="Times New Roman"/>
              </a:rPr>
              <a:t>user. </a:t>
            </a:r>
            <a:r>
              <a:rPr sz="1200" spc="125" dirty="0">
                <a:latin typeface="Times New Roman"/>
                <a:cs typeface="Times New Roman"/>
              </a:rPr>
              <a:t>The  </a:t>
            </a:r>
            <a:r>
              <a:rPr sz="1200" spc="95" dirty="0">
                <a:latin typeface="Times New Roman"/>
                <a:cs typeface="Times New Roman"/>
              </a:rPr>
              <a:t>formality </a:t>
            </a:r>
            <a:r>
              <a:rPr sz="1200" spc="100" dirty="0">
                <a:latin typeface="Times New Roman"/>
                <a:cs typeface="Times New Roman"/>
              </a:rPr>
              <a:t>of content design </a:t>
            </a:r>
            <a:r>
              <a:rPr sz="1200" spc="85" dirty="0">
                <a:latin typeface="Times New Roman"/>
                <a:cs typeface="Times New Roman"/>
              </a:rPr>
              <a:t>at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14" dirty="0">
                <a:latin typeface="Times New Roman"/>
                <a:cs typeface="Times New Roman"/>
              </a:rPr>
              <a:t>component </a:t>
            </a:r>
            <a:r>
              <a:rPr sz="1200" spc="90" dirty="0">
                <a:latin typeface="Times New Roman"/>
                <a:cs typeface="Times New Roman"/>
              </a:rPr>
              <a:t>level </a:t>
            </a:r>
            <a:r>
              <a:rPr sz="1200" spc="105" dirty="0">
                <a:latin typeface="Times New Roman"/>
                <a:cs typeface="Times New Roman"/>
              </a:rPr>
              <a:t>should </a:t>
            </a:r>
            <a:r>
              <a:rPr sz="1200" spc="110" dirty="0">
                <a:latin typeface="Times New Roman"/>
                <a:cs typeface="Times New Roman"/>
              </a:rPr>
              <a:t>be </a:t>
            </a:r>
            <a:r>
              <a:rPr sz="1200" spc="105" dirty="0">
                <a:latin typeface="Times New Roman"/>
                <a:cs typeface="Times New Roman"/>
              </a:rPr>
              <a:t>tuned </a:t>
            </a:r>
            <a:r>
              <a:rPr sz="1200" spc="90" dirty="0">
                <a:latin typeface="Times New Roman"/>
                <a:cs typeface="Times New Roman"/>
              </a:rPr>
              <a:t>to </a:t>
            </a:r>
            <a:r>
              <a:rPr sz="1200" spc="95" dirty="0">
                <a:latin typeface="Times New Roman"/>
                <a:cs typeface="Times New Roman"/>
              </a:rPr>
              <a:t>the  </a:t>
            </a:r>
            <a:r>
              <a:rPr sz="1200" spc="90" dirty="0">
                <a:latin typeface="Times New Roman"/>
                <a:cs typeface="Times New Roman"/>
              </a:rPr>
              <a:t>characteristics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140" dirty="0">
                <a:latin typeface="Times New Roman"/>
                <a:cs typeface="Times New Roman"/>
              </a:rPr>
              <a:t>WebApp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to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be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80" dirty="0">
                <a:latin typeface="Times New Roman"/>
                <a:cs typeface="Times New Roman"/>
              </a:rPr>
              <a:t>built.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In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130" dirty="0">
                <a:latin typeface="Times New Roman"/>
                <a:cs typeface="Times New Roman"/>
              </a:rPr>
              <a:t>many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cases,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content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objects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need</a:t>
            </a:r>
            <a:r>
              <a:rPr sz="1200" spc="32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not  </a:t>
            </a:r>
            <a:r>
              <a:rPr sz="1200" spc="110" dirty="0">
                <a:latin typeface="Times New Roman"/>
                <a:cs typeface="Times New Roman"/>
              </a:rPr>
              <a:t>be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organized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as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components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can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be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manipulated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individually.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However,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as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  </a:t>
            </a:r>
            <a:r>
              <a:rPr sz="1200" spc="90" dirty="0">
                <a:latin typeface="Times New Roman"/>
                <a:cs typeface="Times New Roman"/>
              </a:rPr>
              <a:t>size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complexity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(of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130" dirty="0">
                <a:latin typeface="Times New Roman"/>
                <a:cs typeface="Times New Roman"/>
              </a:rPr>
              <a:t>WebApp,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content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objects,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their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interrelation-ships)  </a:t>
            </a:r>
            <a:r>
              <a:rPr sz="1200" spc="105" dirty="0">
                <a:latin typeface="Times New Roman"/>
                <a:cs typeface="Times New Roman"/>
              </a:rPr>
              <a:t>grows,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it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35" dirty="0">
                <a:latin typeface="Times New Roman"/>
                <a:cs typeface="Times New Roman"/>
              </a:rPr>
              <a:t>may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be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necessary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organize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content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in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a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130" dirty="0">
                <a:latin typeface="Times New Roman"/>
                <a:cs typeface="Times New Roman"/>
              </a:rPr>
              <a:t>way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allows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80" dirty="0">
                <a:latin typeface="Times New Roman"/>
                <a:cs typeface="Times New Roman"/>
              </a:rPr>
              <a:t>easier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reference  </a:t>
            </a:r>
            <a:r>
              <a:rPr sz="1200" spc="80" dirty="0">
                <a:latin typeface="Times New Roman"/>
                <a:cs typeface="Times New Roman"/>
              </a:rPr>
              <a:t>and </a:t>
            </a:r>
            <a:r>
              <a:rPr sz="1200" spc="75" dirty="0">
                <a:latin typeface="Times New Roman"/>
                <a:cs typeface="Times New Roman"/>
              </a:rPr>
              <a:t>design </a:t>
            </a:r>
            <a:r>
              <a:rPr sz="1200" spc="70" dirty="0">
                <a:latin typeface="Times New Roman"/>
                <a:cs typeface="Times New Roman"/>
              </a:rPr>
              <a:t>manipulation. </a:t>
            </a:r>
            <a:r>
              <a:rPr sz="1200" spc="75" dirty="0">
                <a:latin typeface="Times New Roman"/>
                <a:cs typeface="Times New Roman"/>
              </a:rPr>
              <a:t>In </a:t>
            </a:r>
            <a:r>
              <a:rPr sz="1200" spc="65" dirty="0">
                <a:latin typeface="Times New Roman"/>
                <a:cs typeface="Times New Roman"/>
              </a:rPr>
              <a:t>addition, </a:t>
            </a:r>
            <a:r>
              <a:rPr sz="1200" spc="55" dirty="0">
                <a:latin typeface="Times New Roman"/>
                <a:cs typeface="Times New Roman"/>
              </a:rPr>
              <a:t>if </a:t>
            </a:r>
            <a:r>
              <a:rPr sz="1200" spc="70" dirty="0">
                <a:latin typeface="Times New Roman"/>
                <a:cs typeface="Times New Roman"/>
              </a:rPr>
              <a:t>content </a:t>
            </a:r>
            <a:r>
              <a:rPr sz="1200" spc="55" dirty="0">
                <a:latin typeface="Times New Roman"/>
                <a:cs typeface="Times New Roman"/>
              </a:rPr>
              <a:t>is </a:t>
            </a:r>
            <a:r>
              <a:rPr sz="1200" spc="70" dirty="0">
                <a:latin typeface="Times New Roman"/>
                <a:cs typeface="Times New Roman"/>
              </a:rPr>
              <a:t>highly </a:t>
            </a:r>
            <a:r>
              <a:rPr sz="1200" spc="85" dirty="0">
                <a:latin typeface="Times New Roman"/>
                <a:cs typeface="Times New Roman"/>
              </a:rPr>
              <a:t>dynamic </a:t>
            </a:r>
            <a:r>
              <a:rPr sz="1200" spc="80" dirty="0">
                <a:latin typeface="Times New Roman"/>
                <a:cs typeface="Times New Roman"/>
              </a:rPr>
              <a:t>(e.g.,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00" dirty="0">
                <a:latin typeface="Times New Roman"/>
                <a:cs typeface="Times New Roman"/>
              </a:rPr>
              <a:t>content  </a:t>
            </a:r>
            <a:r>
              <a:rPr sz="1200" spc="90" dirty="0">
                <a:latin typeface="Times New Roman"/>
                <a:cs typeface="Times New Roman"/>
              </a:rPr>
              <a:t>for </a:t>
            </a:r>
            <a:r>
              <a:rPr sz="1200" spc="110" dirty="0">
                <a:latin typeface="Times New Roman"/>
                <a:cs typeface="Times New Roman"/>
              </a:rPr>
              <a:t>an </a:t>
            </a:r>
            <a:r>
              <a:rPr sz="1200" spc="95" dirty="0">
                <a:latin typeface="Times New Roman"/>
                <a:cs typeface="Times New Roman"/>
              </a:rPr>
              <a:t>online </a:t>
            </a:r>
            <a:r>
              <a:rPr sz="1200" spc="100" dirty="0">
                <a:latin typeface="Times New Roman"/>
                <a:cs typeface="Times New Roman"/>
              </a:rPr>
              <a:t>auction </a:t>
            </a:r>
            <a:r>
              <a:rPr sz="1200" spc="75" dirty="0">
                <a:latin typeface="Times New Roman"/>
                <a:cs typeface="Times New Roman"/>
              </a:rPr>
              <a:t>site), </a:t>
            </a:r>
            <a:r>
              <a:rPr sz="1200" spc="65" dirty="0">
                <a:latin typeface="Times New Roman"/>
                <a:cs typeface="Times New Roman"/>
              </a:rPr>
              <a:t>it </a:t>
            </a:r>
            <a:r>
              <a:rPr sz="1200" spc="120" dirty="0">
                <a:latin typeface="Times New Roman"/>
                <a:cs typeface="Times New Roman"/>
              </a:rPr>
              <a:t>becomes </a:t>
            </a:r>
            <a:r>
              <a:rPr sz="1200" spc="100" dirty="0">
                <a:latin typeface="Times New Roman"/>
                <a:cs typeface="Times New Roman"/>
              </a:rPr>
              <a:t>important </a:t>
            </a:r>
            <a:r>
              <a:rPr sz="1200" spc="90" dirty="0">
                <a:latin typeface="Times New Roman"/>
                <a:cs typeface="Times New Roman"/>
              </a:rPr>
              <a:t>to establish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90" dirty="0">
                <a:latin typeface="Times New Roman"/>
                <a:cs typeface="Times New Roman"/>
              </a:rPr>
              <a:t>clear structural  </a:t>
            </a:r>
            <a:r>
              <a:rPr sz="1200" spc="114" dirty="0">
                <a:latin typeface="Times New Roman"/>
                <a:cs typeface="Times New Roman"/>
              </a:rPr>
              <a:t>model </a:t>
            </a:r>
            <a:r>
              <a:rPr sz="1200" spc="90" dirty="0">
                <a:latin typeface="Times New Roman"/>
                <a:cs typeface="Times New Roman"/>
              </a:rPr>
              <a:t>that </a:t>
            </a:r>
            <a:r>
              <a:rPr sz="1200" spc="95" dirty="0">
                <a:latin typeface="Times New Roman"/>
                <a:cs typeface="Times New Roman"/>
              </a:rPr>
              <a:t>incorporates </a:t>
            </a:r>
            <a:r>
              <a:rPr sz="1200" spc="100" dirty="0">
                <a:latin typeface="Times New Roman"/>
                <a:cs typeface="Times New Roman"/>
              </a:rPr>
              <a:t>content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components.</a:t>
            </a:r>
            <a:endParaRPr sz="12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880"/>
              </a:spcBef>
            </a:pPr>
            <a:r>
              <a:rPr sz="1200" b="1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Functional Design at the </a:t>
            </a:r>
            <a:r>
              <a:rPr sz="120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</a:t>
            </a:r>
            <a:r>
              <a:rPr sz="1200" b="1" u="heavy" spc="1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Level</a:t>
            </a:r>
            <a:endParaRPr sz="1200" dirty="0">
              <a:latin typeface="Times New Roman"/>
              <a:cs typeface="Times New Roman"/>
            </a:endParaRPr>
          </a:p>
          <a:p>
            <a:pPr marL="12700" marR="6985" algn="just">
              <a:lnSpc>
                <a:spcPct val="103099"/>
              </a:lnSpc>
              <a:spcBef>
                <a:spcPts val="795"/>
              </a:spcBef>
            </a:pPr>
            <a:r>
              <a:rPr sz="1200" spc="140" dirty="0">
                <a:latin typeface="Times New Roman"/>
                <a:cs typeface="Times New Roman"/>
              </a:rPr>
              <a:t>WebApp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functionality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is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delivered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as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series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components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developed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in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parallel  </a:t>
            </a:r>
            <a:r>
              <a:rPr sz="1200" spc="100" dirty="0">
                <a:latin typeface="Times New Roman"/>
                <a:cs typeface="Times New Roman"/>
              </a:rPr>
              <a:t>with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00" dirty="0">
                <a:latin typeface="Times New Roman"/>
                <a:cs typeface="Times New Roman"/>
              </a:rPr>
              <a:t>information </a:t>
            </a:r>
            <a:r>
              <a:rPr sz="1200" spc="90" dirty="0">
                <a:latin typeface="Times New Roman"/>
                <a:cs typeface="Times New Roman"/>
              </a:rPr>
              <a:t>architecture to </a:t>
            </a:r>
            <a:r>
              <a:rPr sz="1200" spc="105" dirty="0">
                <a:latin typeface="Times New Roman"/>
                <a:cs typeface="Times New Roman"/>
              </a:rPr>
              <a:t>ensure </a:t>
            </a:r>
            <a:r>
              <a:rPr sz="1200" spc="95" dirty="0">
                <a:latin typeface="Times New Roman"/>
                <a:cs typeface="Times New Roman"/>
              </a:rPr>
              <a:t>consistency. </a:t>
            </a:r>
            <a:r>
              <a:rPr sz="1200" spc="155" dirty="0">
                <a:latin typeface="Times New Roman"/>
                <a:cs typeface="Times New Roman"/>
              </a:rPr>
              <a:t>We </a:t>
            </a:r>
            <a:r>
              <a:rPr sz="1200" spc="130" dirty="0">
                <a:latin typeface="Times New Roman"/>
                <a:cs typeface="Times New Roman"/>
              </a:rPr>
              <a:t>beginby </a:t>
            </a:r>
            <a:r>
              <a:rPr sz="1200" spc="100" dirty="0">
                <a:latin typeface="Times New Roman"/>
                <a:cs typeface="Times New Roman"/>
              </a:rPr>
              <a:t>considering  </a:t>
            </a:r>
            <a:r>
              <a:rPr sz="1200" spc="105" dirty="0">
                <a:latin typeface="Times New Roman"/>
                <a:cs typeface="Times New Roman"/>
              </a:rPr>
              <a:t>both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00" dirty="0">
                <a:latin typeface="Times New Roman"/>
                <a:cs typeface="Times New Roman"/>
              </a:rPr>
              <a:t>requirements </a:t>
            </a:r>
            <a:r>
              <a:rPr sz="1200" spc="114" dirty="0">
                <a:latin typeface="Times New Roman"/>
                <a:cs typeface="Times New Roman"/>
              </a:rPr>
              <a:t>model and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75" dirty="0">
                <a:latin typeface="Times New Roman"/>
                <a:cs typeface="Times New Roman"/>
              </a:rPr>
              <a:t>initial </a:t>
            </a:r>
            <a:r>
              <a:rPr sz="1200" spc="100" dirty="0">
                <a:latin typeface="Times New Roman"/>
                <a:cs typeface="Times New Roman"/>
              </a:rPr>
              <a:t>information </a:t>
            </a:r>
            <a:r>
              <a:rPr sz="1200" spc="90" dirty="0">
                <a:latin typeface="Times New Roman"/>
                <a:cs typeface="Times New Roman"/>
              </a:rPr>
              <a:t>architecture </a:t>
            </a:r>
            <a:r>
              <a:rPr sz="1200" spc="114" dirty="0">
                <a:latin typeface="Times New Roman"/>
                <a:cs typeface="Times New Roman"/>
              </a:rPr>
              <a:t>and </a:t>
            </a:r>
            <a:r>
              <a:rPr sz="1200" spc="100" dirty="0">
                <a:latin typeface="Times New Roman"/>
                <a:cs typeface="Times New Roman"/>
              </a:rPr>
              <a:t>then  </a:t>
            </a:r>
            <a:r>
              <a:rPr sz="1200" spc="110" dirty="0">
                <a:latin typeface="Times New Roman"/>
                <a:cs typeface="Times New Roman"/>
              </a:rPr>
              <a:t>examining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35" dirty="0">
                <a:latin typeface="Times New Roman"/>
                <a:cs typeface="Times New Roman"/>
              </a:rPr>
              <a:t>how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functionality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affects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user’s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interaction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with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application,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  </a:t>
            </a:r>
            <a:r>
              <a:rPr sz="1200" spc="100" dirty="0">
                <a:latin typeface="Times New Roman"/>
                <a:cs typeface="Times New Roman"/>
              </a:rPr>
              <a:t>information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that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is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presented,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and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user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tasks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that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are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conducted.</a:t>
            </a:r>
            <a:endParaRPr sz="1200" dirty="0">
              <a:latin typeface="Times New Roman"/>
              <a:cs typeface="Times New Roman"/>
            </a:endParaRPr>
          </a:p>
          <a:p>
            <a:pPr marL="12700" marR="6350" algn="just">
              <a:lnSpc>
                <a:spcPct val="103099"/>
              </a:lnSpc>
              <a:spcBef>
                <a:spcPts val="819"/>
              </a:spcBef>
            </a:pPr>
            <a:r>
              <a:rPr sz="1200" spc="110" dirty="0">
                <a:latin typeface="Times New Roman"/>
                <a:cs typeface="Times New Roman"/>
              </a:rPr>
              <a:t>During </a:t>
            </a:r>
            <a:r>
              <a:rPr sz="1200" spc="90" dirty="0">
                <a:latin typeface="Times New Roman"/>
                <a:cs typeface="Times New Roman"/>
              </a:rPr>
              <a:t>architectural </a:t>
            </a:r>
            <a:r>
              <a:rPr sz="1200" spc="95" dirty="0">
                <a:latin typeface="Times New Roman"/>
                <a:cs typeface="Times New Roman"/>
              </a:rPr>
              <a:t>design, </a:t>
            </a:r>
            <a:r>
              <a:rPr sz="1200" spc="140" dirty="0">
                <a:latin typeface="Times New Roman"/>
                <a:cs typeface="Times New Roman"/>
              </a:rPr>
              <a:t>WebApp </a:t>
            </a:r>
            <a:r>
              <a:rPr sz="1200" spc="100" dirty="0">
                <a:latin typeface="Times New Roman"/>
                <a:cs typeface="Times New Roman"/>
              </a:rPr>
              <a:t>content </a:t>
            </a:r>
            <a:r>
              <a:rPr sz="1200" spc="114" dirty="0">
                <a:latin typeface="Times New Roman"/>
                <a:cs typeface="Times New Roman"/>
              </a:rPr>
              <a:t>and </a:t>
            </a:r>
            <a:r>
              <a:rPr sz="1200" spc="90" dirty="0">
                <a:latin typeface="Times New Roman"/>
                <a:cs typeface="Times New Roman"/>
              </a:rPr>
              <a:t>functionality </a:t>
            </a:r>
            <a:r>
              <a:rPr sz="1200" spc="95" dirty="0">
                <a:latin typeface="Times New Roman"/>
                <a:cs typeface="Times New Roman"/>
              </a:rPr>
              <a:t>are </a:t>
            </a:r>
            <a:r>
              <a:rPr sz="1200" spc="114" dirty="0">
                <a:latin typeface="Times New Roman"/>
                <a:cs typeface="Times New Roman"/>
              </a:rPr>
              <a:t>combined </a:t>
            </a:r>
            <a:r>
              <a:rPr sz="1200" spc="95" dirty="0">
                <a:latin typeface="Times New Roman"/>
                <a:cs typeface="Times New Roman"/>
              </a:rPr>
              <a:t>to  </a:t>
            </a:r>
            <a:r>
              <a:rPr sz="1200" spc="90" dirty="0">
                <a:latin typeface="Times New Roman"/>
                <a:cs typeface="Times New Roman"/>
              </a:rPr>
              <a:t>create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95" dirty="0">
                <a:latin typeface="Times New Roman"/>
                <a:cs typeface="Times New Roman"/>
              </a:rPr>
              <a:t>functional </a:t>
            </a:r>
            <a:r>
              <a:rPr sz="1200" spc="90" dirty="0">
                <a:latin typeface="Times New Roman"/>
                <a:cs typeface="Times New Roman"/>
              </a:rPr>
              <a:t>architecture. </a:t>
            </a:r>
            <a:r>
              <a:rPr sz="1200" spc="170" dirty="0">
                <a:latin typeface="Times New Roman"/>
                <a:cs typeface="Times New Roman"/>
              </a:rPr>
              <a:t>A </a:t>
            </a:r>
            <a:r>
              <a:rPr sz="1200" b="1" i="1" spc="100" dirty="0">
                <a:latin typeface="Times New Roman"/>
                <a:cs typeface="Times New Roman"/>
              </a:rPr>
              <a:t>functional </a:t>
            </a:r>
            <a:r>
              <a:rPr sz="1200" b="1" i="1" spc="95" dirty="0">
                <a:latin typeface="Times New Roman"/>
                <a:cs typeface="Times New Roman"/>
              </a:rPr>
              <a:t>architecture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95" dirty="0">
                <a:latin typeface="Times New Roman"/>
                <a:cs typeface="Times New Roman"/>
              </a:rPr>
              <a:t>representation </a:t>
            </a:r>
            <a:r>
              <a:rPr sz="1200" spc="100" dirty="0">
                <a:latin typeface="Times New Roman"/>
                <a:cs typeface="Times New Roman"/>
              </a:rPr>
              <a:t>of 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functional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120" dirty="0">
                <a:latin typeface="Times New Roman"/>
                <a:cs typeface="Times New Roman"/>
              </a:rPr>
              <a:t>domain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140" dirty="0">
                <a:latin typeface="Times New Roman"/>
                <a:cs typeface="Times New Roman"/>
              </a:rPr>
              <a:t>WebApp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describes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key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functional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components  </a:t>
            </a:r>
            <a:r>
              <a:rPr sz="1200" spc="90" dirty="0">
                <a:latin typeface="Times New Roman"/>
                <a:cs typeface="Times New Roman"/>
              </a:rPr>
              <a:t>in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40" dirty="0">
                <a:latin typeface="Times New Roman"/>
                <a:cs typeface="Times New Roman"/>
              </a:rPr>
              <a:t>WebApp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135" dirty="0">
                <a:latin typeface="Times New Roman"/>
                <a:cs typeface="Times New Roman"/>
              </a:rPr>
              <a:t>how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these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components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interact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with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each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other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46</a:t>
            </a:fld>
            <a:endParaRPr spc="-2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992" y="281431"/>
            <a:ext cx="3428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6453" y="281431"/>
            <a:ext cx="6648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8873" y="281431"/>
            <a:ext cx="12909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729487"/>
            <a:ext cx="21291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 Document</a:t>
            </a:r>
            <a:r>
              <a:rPr sz="1400" b="1" u="heavy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Template</a:t>
            </a:r>
            <a:endParaRPr sz="1400" dirty="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00100" y="960119"/>
            <a:ext cx="4732020" cy="8639810"/>
            <a:chOff x="800100" y="960119"/>
            <a:chExt cx="4732020" cy="8639810"/>
          </a:xfrm>
        </p:grpSpPr>
        <p:sp>
          <p:nvSpPr>
            <p:cNvPr id="9" name="object 9"/>
            <p:cNvSpPr/>
            <p:nvPr/>
          </p:nvSpPr>
          <p:spPr>
            <a:xfrm>
              <a:off x="800100" y="960119"/>
              <a:ext cx="4504944" cy="4896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5088" y="6018275"/>
              <a:ext cx="4447032" cy="3581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47</a:t>
            </a:fld>
            <a:endParaRPr spc="-2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7266" y="2603753"/>
            <a:ext cx="4862195" cy="4856480"/>
          </a:xfrm>
          <a:custGeom>
            <a:avLst/>
            <a:gdLst/>
            <a:ahLst/>
            <a:cxnLst/>
            <a:rect l="l" t="t" r="r" b="b"/>
            <a:pathLst>
              <a:path w="4862195" h="4856480">
                <a:moveTo>
                  <a:pt x="1819656" y="4273715"/>
                </a:moveTo>
                <a:lnTo>
                  <a:pt x="1814842" y="4210113"/>
                </a:lnTo>
                <a:lnTo>
                  <a:pt x="1800885" y="4145813"/>
                </a:lnTo>
                <a:lnTo>
                  <a:pt x="1777568" y="4080497"/>
                </a:lnTo>
                <a:lnTo>
                  <a:pt x="1743468" y="4013466"/>
                </a:lnTo>
                <a:lnTo>
                  <a:pt x="1722285" y="3979037"/>
                </a:lnTo>
                <a:lnTo>
                  <a:pt x="1698726" y="3945839"/>
                </a:lnTo>
                <a:lnTo>
                  <a:pt x="1672539" y="3912641"/>
                </a:lnTo>
                <a:lnTo>
                  <a:pt x="1643570" y="3879367"/>
                </a:lnTo>
                <a:lnTo>
                  <a:pt x="1619186" y="3853827"/>
                </a:lnTo>
                <a:lnTo>
                  <a:pt x="1612290" y="3846601"/>
                </a:lnTo>
                <a:lnTo>
                  <a:pt x="1612290" y="4250931"/>
                </a:lnTo>
                <a:lnTo>
                  <a:pt x="1610487" y="4277538"/>
                </a:lnTo>
                <a:lnTo>
                  <a:pt x="1598333" y="4327271"/>
                </a:lnTo>
                <a:lnTo>
                  <a:pt x="1573911" y="4374413"/>
                </a:lnTo>
                <a:lnTo>
                  <a:pt x="1536357" y="4419727"/>
                </a:lnTo>
                <a:lnTo>
                  <a:pt x="1349667" y="4606417"/>
                </a:lnTo>
                <a:lnTo>
                  <a:pt x="853478" y="4110101"/>
                </a:lnTo>
                <a:lnTo>
                  <a:pt x="1002563" y="3961003"/>
                </a:lnTo>
                <a:lnTo>
                  <a:pt x="1037196" y="3928376"/>
                </a:lnTo>
                <a:lnTo>
                  <a:pt x="1095870" y="3885869"/>
                </a:lnTo>
                <a:lnTo>
                  <a:pt x="1153350" y="3862514"/>
                </a:lnTo>
                <a:lnTo>
                  <a:pt x="1211745" y="3853827"/>
                </a:lnTo>
                <a:lnTo>
                  <a:pt x="1270889" y="3860215"/>
                </a:lnTo>
                <a:lnTo>
                  <a:pt x="1331518" y="3880142"/>
                </a:lnTo>
                <a:lnTo>
                  <a:pt x="1392885" y="3913835"/>
                </a:lnTo>
                <a:lnTo>
                  <a:pt x="1423835" y="3936352"/>
                </a:lnTo>
                <a:lnTo>
                  <a:pt x="1455153" y="3962565"/>
                </a:lnTo>
                <a:lnTo>
                  <a:pt x="1486827" y="3992499"/>
                </a:lnTo>
                <a:lnTo>
                  <a:pt x="1514525" y="4021950"/>
                </a:lnTo>
                <a:lnTo>
                  <a:pt x="1559204" y="4080802"/>
                </a:lnTo>
                <a:lnTo>
                  <a:pt x="1589379" y="4139146"/>
                </a:lnTo>
                <a:lnTo>
                  <a:pt x="1606905" y="4195737"/>
                </a:lnTo>
                <a:lnTo>
                  <a:pt x="1612290" y="4250931"/>
                </a:lnTo>
                <a:lnTo>
                  <a:pt x="1612290" y="3846601"/>
                </a:lnTo>
                <a:lnTo>
                  <a:pt x="1575485" y="3811854"/>
                </a:lnTo>
                <a:lnTo>
                  <a:pt x="1538986" y="3781209"/>
                </a:lnTo>
                <a:lnTo>
                  <a:pt x="1502143" y="3753751"/>
                </a:lnTo>
                <a:lnTo>
                  <a:pt x="1464983" y="3729228"/>
                </a:lnTo>
                <a:lnTo>
                  <a:pt x="1427810" y="3708031"/>
                </a:lnTo>
                <a:lnTo>
                  <a:pt x="1391234" y="3690416"/>
                </a:lnTo>
                <a:lnTo>
                  <a:pt x="1355305" y="3676205"/>
                </a:lnTo>
                <a:lnTo>
                  <a:pt x="1285367" y="3657447"/>
                </a:lnTo>
                <a:lnTo>
                  <a:pt x="1217879" y="3650932"/>
                </a:lnTo>
                <a:lnTo>
                  <a:pt x="1185329" y="3652012"/>
                </a:lnTo>
                <a:lnTo>
                  <a:pt x="1154747" y="3656711"/>
                </a:lnTo>
                <a:lnTo>
                  <a:pt x="1125664" y="3664191"/>
                </a:lnTo>
                <a:lnTo>
                  <a:pt x="1098067" y="3674326"/>
                </a:lnTo>
                <a:lnTo>
                  <a:pt x="1071918" y="3686937"/>
                </a:lnTo>
                <a:lnTo>
                  <a:pt x="1076718" y="3661206"/>
                </a:lnTo>
                <a:lnTo>
                  <a:pt x="1079538" y="3634994"/>
                </a:lnTo>
                <a:lnTo>
                  <a:pt x="1080058" y="3608222"/>
                </a:lnTo>
                <a:lnTo>
                  <a:pt x="1078014" y="3580765"/>
                </a:lnTo>
                <a:lnTo>
                  <a:pt x="1067130" y="3526053"/>
                </a:lnTo>
                <a:lnTo>
                  <a:pt x="1048931" y="3470656"/>
                </a:lnTo>
                <a:lnTo>
                  <a:pt x="1022908" y="3416795"/>
                </a:lnTo>
                <a:lnTo>
                  <a:pt x="988987" y="3362833"/>
                </a:lnTo>
                <a:lnTo>
                  <a:pt x="948385" y="3310039"/>
                </a:lnTo>
                <a:lnTo>
                  <a:pt x="917879" y="3275952"/>
                </a:lnTo>
                <a:lnTo>
                  <a:pt x="917879" y="3665220"/>
                </a:lnTo>
                <a:lnTo>
                  <a:pt x="916330" y="3689629"/>
                </a:lnTo>
                <a:lnTo>
                  <a:pt x="904036" y="3739324"/>
                </a:lnTo>
                <a:lnTo>
                  <a:pt x="873290" y="3789616"/>
                </a:lnTo>
                <a:lnTo>
                  <a:pt x="704380" y="3961003"/>
                </a:lnTo>
                <a:lnTo>
                  <a:pt x="248323" y="3504946"/>
                </a:lnTo>
                <a:lnTo>
                  <a:pt x="380911" y="3372358"/>
                </a:lnTo>
                <a:lnTo>
                  <a:pt x="434835" y="3326295"/>
                </a:lnTo>
                <a:lnTo>
                  <a:pt x="485432" y="3298317"/>
                </a:lnTo>
                <a:lnTo>
                  <a:pt x="534416" y="3286353"/>
                </a:lnTo>
                <a:lnTo>
                  <a:pt x="559041" y="3285210"/>
                </a:lnTo>
                <a:lnTo>
                  <a:pt x="583603" y="3287141"/>
                </a:lnTo>
                <a:lnTo>
                  <a:pt x="634339" y="3301581"/>
                </a:lnTo>
                <a:lnTo>
                  <a:pt x="685076" y="3327146"/>
                </a:lnTo>
                <a:lnTo>
                  <a:pt x="736282" y="3363645"/>
                </a:lnTo>
                <a:lnTo>
                  <a:pt x="787311" y="3409950"/>
                </a:lnTo>
                <a:lnTo>
                  <a:pt x="829983" y="3457156"/>
                </a:lnTo>
                <a:lnTo>
                  <a:pt x="866559" y="3507105"/>
                </a:lnTo>
                <a:lnTo>
                  <a:pt x="894816" y="3560381"/>
                </a:lnTo>
                <a:lnTo>
                  <a:pt x="911644" y="3612134"/>
                </a:lnTo>
                <a:lnTo>
                  <a:pt x="917765" y="3661206"/>
                </a:lnTo>
                <a:lnTo>
                  <a:pt x="917879" y="3665220"/>
                </a:lnTo>
                <a:lnTo>
                  <a:pt x="917879" y="3275952"/>
                </a:lnTo>
                <a:lnTo>
                  <a:pt x="859726" y="3219386"/>
                </a:lnTo>
                <a:lnTo>
                  <a:pt x="817689" y="3184334"/>
                </a:lnTo>
                <a:lnTo>
                  <a:pt x="775322" y="3153664"/>
                </a:lnTo>
                <a:lnTo>
                  <a:pt x="732574" y="3127375"/>
                </a:lnTo>
                <a:lnTo>
                  <a:pt x="690029" y="3105797"/>
                </a:lnTo>
                <a:lnTo>
                  <a:pt x="648042" y="3089300"/>
                </a:lnTo>
                <a:lnTo>
                  <a:pt x="606450" y="3077680"/>
                </a:lnTo>
                <a:lnTo>
                  <a:pt x="565061" y="3070733"/>
                </a:lnTo>
                <a:lnTo>
                  <a:pt x="523811" y="3068891"/>
                </a:lnTo>
                <a:lnTo>
                  <a:pt x="482968" y="3072498"/>
                </a:lnTo>
                <a:lnTo>
                  <a:pt x="442518" y="3081045"/>
                </a:lnTo>
                <a:lnTo>
                  <a:pt x="402501" y="3093974"/>
                </a:lnTo>
                <a:lnTo>
                  <a:pt x="362102" y="3112782"/>
                </a:lnTo>
                <a:lnTo>
                  <a:pt x="320929" y="3139033"/>
                </a:lnTo>
                <a:lnTo>
                  <a:pt x="278942" y="3172383"/>
                </a:lnTo>
                <a:lnTo>
                  <a:pt x="236131" y="3212465"/>
                </a:lnTo>
                <a:lnTo>
                  <a:pt x="138480" y="3310077"/>
                </a:lnTo>
                <a:lnTo>
                  <a:pt x="15786" y="3432810"/>
                </a:lnTo>
                <a:lnTo>
                  <a:pt x="127" y="3470656"/>
                </a:lnTo>
                <a:lnTo>
                  <a:pt x="0" y="3481806"/>
                </a:lnTo>
                <a:lnTo>
                  <a:pt x="3505" y="3498659"/>
                </a:lnTo>
                <a:lnTo>
                  <a:pt x="25374" y="3536404"/>
                </a:lnTo>
                <a:lnTo>
                  <a:pt x="1299883" y="4812919"/>
                </a:lnTo>
                <a:lnTo>
                  <a:pt x="1339773" y="4844834"/>
                </a:lnTo>
                <a:lnTo>
                  <a:pt x="1389761" y="4856264"/>
                </a:lnTo>
                <a:lnTo>
                  <a:pt x="1403159" y="4853686"/>
                </a:lnTo>
                <a:lnTo>
                  <a:pt x="1658670" y="4606417"/>
                </a:lnTo>
                <a:lnTo>
                  <a:pt x="1703324" y="4560278"/>
                </a:lnTo>
                <a:lnTo>
                  <a:pt x="1745996" y="4505604"/>
                </a:lnTo>
                <a:lnTo>
                  <a:pt x="1777136" y="4451401"/>
                </a:lnTo>
                <a:lnTo>
                  <a:pt x="1800364" y="4394822"/>
                </a:lnTo>
                <a:lnTo>
                  <a:pt x="1814385" y="4335107"/>
                </a:lnTo>
                <a:lnTo>
                  <a:pt x="1818170" y="4304690"/>
                </a:lnTo>
                <a:lnTo>
                  <a:pt x="1819656" y="4273715"/>
                </a:lnTo>
                <a:close/>
              </a:path>
              <a:path w="4862195" h="4856480">
                <a:moveTo>
                  <a:pt x="3251619" y="2996184"/>
                </a:moveTo>
                <a:lnTo>
                  <a:pt x="1941995" y="1676273"/>
                </a:lnTo>
                <a:lnTo>
                  <a:pt x="1908949" y="1648155"/>
                </a:lnTo>
                <a:lnTo>
                  <a:pt x="1869478" y="1630121"/>
                </a:lnTo>
                <a:lnTo>
                  <a:pt x="1843405" y="1626590"/>
                </a:lnTo>
                <a:lnTo>
                  <a:pt x="1835467" y="1627454"/>
                </a:lnTo>
                <a:lnTo>
                  <a:pt x="1801025" y="1647571"/>
                </a:lnTo>
                <a:lnTo>
                  <a:pt x="1718602" y="1729994"/>
                </a:lnTo>
                <a:lnTo>
                  <a:pt x="1690281" y="1769110"/>
                </a:lnTo>
                <a:lnTo>
                  <a:pt x="1683677" y="1814957"/>
                </a:lnTo>
                <a:lnTo>
                  <a:pt x="1685531" y="1828673"/>
                </a:lnTo>
                <a:lnTo>
                  <a:pt x="1698917" y="1873758"/>
                </a:lnTo>
                <a:lnTo>
                  <a:pt x="1714639" y="1908556"/>
                </a:lnTo>
                <a:lnTo>
                  <a:pt x="1736382" y="1947164"/>
                </a:lnTo>
                <a:lnTo>
                  <a:pt x="1862543" y="2171814"/>
                </a:lnTo>
                <a:lnTo>
                  <a:pt x="2262949" y="2892602"/>
                </a:lnTo>
                <a:lnTo>
                  <a:pt x="2464346" y="3252343"/>
                </a:lnTo>
                <a:lnTo>
                  <a:pt x="2460663" y="3256026"/>
                </a:lnTo>
                <a:lnTo>
                  <a:pt x="2237346" y="3127413"/>
                </a:lnTo>
                <a:lnTo>
                  <a:pt x="1565795" y="2744533"/>
                </a:lnTo>
                <a:lnTo>
                  <a:pt x="1145349" y="2503220"/>
                </a:lnTo>
                <a:lnTo>
                  <a:pt x="1111453" y="2485783"/>
                </a:lnTo>
                <a:lnTo>
                  <a:pt x="1066228" y="2469375"/>
                </a:lnTo>
                <a:lnTo>
                  <a:pt x="1037501" y="2465451"/>
                </a:lnTo>
                <a:lnTo>
                  <a:pt x="1023277" y="2466098"/>
                </a:lnTo>
                <a:lnTo>
                  <a:pt x="984542" y="2477008"/>
                </a:lnTo>
                <a:lnTo>
                  <a:pt x="947724" y="2501646"/>
                </a:lnTo>
                <a:lnTo>
                  <a:pt x="856653" y="2591943"/>
                </a:lnTo>
                <a:lnTo>
                  <a:pt x="838682" y="2631833"/>
                </a:lnTo>
                <a:lnTo>
                  <a:pt x="838746" y="2648966"/>
                </a:lnTo>
                <a:lnTo>
                  <a:pt x="852512" y="2687510"/>
                </a:lnTo>
                <a:lnTo>
                  <a:pt x="887641" y="2730627"/>
                </a:lnTo>
                <a:lnTo>
                  <a:pt x="2188248" y="4031234"/>
                </a:lnTo>
                <a:lnTo>
                  <a:pt x="2200948" y="4038092"/>
                </a:lnTo>
                <a:lnTo>
                  <a:pt x="2206790" y="4041013"/>
                </a:lnTo>
                <a:lnTo>
                  <a:pt x="2213013" y="4041140"/>
                </a:lnTo>
                <a:lnTo>
                  <a:pt x="2220506" y="4038092"/>
                </a:lnTo>
                <a:lnTo>
                  <a:pt x="2226526" y="4036669"/>
                </a:lnTo>
                <a:lnTo>
                  <a:pt x="2262759" y="4014139"/>
                </a:lnTo>
                <a:lnTo>
                  <a:pt x="2297633" y="3979265"/>
                </a:lnTo>
                <a:lnTo>
                  <a:pt x="2320594" y="3942600"/>
                </a:lnTo>
                <a:lnTo>
                  <a:pt x="2322360" y="3936238"/>
                </a:lnTo>
                <a:lnTo>
                  <a:pt x="2325408" y="3928745"/>
                </a:lnTo>
                <a:lnTo>
                  <a:pt x="2326043" y="3921760"/>
                </a:lnTo>
                <a:lnTo>
                  <a:pt x="2321725" y="3908552"/>
                </a:lnTo>
                <a:lnTo>
                  <a:pt x="2317153" y="3902329"/>
                </a:lnTo>
                <a:lnTo>
                  <a:pt x="1085126" y="2670302"/>
                </a:lnTo>
                <a:lnTo>
                  <a:pt x="1085888" y="2669667"/>
                </a:lnTo>
                <a:lnTo>
                  <a:pt x="1352651" y="2825559"/>
                </a:lnTo>
                <a:lnTo>
                  <a:pt x="2244179" y="3341382"/>
                </a:lnTo>
                <a:lnTo>
                  <a:pt x="2644559" y="3574923"/>
                </a:lnTo>
                <a:lnTo>
                  <a:pt x="2649639" y="3578479"/>
                </a:lnTo>
                <a:lnTo>
                  <a:pt x="2656370" y="3580511"/>
                </a:lnTo>
                <a:lnTo>
                  <a:pt x="2662593" y="3580892"/>
                </a:lnTo>
                <a:lnTo>
                  <a:pt x="2668054" y="3581908"/>
                </a:lnTo>
                <a:lnTo>
                  <a:pt x="2675039" y="3581273"/>
                </a:lnTo>
                <a:lnTo>
                  <a:pt x="2682532" y="3578352"/>
                </a:lnTo>
                <a:lnTo>
                  <a:pt x="2688844" y="3576548"/>
                </a:lnTo>
                <a:lnTo>
                  <a:pt x="2721648" y="3555238"/>
                </a:lnTo>
                <a:lnTo>
                  <a:pt x="2750756" y="3527196"/>
                </a:lnTo>
                <a:lnTo>
                  <a:pt x="2772346" y="3495129"/>
                </a:lnTo>
                <a:lnTo>
                  <a:pt x="2774353" y="3488690"/>
                </a:lnTo>
                <a:lnTo>
                  <a:pt x="2777274" y="3481324"/>
                </a:lnTo>
                <a:lnTo>
                  <a:pt x="2777909" y="3474212"/>
                </a:lnTo>
                <a:lnTo>
                  <a:pt x="2777528" y="3467989"/>
                </a:lnTo>
                <a:lnTo>
                  <a:pt x="2776512" y="3462528"/>
                </a:lnTo>
                <a:lnTo>
                  <a:pt x="2774480" y="3455924"/>
                </a:lnTo>
                <a:lnTo>
                  <a:pt x="2621407" y="3187103"/>
                </a:lnTo>
                <a:lnTo>
                  <a:pt x="2128291" y="2311946"/>
                </a:lnTo>
                <a:lnTo>
                  <a:pt x="1880273" y="1875155"/>
                </a:lnTo>
                <a:lnTo>
                  <a:pt x="1881797" y="1873758"/>
                </a:lnTo>
                <a:lnTo>
                  <a:pt x="3113697" y="3105785"/>
                </a:lnTo>
                <a:lnTo>
                  <a:pt x="3119920" y="3110357"/>
                </a:lnTo>
                <a:lnTo>
                  <a:pt x="3133128" y="3114675"/>
                </a:lnTo>
                <a:lnTo>
                  <a:pt x="3139351" y="3114802"/>
                </a:lnTo>
                <a:lnTo>
                  <a:pt x="3146844" y="3111754"/>
                </a:lnTo>
                <a:lnTo>
                  <a:pt x="3152876" y="3110331"/>
                </a:lnTo>
                <a:lnTo>
                  <a:pt x="3189401" y="3087471"/>
                </a:lnTo>
                <a:lnTo>
                  <a:pt x="3223590" y="3053308"/>
                </a:lnTo>
                <a:lnTo>
                  <a:pt x="3246196" y="3016999"/>
                </a:lnTo>
                <a:lnTo>
                  <a:pt x="3247936" y="3010662"/>
                </a:lnTo>
                <a:lnTo>
                  <a:pt x="3250984" y="3003169"/>
                </a:lnTo>
                <a:lnTo>
                  <a:pt x="3251619" y="2996184"/>
                </a:lnTo>
                <a:close/>
              </a:path>
              <a:path w="4862195" h="4856480">
                <a:moveTo>
                  <a:pt x="4044251" y="2028799"/>
                </a:moveTo>
                <a:lnTo>
                  <a:pt x="4038485" y="1986661"/>
                </a:lnTo>
                <a:lnTo>
                  <a:pt x="4022001" y="1951482"/>
                </a:lnTo>
                <a:lnTo>
                  <a:pt x="3995077" y="1919135"/>
                </a:lnTo>
                <a:lnTo>
                  <a:pt x="3959733" y="1883435"/>
                </a:lnTo>
                <a:lnTo>
                  <a:pt x="3928910" y="1855216"/>
                </a:lnTo>
                <a:lnTo>
                  <a:pt x="3892080" y="1828927"/>
                </a:lnTo>
                <a:lnTo>
                  <a:pt x="3885476" y="1826895"/>
                </a:lnTo>
                <a:lnTo>
                  <a:pt x="3876586" y="1826895"/>
                </a:lnTo>
                <a:lnTo>
                  <a:pt x="3858488" y="1865706"/>
                </a:lnTo>
                <a:lnTo>
                  <a:pt x="3858679" y="1884045"/>
                </a:lnTo>
                <a:lnTo>
                  <a:pt x="3859352" y="1905127"/>
                </a:lnTo>
                <a:lnTo>
                  <a:pt x="3858831" y="1927987"/>
                </a:lnTo>
                <a:lnTo>
                  <a:pt x="3854996" y="1979168"/>
                </a:lnTo>
                <a:lnTo>
                  <a:pt x="3845890" y="2037549"/>
                </a:lnTo>
                <a:lnTo>
                  <a:pt x="3827564" y="2100199"/>
                </a:lnTo>
                <a:lnTo>
                  <a:pt x="3796106" y="2163165"/>
                </a:lnTo>
                <a:lnTo>
                  <a:pt x="3747046" y="2222119"/>
                </a:lnTo>
                <a:lnTo>
                  <a:pt x="3711371" y="2253399"/>
                </a:lnTo>
                <a:lnTo>
                  <a:pt x="3673005" y="2278469"/>
                </a:lnTo>
                <a:lnTo>
                  <a:pt x="3631958" y="2297087"/>
                </a:lnTo>
                <a:lnTo>
                  <a:pt x="3588296" y="2308987"/>
                </a:lnTo>
                <a:lnTo>
                  <a:pt x="3542512" y="2315768"/>
                </a:lnTo>
                <a:lnTo>
                  <a:pt x="3494646" y="2315997"/>
                </a:lnTo>
                <a:lnTo>
                  <a:pt x="3444608" y="2309469"/>
                </a:lnTo>
                <a:lnTo>
                  <a:pt x="3392335" y="2296033"/>
                </a:lnTo>
                <a:lnTo>
                  <a:pt x="3349282" y="2281174"/>
                </a:lnTo>
                <a:lnTo>
                  <a:pt x="3304705" y="2262390"/>
                </a:lnTo>
                <a:lnTo>
                  <a:pt x="3258743" y="2239543"/>
                </a:lnTo>
                <a:lnTo>
                  <a:pt x="3211576" y="2212492"/>
                </a:lnTo>
                <a:lnTo>
                  <a:pt x="3163354" y="2181098"/>
                </a:lnTo>
                <a:lnTo>
                  <a:pt x="3128073" y="2156345"/>
                </a:lnTo>
                <a:lnTo>
                  <a:pt x="3092361" y="2129625"/>
                </a:lnTo>
                <a:lnTo>
                  <a:pt x="3056217" y="2100884"/>
                </a:lnTo>
                <a:lnTo>
                  <a:pt x="3019602" y="2070112"/>
                </a:lnTo>
                <a:lnTo>
                  <a:pt x="2982557" y="2037245"/>
                </a:lnTo>
                <a:lnTo>
                  <a:pt x="2945041" y="2002243"/>
                </a:lnTo>
                <a:lnTo>
                  <a:pt x="2907068" y="1965071"/>
                </a:lnTo>
                <a:lnTo>
                  <a:pt x="2869400" y="1926615"/>
                </a:lnTo>
                <a:lnTo>
                  <a:pt x="2833916" y="1888591"/>
                </a:lnTo>
                <a:lnTo>
                  <a:pt x="2800553" y="1850961"/>
                </a:lnTo>
                <a:lnTo>
                  <a:pt x="2769260" y="1813687"/>
                </a:lnTo>
                <a:lnTo>
                  <a:pt x="2740025" y="1776730"/>
                </a:lnTo>
                <a:lnTo>
                  <a:pt x="2712770" y="1740039"/>
                </a:lnTo>
                <a:lnTo>
                  <a:pt x="2687485" y="1703578"/>
                </a:lnTo>
                <a:lnTo>
                  <a:pt x="2655709" y="1654352"/>
                </a:lnTo>
                <a:lnTo>
                  <a:pt x="2628074" y="1606194"/>
                </a:lnTo>
                <a:lnTo>
                  <a:pt x="2604351" y="1559140"/>
                </a:lnTo>
                <a:lnTo>
                  <a:pt x="2584310" y="1513230"/>
                </a:lnTo>
                <a:lnTo>
                  <a:pt x="2567724" y="1468501"/>
                </a:lnTo>
                <a:lnTo>
                  <a:pt x="2552700" y="1414449"/>
                </a:lnTo>
                <a:lnTo>
                  <a:pt x="2544648" y="1362697"/>
                </a:lnTo>
                <a:lnTo>
                  <a:pt x="2543048" y="1313395"/>
                </a:lnTo>
                <a:lnTo>
                  <a:pt x="2547404" y="1266698"/>
                </a:lnTo>
                <a:lnTo>
                  <a:pt x="2558084" y="1223149"/>
                </a:lnTo>
                <a:lnTo>
                  <a:pt x="2575445" y="1182751"/>
                </a:lnTo>
                <a:lnTo>
                  <a:pt x="2599169" y="1145514"/>
                </a:lnTo>
                <a:lnTo>
                  <a:pt x="2628938" y="1111377"/>
                </a:lnTo>
                <a:lnTo>
                  <a:pt x="2658846" y="1083881"/>
                </a:lnTo>
                <a:lnTo>
                  <a:pt x="2719921" y="1043101"/>
                </a:lnTo>
                <a:lnTo>
                  <a:pt x="2783001" y="1020660"/>
                </a:lnTo>
                <a:lnTo>
                  <a:pt x="2842831" y="1007783"/>
                </a:lnTo>
                <a:lnTo>
                  <a:pt x="2897543" y="1003084"/>
                </a:lnTo>
                <a:lnTo>
                  <a:pt x="2944698" y="1002296"/>
                </a:lnTo>
                <a:lnTo>
                  <a:pt x="2984055" y="1003528"/>
                </a:lnTo>
                <a:lnTo>
                  <a:pt x="2998762" y="1002449"/>
                </a:lnTo>
                <a:lnTo>
                  <a:pt x="3018701" y="967486"/>
                </a:lnTo>
                <a:lnTo>
                  <a:pt x="2993555" y="927354"/>
                </a:lnTo>
                <a:lnTo>
                  <a:pt x="2948559" y="879487"/>
                </a:lnTo>
                <a:lnTo>
                  <a:pt x="2915793" y="849591"/>
                </a:lnTo>
                <a:lnTo>
                  <a:pt x="2883992" y="827125"/>
                </a:lnTo>
                <a:lnTo>
                  <a:pt x="2837218" y="811530"/>
                </a:lnTo>
                <a:lnTo>
                  <a:pt x="2806319" y="809599"/>
                </a:lnTo>
                <a:lnTo>
                  <a:pt x="2786354" y="810183"/>
                </a:lnTo>
                <a:lnTo>
                  <a:pt x="2738958" y="813625"/>
                </a:lnTo>
                <a:lnTo>
                  <a:pt x="2688894" y="823836"/>
                </a:lnTo>
                <a:lnTo>
                  <a:pt x="2637358" y="839609"/>
                </a:lnTo>
                <a:lnTo>
                  <a:pt x="2585974" y="861822"/>
                </a:lnTo>
                <a:lnTo>
                  <a:pt x="2535542" y="889965"/>
                </a:lnTo>
                <a:lnTo>
                  <a:pt x="2489200" y="925690"/>
                </a:lnTo>
                <a:lnTo>
                  <a:pt x="2432189" y="985329"/>
                </a:lnTo>
                <a:lnTo>
                  <a:pt x="2401938" y="1027277"/>
                </a:lnTo>
                <a:lnTo>
                  <a:pt x="2377160" y="1071841"/>
                </a:lnTo>
                <a:lnTo>
                  <a:pt x="2358034" y="1119073"/>
                </a:lnTo>
                <a:lnTo>
                  <a:pt x="2344712" y="1169035"/>
                </a:lnTo>
                <a:lnTo>
                  <a:pt x="2337422" y="1212773"/>
                </a:lnTo>
                <a:lnTo>
                  <a:pt x="2333472" y="1257630"/>
                </a:lnTo>
                <a:lnTo>
                  <a:pt x="2333040" y="1303629"/>
                </a:lnTo>
                <a:lnTo>
                  <a:pt x="2336292" y="1350797"/>
                </a:lnTo>
                <a:lnTo>
                  <a:pt x="2343429" y="1399146"/>
                </a:lnTo>
                <a:lnTo>
                  <a:pt x="2354618" y="1448689"/>
                </a:lnTo>
                <a:lnTo>
                  <a:pt x="2367648" y="1492516"/>
                </a:lnTo>
                <a:lnTo>
                  <a:pt x="2383117" y="1537004"/>
                </a:lnTo>
                <a:lnTo>
                  <a:pt x="2401125" y="1582140"/>
                </a:lnTo>
                <a:lnTo>
                  <a:pt x="2421775" y="1627886"/>
                </a:lnTo>
                <a:lnTo>
                  <a:pt x="2445169" y="1674228"/>
                </a:lnTo>
                <a:lnTo>
                  <a:pt x="2471432" y="1721142"/>
                </a:lnTo>
                <a:lnTo>
                  <a:pt x="2500668" y="1768602"/>
                </a:lnTo>
                <a:lnTo>
                  <a:pt x="2525115" y="1806067"/>
                </a:lnTo>
                <a:lnTo>
                  <a:pt x="2551265" y="1843747"/>
                </a:lnTo>
                <a:lnTo>
                  <a:pt x="2579078" y="1881644"/>
                </a:lnTo>
                <a:lnTo>
                  <a:pt x="2608580" y="1919732"/>
                </a:lnTo>
                <a:lnTo>
                  <a:pt x="2639771" y="1957984"/>
                </a:lnTo>
                <a:lnTo>
                  <a:pt x="2672651" y="1996401"/>
                </a:lnTo>
                <a:lnTo>
                  <a:pt x="2707221" y="2034946"/>
                </a:lnTo>
                <a:lnTo>
                  <a:pt x="2743492" y="2073617"/>
                </a:lnTo>
                <a:lnTo>
                  <a:pt x="2781465" y="2112391"/>
                </a:lnTo>
                <a:lnTo>
                  <a:pt x="2824124" y="2154123"/>
                </a:lnTo>
                <a:lnTo>
                  <a:pt x="2866402" y="2193594"/>
                </a:lnTo>
                <a:lnTo>
                  <a:pt x="2908300" y="2230831"/>
                </a:lnTo>
                <a:lnTo>
                  <a:pt x="2949816" y="2265870"/>
                </a:lnTo>
                <a:lnTo>
                  <a:pt x="2990951" y="2298750"/>
                </a:lnTo>
                <a:lnTo>
                  <a:pt x="3031718" y="2329497"/>
                </a:lnTo>
                <a:lnTo>
                  <a:pt x="3072130" y="2358123"/>
                </a:lnTo>
                <a:lnTo>
                  <a:pt x="3112173" y="2384679"/>
                </a:lnTo>
                <a:lnTo>
                  <a:pt x="3157550" y="2413012"/>
                </a:lnTo>
                <a:lnTo>
                  <a:pt x="3202241" y="2438285"/>
                </a:lnTo>
                <a:lnTo>
                  <a:pt x="3246259" y="2460637"/>
                </a:lnTo>
                <a:lnTo>
                  <a:pt x="3289592" y="2480183"/>
                </a:lnTo>
                <a:lnTo>
                  <a:pt x="3332264" y="2497036"/>
                </a:lnTo>
                <a:lnTo>
                  <a:pt x="3374250" y="2511310"/>
                </a:lnTo>
                <a:lnTo>
                  <a:pt x="3415576" y="2523109"/>
                </a:lnTo>
                <a:lnTo>
                  <a:pt x="3471684" y="2535313"/>
                </a:lnTo>
                <a:lnTo>
                  <a:pt x="3526193" y="2541638"/>
                </a:lnTo>
                <a:lnTo>
                  <a:pt x="3579114" y="2542387"/>
                </a:lnTo>
                <a:lnTo>
                  <a:pt x="3630460" y="2537891"/>
                </a:lnTo>
                <a:lnTo>
                  <a:pt x="3680244" y="2528443"/>
                </a:lnTo>
                <a:lnTo>
                  <a:pt x="3727653" y="2514231"/>
                </a:lnTo>
                <a:lnTo>
                  <a:pt x="3772941" y="2494546"/>
                </a:lnTo>
                <a:lnTo>
                  <a:pt x="3816108" y="2469527"/>
                </a:lnTo>
                <a:lnTo>
                  <a:pt x="3857129" y="2439289"/>
                </a:lnTo>
                <a:lnTo>
                  <a:pt x="3896017" y="2403983"/>
                </a:lnTo>
                <a:lnTo>
                  <a:pt x="3922179" y="2376208"/>
                </a:lnTo>
                <a:lnTo>
                  <a:pt x="3965841" y="2318677"/>
                </a:lnTo>
                <a:lnTo>
                  <a:pt x="3996956" y="2257869"/>
                </a:lnTo>
                <a:lnTo>
                  <a:pt x="4019473" y="2198789"/>
                </a:lnTo>
                <a:lnTo>
                  <a:pt x="4033824" y="2142477"/>
                </a:lnTo>
                <a:lnTo>
                  <a:pt x="4042067" y="2091093"/>
                </a:lnTo>
                <a:lnTo>
                  <a:pt x="4044099" y="2046452"/>
                </a:lnTo>
                <a:lnTo>
                  <a:pt x="4044251" y="2028799"/>
                </a:lnTo>
                <a:close/>
              </a:path>
              <a:path w="4862195" h="4856480">
                <a:moveTo>
                  <a:pt x="4861979" y="1394460"/>
                </a:moveTo>
                <a:lnTo>
                  <a:pt x="4848034" y="1357541"/>
                </a:lnTo>
                <a:lnTo>
                  <a:pt x="4813401" y="1316012"/>
                </a:lnTo>
                <a:lnTo>
                  <a:pt x="4783506" y="1286827"/>
                </a:lnTo>
                <a:lnTo>
                  <a:pt x="4750320" y="1259928"/>
                </a:lnTo>
                <a:lnTo>
                  <a:pt x="4715040" y="1247521"/>
                </a:lnTo>
                <a:lnTo>
                  <a:pt x="4708182" y="1247902"/>
                </a:lnTo>
                <a:lnTo>
                  <a:pt x="4703229" y="1250569"/>
                </a:lnTo>
                <a:lnTo>
                  <a:pt x="4314990" y="1638808"/>
                </a:lnTo>
                <a:lnTo>
                  <a:pt x="3811181" y="1134999"/>
                </a:lnTo>
                <a:lnTo>
                  <a:pt x="4140238" y="805942"/>
                </a:lnTo>
                <a:lnTo>
                  <a:pt x="4142905" y="801116"/>
                </a:lnTo>
                <a:lnTo>
                  <a:pt x="4143286" y="794131"/>
                </a:lnTo>
                <a:lnTo>
                  <a:pt x="4144048" y="788924"/>
                </a:lnTo>
                <a:lnTo>
                  <a:pt x="4127449" y="754151"/>
                </a:lnTo>
                <a:lnTo>
                  <a:pt x="4098213" y="720890"/>
                </a:lnTo>
                <a:lnTo>
                  <a:pt x="4068876" y="692175"/>
                </a:lnTo>
                <a:lnTo>
                  <a:pt x="4036263" y="664959"/>
                </a:lnTo>
                <a:lnTo>
                  <a:pt x="4000792" y="651510"/>
                </a:lnTo>
                <a:lnTo>
                  <a:pt x="3993680" y="651891"/>
                </a:lnTo>
                <a:lnTo>
                  <a:pt x="3988854" y="654685"/>
                </a:lnTo>
                <a:lnTo>
                  <a:pt x="3659924" y="983615"/>
                </a:lnTo>
                <a:lnTo>
                  <a:pt x="3217964" y="541782"/>
                </a:lnTo>
                <a:lnTo>
                  <a:pt x="3600869" y="158877"/>
                </a:lnTo>
                <a:lnTo>
                  <a:pt x="3594354" y="119151"/>
                </a:lnTo>
                <a:lnTo>
                  <a:pt x="3571760" y="88023"/>
                </a:lnTo>
                <a:lnTo>
                  <a:pt x="3536035" y="50647"/>
                </a:lnTo>
                <a:lnTo>
                  <a:pt x="3499929" y="19558"/>
                </a:lnTo>
                <a:lnTo>
                  <a:pt x="3463455" y="381"/>
                </a:lnTo>
                <a:lnTo>
                  <a:pt x="3457232" y="0"/>
                </a:lnTo>
                <a:lnTo>
                  <a:pt x="3450247" y="508"/>
                </a:lnTo>
                <a:lnTo>
                  <a:pt x="2981490" y="467106"/>
                </a:lnTo>
                <a:lnTo>
                  <a:pt x="2965488" y="515747"/>
                </a:lnTo>
                <a:lnTo>
                  <a:pt x="2969158" y="533006"/>
                </a:lnTo>
                <a:lnTo>
                  <a:pt x="2991078" y="570712"/>
                </a:lnTo>
                <a:lnTo>
                  <a:pt x="4265587" y="1847215"/>
                </a:lnTo>
                <a:lnTo>
                  <a:pt x="4305427" y="1879130"/>
                </a:lnTo>
                <a:lnTo>
                  <a:pt x="4355401" y="1890560"/>
                </a:lnTo>
                <a:lnTo>
                  <a:pt x="4368812" y="1887982"/>
                </a:lnTo>
                <a:lnTo>
                  <a:pt x="4380293" y="1882838"/>
                </a:lnTo>
                <a:lnTo>
                  <a:pt x="4389793" y="1875409"/>
                </a:lnTo>
                <a:lnTo>
                  <a:pt x="4858931" y="1406271"/>
                </a:lnTo>
                <a:lnTo>
                  <a:pt x="4861598" y="1401445"/>
                </a:lnTo>
                <a:lnTo>
                  <a:pt x="4861979" y="1394460"/>
                </a:lnTo>
                <a:close/>
              </a:path>
            </a:pathLst>
          </a:custGeom>
          <a:solidFill>
            <a:srgbClr val="C0C0C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9624" y="427735"/>
            <a:ext cx="3428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0084" y="427735"/>
            <a:ext cx="6648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72125" y="427735"/>
            <a:ext cx="12909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9440" algn="l"/>
              </a:tabLst>
            </a:pP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96416" y="675131"/>
            <a:ext cx="5981065" cy="56515"/>
          </a:xfrm>
          <a:custGeom>
            <a:avLst/>
            <a:gdLst/>
            <a:ahLst/>
            <a:cxnLst/>
            <a:rect l="l" t="t" r="r" b="b"/>
            <a:pathLst>
              <a:path w="5981065" h="56515">
                <a:moveTo>
                  <a:pt x="5981065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5981065" y="56388"/>
                </a:lnTo>
                <a:lnTo>
                  <a:pt x="5981065" y="18288"/>
                </a:lnTo>
                <a:close/>
              </a:path>
              <a:path w="5981065" h="56515">
                <a:moveTo>
                  <a:pt x="5981065" y="0"/>
                </a:moveTo>
                <a:lnTo>
                  <a:pt x="0" y="0"/>
                </a:lnTo>
                <a:lnTo>
                  <a:pt x="0" y="9144"/>
                </a:lnTo>
                <a:lnTo>
                  <a:pt x="5981065" y="9144"/>
                </a:lnTo>
                <a:lnTo>
                  <a:pt x="5981065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02004" y="9239198"/>
            <a:ext cx="18237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56283" y="9239198"/>
            <a:ext cx="7435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60" dirty="0">
                <a:latin typeface="Trebuchet MS"/>
                <a:cs typeface="Trebuchet MS"/>
              </a:rPr>
              <a:t>DEPT </a:t>
            </a:r>
            <a:r>
              <a:rPr sz="1100" spc="-50" dirty="0">
                <a:latin typeface="Trebuchet MS"/>
                <a:cs typeface="Trebuchet MS"/>
              </a:rPr>
              <a:t>OF</a:t>
            </a:r>
            <a:r>
              <a:rPr sz="1100" spc="-170" dirty="0">
                <a:latin typeface="Trebuchet MS"/>
                <a:cs typeface="Trebuchet MS"/>
              </a:rPr>
              <a:t> </a:t>
            </a:r>
            <a:r>
              <a:rPr sz="1100" spc="-55" dirty="0">
                <a:latin typeface="Trebuchet MS"/>
                <a:cs typeface="Trebuchet MS"/>
              </a:rPr>
              <a:t>CSE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50201" y="9239198"/>
            <a:ext cx="12623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Trebuchet MS"/>
                <a:cs typeface="Trebuchet MS"/>
              </a:rPr>
              <a:t>BMCE</a:t>
            </a:r>
            <a:r>
              <a:rPr sz="1100" spc="-140" dirty="0">
                <a:latin typeface="Trebuchet MS"/>
                <a:cs typeface="Trebuchet MS"/>
              </a:rPr>
              <a:t> </a:t>
            </a:r>
            <a:r>
              <a:rPr sz="1100" spc="-35" dirty="0">
                <a:latin typeface="Trebuchet MS"/>
                <a:cs typeface="Trebuchet MS"/>
              </a:rPr>
              <a:t>SASTHAMCOTA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1561" y="9239198"/>
            <a:ext cx="4724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0" dirty="0">
                <a:latin typeface="Trebuchet MS"/>
                <a:cs typeface="Trebuchet MS"/>
              </a:rPr>
              <a:t>Page</a:t>
            </a:r>
            <a:r>
              <a:rPr sz="1100" spc="-155" dirty="0">
                <a:latin typeface="Trebuchet MS"/>
                <a:cs typeface="Trebuchet MS"/>
              </a:rPr>
              <a:t> </a:t>
            </a:r>
            <a:r>
              <a:rPr sz="1100" spc="-20" dirty="0">
                <a:latin typeface="Trebuchet MS"/>
                <a:cs typeface="Trebuchet MS"/>
              </a:rPr>
              <a:t>47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6416" y="9190938"/>
            <a:ext cx="5981065" cy="56515"/>
          </a:xfrm>
          <a:custGeom>
            <a:avLst/>
            <a:gdLst/>
            <a:ahLst/>
            <a:cxnLst/>
            <a:rect l="l" t="t" r="r" b="b"/>
            <a:pathLst>
              <a:path w="5981065" h="56515">
                <a:moveTo>
                  <a:pt x="5981065" y="47256"/>
                </a:moveTo>
                <a:lnTo>
                  <a:pt x="0" y="47256"/>
                </a:lnTo>
                <a:lnTo>
                  <a:pt x="0" y="56388"/>
                </a:lnTo>
                <a:lnTo>
                  <a:pt x="5981065" y="56388"/>
                </a:lnTo>
                <a:lnTo>
                  <a:pt x="5981065" y="47256"/>
                </a:lnTo>
                <a:close/>
              </a:path>
              <a:path w="5981065" h="56515">
                <a:moveTo>
                  <a:pt x="5981065" y="0"/>
                </a:moveTo>
                <a:lnTo>
                  <a:pt x="0" y="0"/>
                </a:lnTo>
                <a:lnTo>
                  <a:pt x="0" y="38100"/>
                </a:lnTo>
                <a:lnTo>
                  <a:pt x="5981065" y="38100"/>
                </a:lnTo>
                <a:lnTo>
                  <a:pt x="5981065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02004" y="889507"/>
            <a:ext cx="5972810" cy="3190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CASE STUDY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Ariane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5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launch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accident</a:t>
            </a:r>
            <a:endParaRPr sz="12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9500"/>
              </a:lnSpc>
              <a:spcBef>
                <a:spcPts val="750"/>
              </a:spcBef>
            </a:pPr>
            <a:r>
              <a:rPr sz="1100" spc="-5" dirty="0">
                <a:latin typeface="Carlito"/>
                <a:cs typeface="Carlito"/>
              </a:rPr>
              <a:t>This</a:t>
            </a:r>
            <a:r>
              <a:rPr sz="1100" spc="-4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case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study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describes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the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accident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that</a:t>
            </a:r>
            <a:r>
              <a:rPr sz="1100" spc="-5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occurred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on</a:t>
            </a:r>
            <a:r>
              <a:rPr sz="1100" spc="-6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the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initial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launch</a:t>
            </a:r>
            <a:r>
              <a:rPr sz="1100" spc="-4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of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the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Ariane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5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rocket,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a</a:t>
            </a:r>
            <a:r>
              <a:rPr sz="1100" spc="-4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launcher  </a:t>
            </a:r>
            <a:r>
              <a:rPr sz="1100" dirty="0">
                <a:latin typeface="Carlito"/>
                <a:cs typeface="Carlito"/>
              </a:rPr>
              <a:t>developed </a:t>
            </a:r>
            <a:r>
              <a:rPr sz="1100" spc="-10" dirty="0">
                <a:latin typeface="Carlito"/>
                <a:cs typeface="Carlito"/>
              </a:rPr>
              <a:t>by </a:t>
            </a:r>
            <a:r>
              <a:rPr sz="1100" dirty="0">
                <a:latin typeface="Carlito"/>
                <a:cs typeface="Carlito"/>
              </a:rPr>
              <a:t>the </a:t>
            </a:r>
            <a:r>
              <a:rPr sz="1100" spc="-5" dirty="0">
                <a:latin typeface="Carlito"/>
                <a:cs typeface="Carlito"/>
              </a:rPr>
              <a:t>European Space Agency. The rocket exploded shortly </a:t>
            </a:r>
            <a:r>
              <a:rPr sz="1100" dirty="0">
                <a:latin typeface="Carlito"/>
                <a:cs typeface="Carlito"/>
              </a:rPr>
              <a:t>after </a:t>
            </a:r>
            <a:r>
              <a:rPr sz="1100" spc="-5" dirty="0">
                <a:latin typeface="Carlito"/>
                <a:cs typeface="Carlito"/>
              </a:rPr>
              <a:t>take-off </a:t>
            </a:r>
            <a:r>
              <a:rPr sz="1100" dirty="0">
                <a:latin typeface="Carlito"/>
                <a:cs typeface="Carlito"/>
              </a:rPr>
              <a:t>and the </a:t>
            </a:r>
            <a:r>
              <a:rPr sz="1100" spc="-5" dirty="0">
                <a:latin typeface="Carlito"/>
                <a:cs typeface="Carlito"/>
              </a:rPr>
              <a:t>subsequent  </a:t>
            </a:r>
            <a:r>
              <a:rPr sz="1100" dirty="0">
                <a:latin typeface="Carlito"/>
                <a:cs typeface="Carlito"/>
              </a:rPr>
              <a:t>enquiry </a:t>
            </a:r>
            <a:r>
              <a:rPr sz="1100" spc="-5" dirty="0">
                <a:latin typeface="Carlito"/>
                <a:cs typeface="Carlito"/>
              </a:rPr>
              <a:t>showed </a:t>
            </a:r>
            <a:r>
              <a:rPr sz="1100" dirty="0">
                <a:latin typeface="Carlito"/>
                <a:cs typeface="Carlito"/>
              </a:rPr>
              <a:t>that this </a:t>
            </a:r>
            <a:r>
              <a:rPr sz="1100" spc="-5" dirty="0">
                <a:latin typeface="Carlito"/>
                <a:cs typeface="Carlito"/>
              </a:rPr>
              <a:t>was due to </a:t>
            </a:r>
            <a:r>
              <a:rPr sz="1100" dirty="0">
                <a:latin typeface="Carlito"/>
                <a:cs typeface="Carlito"/>
              </a:rPr>
              <a:t>a </a:t>
            </a:r>
            <a:r>
              <a:rPr sz="1100" spc="-5" dirty="0">
                <a:latin typeface="Carlito"/>
                <a:cs typeface="Carlito"/>
              </a:rPr>
              <a:t>fault </a:t>
            </a:r>
            <a:r>
              <a:rPr sz="1100" dirty="0">
                <a:latin typeface="Carlito"/>
                <a:cs typeface="Carlito"/>
              </a:rPr>
              <a:t>in the </a:t>
            </a:r>
            <a:r>
              <a:rPr sz="1100" spc="-5" dirty="0">
                <a:latin typeface="Carlito"/>
                <a:cs typeface="Carlito"/>
              </a:rPr>
              <a:t>software </a:t>
            </a:r>
            <a:r>
              <a:rPr sz="1100" dirty="0">
                <a:latin typeface="Carlito"/>
                <a:cs typeface="Carlito"/>
              </a:rPr>
              <a:t>in the </a:t>
            </a:r>
            <a:r>
              <a:rPr sz="1100" spc="-5" dirty="0">
                <a:latin typeface="Carlito"/>
                <a:cs typeface="Carlito"/>
              </a:rPr>
              <a:t>inertial navigation</a:t>
            </a:r>
            <a:r>
              <a:rPr sz="1100" spc="2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system.</a:t>
            </a:r>
            <a:endParaRPr sz="1100" dirty="0">
              <a:latin typeface="Carlito"/>
              <a:cs typeface="Carlito"/>
            </a:endParaRPr>
          </a:p>
          <a:p>
            <a:pPr marL="12700" marR="5080" algn="just">
              <a:lnSpc>
                <a:spcPct val="109900"/>
              </a:lnSpc>
              <a:spcBef>
                <a:spcPts val="795"/>
              </a:spcBef>
            </a:pPr>
            <a:r>
              <a:rPr sz="1100" dirty="0">
                <a:latin typeface="Carlito"/>
                <a:cs typeface="Carlito"/>
              </a:rPr>
              <a:t>In </a:t>
            </a:r>
            <a:r>
              <a:rPr sz="1100" spc="-5" dirty="0">
                <a:latin typeface="Carlito"/>
                <a:cs typeface="Carlito"/>
              </a:rPr>
              <a:t>June 1996, </a:t>
            </a:r>
            <a:r>
              <a:rPr sz="1100" dirty="0">
                <a:latin typeface="Carlito"/>
                <a:cs typeface="Carlito"/>
              </a:rPr>
              <a:t>the then </a:t>
            </a:r>
            <a:r>
              <a:rPr sz="1100" spc="-5" dirty="0">
                <a:latin typeface="Carlito"/>
                <a:cs typeface="Carlito"/>
              </a:rPr>
              <a:t>new Arianne </a:t>
            </a:r>
            <a:r>
              <a:rPr sz="1100" dirty="0">
                <a:latin typeface="Carlito"/>
                <a:cs typeface="Carlito"/>
              </a:rPr>
              <a:t>5 </a:t>
            </a:r>
            <a:r>
              <a:rPr sz="1100" spc="-5" dirty="0">
                <a:latin typeface="Carlito"/>
                <a:cs typeface="Carlito"/>
              </a:rPr>
              <a:t>rocket </a:t>
            </a:r>
            <a:r>
              <a:rPr sz="1100" dirty="0">
                <a:latin typeface="Carlito"/>
                <a:cs typeface="Carlito"/>
              </a:rPr>
              <a:t>was </a:t>
            </a:r>
            <a:r>
              <a:rPr sz="1100" spc="-5" dirty="0">
                <a:latin typeface="Carlito"/>
                <a:cs typeface="Carlito"/>
              </a:rPr>
              <a:t>launched </a:t>
            </a:r>
            <a:r>
              <a:rPr sz="1100" dirty="0">
                <a:latin typeface="Carlito"/>
                <a:cs typeface="Carlito"/>
              </a:rPr>
              <a:t>on its maiden </a:t>
            </a:r>
            <a:r>
              <a:rPr sz="1100" spc="-5" dirty="0">
                <a:latin typeface="Carlito"/>
                <a:cs typeface="Carlito"/>
              </a:rPr>
              <a:t>flight. </a:t>
            </a:r>
            <a:r>
              <a:rPr sz="1100" dirty="0">
                <a:latin typeface="Carlito"/>
                <a:cs typeface="Carlito"/>
              </a:rPr>
              <a:t>It carried a </a:t>
            </a:r>
            <a:r>
              <a:rPr sz="1100" spc="-5" dirty="0">
                <a:latin typeface="Carlito"/>
                <a:cs typeface="Carlito"/>
              </a:rPr>
              <a:t>payload </a:t>
            </a:r>
            <a:r>
              <a:rPr sz="1100" dirty="0">
                <a:latin typeface="Carlito"/>
                <a:cs typeface="Carlito"/>
              </a:rPr>
              <a:t>of  </a:t>
            </a:r>
            <a:r>
              <a:rPr sz="1100" spc="-5" dirty="0">
                <a:latin typeface="Carlito"/>
                <a:cs typeface="Carlito"/>
              </a:rPr>
              <a:t>scientific satellites. Ariane </a:t>
            </a:r>
            <a:r>
              <a:rPr sz="1100" dirty="0">
                <a:latin typeface="Carlito"/>
                <a:cs typeface="Carlito"/>
              </a:rPr>
              <a:t>5 </a:t>
            </a:r>
            <a:r>
              <a:rPr sz="1100" spc="-5" dirty="0">
                <a:latin typeface="Carlito"/>
                <a:cs typeface="Carlito"/>
              </a:rPr>
              <a:t>was commercially very significant for </a:t>
            </a:r>
            <a:r>
              <a:rPr sz="1100" dirty="0">
                <a:latin typeface="Carlito"/>
                <a:cs typeface="Carlito"/>
              </a:rPr>
              <a:t>the </a:t>
            </a:r>
            <a:r>
              <a:rPr sz="1100" spc="-5" dirty="0">
                <a:latin typeface="Carlito"/>
                <a:cs typeface="Carlito"/>
              </a:rPr>
              <a:t>European Space </a:t>
            </a:r>
            <a:r>
              <a:rPr sz="1100" dirty="0">
                <a:latin typeface="Carlito"/>
                <a:cs typeface="Carlito"/>
              </a:rPr>
              <a:t>Agency as it </a:t>
            </a:r>
            <a:r>
              <a:rPr sz="1100" spc="-5" dirty="0">
                <a:latin typeface="Carlito"/>
                <a:cs typeface="Carlito"/>
              </a:rPr>
              <a:t>could  </a:t>
            </a:r>
            <a:r>
              <a:rPr sz="1100" dirty="0">
                <a:latin typeface="Carlito"/>
                <a:cs typeface="Carlito"/>
              </a:rPr>
              <a:t>carry a much </a:t>
            </a:r>
            <a:r>
              <a:rPr sz="1100" spc="-5" dirty="0">
                <a:latin typeface="Carlito"/>
                <a:cs typeface="Carlito"/>
              </a:rPr>
              <a:t>heavier payload </a:t>
            </a:r>
            <a:r>
              <a:rPr sz="1100" dirty="0">
                <a:latin typeface="Carlito"/>
                <a:cs typeface="Carlito"/>
              </a:rPr>
              <a:t>than the </a:t>
            </a:r>
            <a:r>
              <a:rPr sz="1100" spc="-5" dirty="0">
                <a:latin typeface="Carlito"/>
                <a:cs typeface="Carlito"/>
              </a:rPr>
              <a:t>Ariane </a:t>
            </a:r>
            <a:r>
              <a:rPr sz="1100" dirty="0">
                <a:latin typeface="Carlito"/>
                <a:cs typeface="Carlito"/>
              </a:rPr>
              <a:t>4 </a:t>
            </a:r>
            <a:r>
              <a:rPr sz="1100" spc="-5" dirty="0">
                <a:latin typeface="Carlito"/>
                <a:cs typeface="Carlito"/>
              </a:rPr>
              <a:t>series </a:t>
            </a:r>
            <a:r>
              <a:rPr sz="1100" dirty="0">
                <a:latin typeface="Carlito"/>
                <a:cs typeface="Carlito"/>
              </a:rPr>
              <a:t>of </a:t>
            </a:r>
            <a:r>
              <a:rPr sz="1100" spc="-5" dirty="0">
                <a:latin typeface="Carlito"/>
                <a:cs typeface="Carlito"/>
              </a:rPr>
              <a:t>launchers. Thirty seven seconds </a:t>
            </a:r>
            <a:r>
              <a:rPr sz="1100" dirty="0">
                <a:latin typeface="Carlito"/>
                <a:cs typeface="Carlito"/>
              </a:rPr>
              <a:t>into the </a:t>
            </a:r>
            <a:r>
              <a:rPr sz="1100" spc="-5" dirty="0">
                <a:latin typeface="Carlito"/>
                <a:cs typeface="Carlito"/>
              </a:rPr>
              <a:t>flight,  software </a:t>
            </a:r>
            <a:r>
              <a:rPr sz="1100" dirty="0">
                <a:latin typeface="Carlito"/>
                <a:cs typeface="Carlito"/>
              </a:rPr>
              <a:t>in the </a:t>
            </a:r>
            <a:r>
              <a:rPr sz="1100" spc="-5" dirty="0">
                <a:latin typeface="Carlito"/>
                <a:cs typeface="Carlito"/>
              </a:rPr>
              <a:t>inertial navigation system, whose software was reused from Ariane </a:t>
            </a:r>
            <a:r>
              <a:rPr sz="1100" dirty="0">
                <a:latin typeface="Carlito"/>
                <a:cs typeface="Carlito"/>
              </a:rPr>
              <a:t>4, </a:t>
            </a:r>
            <a:r>
              <a:rPr sz="1100" spc="-5" dirty="0">
                <a:latin typeface="Carlito"/>
                <a:cs typeface="Carlito"/>
              </a:rPr>
              <a:t>shut down </a:t>
            </a:r>
            <a:r>
              <a:rPr sz="1100" dirty="0">
                <a:latin typeface="Carlito"/>
                <a:cs typeface="Carlito"/>
              </a:rPr>
              <a:t>causing  incorrect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signals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to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be</a:t>
            </a:r>
            <a:r>
              <a:rPr sz="1100" spc="-4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sent</a:t>
            </a:r>
            <a:r>
              <a:rPr sz="1100" spc="-6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to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the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engines.</a:t>
            </a:r>
            <a:r>
              <a:rPr sz="1100" spc="-5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These</a:t>
            </a:r>
            <a:r>
              <a:rPr sz="1100" spc="-4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swivelled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in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such</a:t>
            </a:r>
            <a:r>
              <a:rPr sz="1100" spc="-5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a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way</a:t>
            </a:r>
            <a:r>
              <a:rPr sz="1100" spc="-5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that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uncontrollable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stresses</a:t>
            </a:r>
            <a:r>
              <a:rPr sz="1100" spc="-4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were  </a:t>
            </a:r>
            <a:r>
              <a:rPr sz="1100" dirty="0">
                <a:latin typeface="Carlito"/>
                <a:cs typeface="Carlito"/>
              </a:rPr>
              <a:t>placed on the </a:t>
            </a:r>
            <a:r>
              <a:rPr sz="1100" spc="-5" dirty="0">
                <a:latin typeface="Carlito"/>
                <a:cs typeface="Carlito"/>
              </a:rPr>
              <a:t>rocket </a:t>
            </a:r>
            <a:r>
              <a:rPr sz="1100" dirty="0">
                <a:latin typeface="Carlito"/>
                <a:cs typeface="Carlito"/>
              </a:rPr>
              <a:t>and it </a:t>
            </a:r>
            <a:r>
              <a:rPr sz="1100" spc="-5" dirty="0">
                <a:latin typeface="Carlito"/>
                <a:cs typeface="Carlito"/>
              </a:rPr>
              <a:t>started to break up. Ground </a:t>
            </a:r>
            <a:r>
              <a:rPr sz="1100" dirty="0">
                <a:latin typeface="Carlito"/>
                <a:cs typeface="Carlito"/>
              </a:rPr>
              <a:t>controllers initiated </a:t>
            </a:r>
            <a:r>
              <a:rPr sz="1100" spc="-5" dirty="0">
                <a:latin typeface="Carlito"/>
                <a:cs typeface="Carlito"/>
              </a:rPr>
              <a:t>self-destruct </a:t>
            </a:r>
            <a:r>
              <a:rPr sz="1100" dirty="0">
                <a:latin typeface="Carlito"/>
                <a:cs typeface="Carlito"/>
              </a:rPr>
              <a:t>and the </a:t>
            </a:r>
            <a:r>
              <a:rPr sz="1100" spc="-5" dirty="0">
                <a:latin typeface="Carlito"/>
                <a:cs typeface="Carlito"/>
              </a:rPr>
              <a:t>rocket  </a:t>
            </a:r>
            <a:r>
              <a:rPr sz="1100" dirty="0">
                <a:latin typeface="Carlito"/>
                <a:cs typeface="Carlito"/>
              </a:rPr>
              <a:t>and </a:t>
            </a:r>
            <a:r>
              <a:rPr sz="1100" spc="-5" dirty="0">
                <a:latin typeface="Carlito"/>
                <a:cs typeface="Carlito"/>
              </a:rPr>
              <a:t>payload </a:t>
            </a:r>
            <a:r>
              <a:rPr sz="1100" dirty="0">
                <a:latin typeface="Carlito"/>
                <a:cs typeface="Carlito"/>
              </a:rPr>
              <a:t>was</a:t>
            </a:r>
            <a:r>
              <a:rPr sz="1100" spc="-2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destroyed.</a:t>
            </a:r>
            <a:endParaRPr sz="1100" dirty="0">
              <a:latin typeface="Carlito"/>
              <a:cs typeface="Carlito"/>
            </a:endParaRPr>
          </a:p>
          <a:p>
            <a:pPr marL="12700" marR="6350" algn="just">
              <a:lnSpc>
                <a:spcPct val="110000"/>
              </a:lnSpc>
              <a:spcBef>
                <a:spcPts val="790"/>
              </a:spcBef>
            </a:pPr>
            <a:r>
              <a:rPr sz="1100" dirty="0">
                <a:latin typeface="Carlito"/>
                <a:cs typeface="Carlito"/>
              </a:rPr>
              <a:t>A</a:t>
            </a:r>
            <a:r>
              <a:rPr sz="1100" spc="-1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subsequent</a:t>
            </a:r>
            <a:r>
              <a:rPr sz="1100" spc="-1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enquiry</a:t>
            </a:r>
            <a:r>
              <a:rPr sz="1100" spc="-5" dirty="0">
                <a:latin typeface="Carlito"/>
                <a:cs typeface="Carlito"/>
              </a:rPr>
              <a:t> showed</a:t>
            </a:r>
            <a:r>
              <a:rPr sz="1100" spc="-1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that </a:t>
            </a:r>
            <a:r>
              <a:rPr sz="1100" dirty="0">
                <a:latin typeface="Carlito"/>
                <a:cs typeface="Carlito"/>
              </a:rPr>
              <a:t>the</a:t>
            </a:r>
            <a:r>
              <a:rPr sz="1100" spc="-2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cause</a:t>
            </a:r>
            <a:r>
              <a:rPr sz="1100" spc="-1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of</a:t>
            </a:r>
            <a:r>
              <a:rPr sz="1100" spc="-2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the</a:t>
            </a:r>
            <a:r>
              <a:rPr sz="1100" spc="-2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failure </a:t>
            </a:r>
            <a:r>
              <a:rPr sz="1100" dirty="0">
                <a:latin typeface="Carlito"/>
                <a:cs typeface="Carlito"/>
              </a:rPr>
              <a:t>was</a:t>
            </a:r>
            <a:r>
              <a:rPr sz="1100" spc="-2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that</a:t>
            </a:r>
            <a:r>
              <a:rPr sz="1100" spc="-2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the</a:t>
            </a:r>
            <a:r>
              <a:rPr sz="1100" spc="-2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software </a:t>
            </a:r>
            <a:r>
              <a:rPr sz="1100" dirty="0">
                <a:latin typeface="Carlito"/>
                <a:cs typeface="Carlito"/>
              </a:rPr>
              <a:t>in</a:t>
            </a:r>
            <a:r>
              <a:rPr sz="1100" spc="-1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the</a:t>
            </a:r>
            <a:r>
              <a:rPr sz="1100" spc="-2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inertial</a:t>
            </a:r>
            <a:r>
              <a:rPr sz="1100" spc="-2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reference  </a:t>
            </a:r>
            <a:r>
              <a:rPr sz="1100" spc="-5" dirty="0">
                <a:latin typeface="Carlito"/>
                <a:cs typeface="Carlito"/>
              </a:rPr>
              <a:t>system shut itself down because </a:t>
            </a:r>
            <a:r>
              <a:rPr sz="1100" dirty="0">
                <a:latin typeface="Carlito"/>
                <a:cs typeface="Carlito"/>
              </a:rPr>
              <a:t>of an </a:t>
            </a:r>
            <a:r>
              <a:rPr sz="1100" spc="-5" dirty="0">
                <a:latin typeface="Carlito"/>
                <a:cs typeface="Carlito"/>
              </a:rPr>
              <a:t>unhandled numeric exception (integer </a:t>
            </a:r>
            <a:r>
              <a:rPr sz="1100" dirty="0">
                <a:latin typeface="Carlito"/>
                <a:cs typeface="Carlito"/>
              </a:rPr>
              <a:t>overflow). </a:t>
            </a:r>
            <a:r>
              <a:rPr sz="1100" spc="-5" dirty="0">
                <a:latin typeface="Carlito"/>
                <a:cs typeface="Carlito"/>
              </a:rPr>
              <a:t>There was </a:t>
            </a:r>
            <a:r>
              <a:rPr sz="1100" dirty="0">
                <a:latin typeface="Carlito"/>
                <a:cs typeface="Carlito"/>
              </a:rPr>
              <a:t>a  backup </a:t>
            </a:r>
            <a:r>
              <a:rPr sz="1100" spc="-5" dirty="0">
                <a:latin typeface="Carlito"/>
                <a:cs typeface="Carlito"/>
              </a:rPr>
              <a:t>software system </a:t>
            </a:r>
            <a:r>
              <a:rPr sz="1100" spc="-10" dirty="0">
                <a:latin typeface="Carlito"/>
                <a:cs typeface="Carlito"/>
              </a:rPr>
              <a:t>but </a:t>
            </a:r>
            <a:r>
              <a:rPr sz="1100" dirty="0">
                <a:latin typeface="Carlito"/>
                <a:cs typeface="Carlito"/>
              </a:rPr>
              <a:t>this was </a:t>
            </a:r>
            <a:r>
              <a:rPr sz="1100" spc="-5" dirty="0">
                <a:latin typeface="Carlito"/>
                <a:cs typeface="Carlito"/>
              </a:rPr>
              <a:t>not diverse so </a:t>
            </a:r>
            <a:r>
              <a:rPr sz="1100" dirty="0">
                <a:latin typeface="Carlito"/>
                <a:cs typeface="Carlito"/>
              </a:rPr>
              <a:t>it </a:t>
            </a:r>
            <a:r>
              <a:rPr sz="1100" spc="-5" dirty="0">
                <a:latin typeface="Carlito"/>
                <a:cs typeface="Carlito"/>
              </a:rPr>
              <a:t>failed </a:t>
            </a:r>
            <a:r>
              <a:rPr sz="1100" dirty="0">
                <a:latin typeface="Carlito"/>
                <a:cs typeface="Carlito"/>
              </a:rPr>
              <a:t>in the </a:t>
            </a:r>
            <a:r>
              <a:rPr sz="1100" spc="-5" dirty="0">
                <a:latin typeface="Carlito"/>
                <a:cs typeface="Carlito"/>
              </a:rPr>
              <a:t>same</a:t>
            </a:r>
            <a:r>
              <a:rPr sz="1100" spc="2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way.</a:t>
            </a:r>
          </a:p>
        </p:txBody>
      </p:sp>
      <p:sp>
        <p:nvSpPr>
          <p:cNvPr id="13" name="object 13"/>
          <p:cNvSpPr/>
          <p:nvPr/>
        </p:nvSpPr>
        <p:spPr>
          <a:xfrm>
            <a:off x="914400" y="4192644"/>
            <a:ext cx="5931970" cy="35523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690" y="3316922"/>
            <a:ext cx="6433820" cy="276999"/>
          </a:xfrm>
        </p:spPr>
        <p:txBody>
          <a:bodyPr/>
          <a:lstStyle/>
          <a:p>
            <a:r>
              <a:rPr lang="en-US" b="1" dirty="0" smtClean="0"/>
              <a:t>ARCHITECTURAL DESIGN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165860" y="6063191"/>
            <a:ext cx="5440680" cy="27343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spc="-5" dirty="0" smtClean="0">
                <a:latin typeface="Times New Roman"/>
                <a:cs typeface="Times New Roman"/>
              </a:rPr>
              <a:t>Architectural	Design	</a:t>
            </a:r>
            <a:r>
              <a:rPr lang="en-US" b="1" dirty="0" smtClean="0">
                <a:latin typeface="Times New Roman"/>
                <a:cs typeface="Times New Roman"/>
              </a:rPr>
              <a:t>-</a:t>
            </a:r>
            <a:r>
              <a:rPr lang="en-US" b="1" spc="-5" dirty="0" err="1" smtClean="0">
                <a:latin typeface="Times New Roman"/>
                <a:cs typeface="Times New Roman"/>
              </a:rPr>
              <a:t>SoftwareArchitecture,Architectural</a:t>
            </a:r>
            <a:r>
              <a:rPr lang="en-US" b="1" spc="-5" dirty="0" smtClean="0">
                <a:latin typeface="Times New Roman"/>
                <a:cs typeface="Times New Roman"/>
              </a:rPr>
              <a:t> Styles,	Architectural</a:t>
            </a:r>
            <a:r>
              <a:rPr lang="en-US" b="1" u="heavy" spc="-300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b="1" spc="-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considerations, Architectural</a:t>
            </a:r>
            <a:r>
              <a:rPr lang="en-US" b="1" spc="-7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b="1" spc="-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8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731011"/>
            <a:ext cx="32270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Times New Roman"/>
                <a:cs typeface="Times New Roman"/>
              </a:rPr>
              <a:t>The requirements elicitation and analysis</a:t>
            </a:r>
            <a:r>
              <a:rPr sz="1200" b="1" spc="3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process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704" y="2914776"/>
            <a:ext cx="5818505" cy="349377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10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Requirements discovery (elicitation</a:t>
            </a:r>
            <a:r>
              <a:rPr sz="1200" b="1" u="heavy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techniques)</a:t>
            </a:r>
            <a:endParaRPr sz="1200">
              <a:latin typeface="Times New Roman"/>
              <a:cs typeface="Times New Roman"/>
            </a:endParaRPr>
          </a:p>
          <a:p>
            <a:pPr marL="12700" marR="9525" algn="just">
              <a:lnSpc>
                <a:spcPts val="1380"/>
              </a:lnSpc>
              <a:spcBef>
                <a:spcPts val="805"/>
              </a:spcBef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process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gathering information about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required and </a:t>
            </a:r>
            <a:r>
              <a:rPr sz="1200" dirty="0">
                <a:latin typeface="Times New Roman"/>
                <a:cs typeface="Times New Roman"/>
              </a:rPr>
              <a:t>existing </a:t>
            </a:r>
            <a:r>
              <a:rPr sz="1200" spc="-5" dirty="0">
                <a:latin typeface="Times New Roman"/>
                <a:cs typeface="Times New Roman"/>
              </a:rPr>
              <a:t>systems and distilling </a:t>
            </a:r>
            <a:r>
              <a:rPr sz="1200" dirty="0">
                <a:latin typeface="Times New Roman"/>
                <a:cs typeface="Times New Roman"/>
              </a:rPr>
              <a:t>the  </a:t>
            </a:r>
            <a:r>
              <a:rPr sz="1200" spc="-5" dirty="0">
                <a:latin typeface="Times New Roman"/>
                <a:cs typeface="Times New Roman"/>
              </a:rPr>
              <a:t>user and system </a:t>
            </a:r>
            <a:r>
              <a:rPr sz="1200" dirty="0">
                <a:latin typeface="Times New Roman"/>
                <a:cs typeface="Times New Roman"/>
              </a:rPr>
              <a:t>requirements </a:t>
            </a:r>
            <a:r>
              <a:rPr sz="1200" spc="-5" dirty="0">
                <a:latin typeface="Times New Roman"/>
                <a:cs typeface="Times New Roman"/>
              </a:rPr>
              <a:t>from </a:t>
            </a:r>
            <a:r>
              <a:rPr sz="1200" dirty="0">
                <a:latin typeface="Times New Roman"/>
                <a:cs typeface="Times New Roman"/>
              </a:rPr>
              <a:t>this information. </a:t>
            </a:r>
            <a:r>
              <a:rPr sz="1200" spc="-5" dirty="0">
                <a:latin typeface="Times New Roman"/>
                <a:cs typeface="Times New Roman"/>
              </a:rPr>
              <a:t>Interaction is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system stakeholders  from managers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external regulators. Systems </a:t>
            </a:r>
            <a:r>
              <a:rPr sz="1200" dirty="0">
                <a:latin typeface="Times New Roman"/>
                <a:cs typeface="Times New Roman"/>
              </a:rPr>
              <a:t>normally have a range </a:t>
            </a:r>
            <a:r>
              <a:rPr sz="1200" spc="5" dirty="0">
                <a:latin typeface="Times New Roman"/>
                <a:cs typeface="Times New Roman"/>
              </a:rPr>
              <a:t>of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stakeholders.</a:t>
            </a:r>
            <a:endParaRPr sz="1200">
              <a:latin typeface="Times New Roman"/>
              <a:cs typeface="Times New Roman"/>
            </a:endParaRPr>
          </a:p>
          <a:p>
            <a:pPr marL="469900" indent="-228600">
              <a:lnSpc>
                <a:spcPts val="1410"/>
              </a:lnSpc>
              <a:spcBef>
                <a:spcPts val="735"/>
              </a:spcBef>
              <a:buFont typeface="Wingdings"/>
              <a:buChar char="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Interviewing</a:t>
            </a:r>
            <a:endParaRPr sz="1200">
              <a:latin typeface="Times New Roman"/>
              <a:cs typeface="Times New Roman"/>
            </a:endParaRPr>
          </a:p>
          <a:p>
            <a:pPr marL="12700" algn="just">
              <a:lnSpc>
                <a:spcPts val="1410"/>
              </a:lnSpc>
            </a:pPr>
            <a:r>
              <a:rPr sz="1200" b="1" spc="-5" dirty="0">
                <a:latin typeface="Times New Roman"/>
                <a:cs typeface="Times New Roman"/>
              </a:rPr>
              <a:t>Formal </a:t>
            </a:r>
            <a:r>
              <a:rPr sz="1200" b="1" dirty="0">
                <a:latin typeface="Times New Roman"/>
                <a:cs typeface="Times New Roman"/>
              </a:rPr>
              <a:t>or </a:t>
            </a:r>
            <a:r>
              <a:rPr sz="1200" b="1" spc="-5" dirty="0">
                <a:latin typeface="Times New Roman"/>
                <a:cs typeface="Times New Roman"/>
              </a:rPr>
              <a:t>informal </a:t>
            </a:r>
            <a:r>
              <a:rPr sz="1200" b="1" dirty="0">
                <a:latin typeface="Times New Roman"/>
                <a:cs typeface="Times New Roman"/>
              </a:rPr>
              <a:t>interviews with </a:t>
            </a:r>
            <a:r>
              <a:rPr sz="1200" b="1" spc="-5" dirty="0">
                <a:latin typeface="Times New Roman"/>
                <a:cs typeface="Times New Roman"/>
              </a:rPr>
              <a:t>stakeholders are part </a:t>
            </a:r>
            <a:r>
              <a:rPr sz="1200" b="1" dirty="0">
                <a:latin typeface="Times New Roman"/>
                <a:cs typeface="Times New Roman"/>
              </a:rPr>
              <a:t>of </a:t>
            </a:r>
            <a:r>
              <a:rPr sz="1200" b="1" spc="-10" dirty="0">
                <a:latin typeface="Times New Roman"/>
                <a:cs typeface="Times New Roman"/>
              </a:rPr>
              <a:t>most </a:t>
            </a:r>
            <a:r>
              <a:rPr sz="1200" b="1" spc="-5" dirty="0">
                <a:latin typeface="Times New Roman"/>
                <a:cs typeface="Times New Roman"/>
              </a:rPr>
              <a:t>RE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processes.</a:t>
            </a:r>
            <a:endParaRPr sz="12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745"/>
              </a:spcBef>
            </a:pPr>
            <a:r>
              <a:rPr sz="1200" b="1" spc="-5" dirty="0">
                <a:latin typeface="Times New Roman"/>
                <a:cs typeface="Times New Roman"/>
              </a:rPr>
              <a:t>Types </a:t>
            </a:r>
            <a:r>
              <a:rPr sz="1200" b="1" dirty="0">
                <a:latin typeface="Times New Roman"/>
                <a:cs typeface="Times New Roman"/>
              </a:rPr>
              <a:t>of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interview</a:t>
            </a:r>
            <a:endParaRPr sz="1200">
              <a:latin typeface="Times New Roman"/>
              <a:cs typeface="Times New Roman"/>
            </a:endParaRPr>
          </a:p>
          <a:p>
            <a:pPr marL="697865" marR="6350" lvl="1" indent="-228600">
              <a:lnSpc>
                <a:spcPts val="1370"/>
              </a:lnSpc>
              <a:spcBef>
                <a:spcPts val="930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Closed interviews </a:t>
            </a:r>
            <a:r>
              <a:rPr sz="1200" b="1" dirty="0">
                <a:latin typeface="Times New Roman"/>
                <a:cs typeface="Times New Roman"/>
              </a:rPr>
              <a:t>: </a:t>
            </a:r>
            <a:r>
              <a:rPr sz="1200" b="1" spc="-5" dirty="0">
                <a:latin typeface="Times New Roman"/>
                <a:cs typeface="Times New Roman"/>
              </a:rPr>
              <a:t>stakeholders answers based on pre-determined </a:t>
            </a:r>
            <a:r>
              <a:rPr sz="1200" b="1" dirty="0">
                <a:latin typeface="Times New Roman"/>
                <a:cs typeface="Times New Roman"/>
              </a:rPr>
              <a:t>list of  </a:t>
            </a:r>
            <a:r>
              <a:rPr sz="1200" b="1" spc="-5" dirty="0">
                <a:latin typeface="Times New Roman"/>
                <a:cs typeface="Times New Roman"/>
              </a:rPr>
              <a:t>questions</a:t>
            </a:r>
            <a:endParaRPr sz="1200">
              <a:latin typeface="Times New Roman"/>
              <a:cs typeface="Times New Roman"/>
            </a:endParaRPr>
          </a:p>
          <a:p>
            <a:pPr marL="697865" marR="5080" lvl="1" indent="-228600">
              <a:lnSpc>
                <a:spcPts val="1380"/>
              </a:lnSpc>
              <a:spcBef>
                <a:spcPts val="95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Open interviews </a:t>
            </a:r>
            <a:r>
              <a:rPr sz="1200" b="1" dirty="0">
                <a:latin typeface="Times New Roman"/>
                <a:cs typeface="Times New Roman"/>
              </a:rPr>
              <a:t>: </a:t>
            </a:r>
            <a:r>
              <a:rPr sz="1200" b="1" spc="-10" dirty="0">
                <a:latin typeface="Times New Roman"/>
                <a:cs typeface="Times New Roman"/>
              </a:rPr>
              <a:t>in </a:t>
            </a:r>
            <a:r>
              <a:rPr sz="1200" b="1" spc="-5" dirty="0">
                <a:latin typeface="Times New Roman"/>
                <a:cs typeface="Times New Roman"/>
              </a:rPr>
              <a:t>which there is </a:t>
            </a:r>
            <a:r>
              <a:rPr sz="1200" b="1" dirty="0">
                <a:latin typeface="Times New Roman"/>
                <a:cs typeface="Times New Roman"/>
              </a:rPr>
              <a:t>no </a:t>
            </a:r>
            <a:r>
              <a:rPr sz="1200" b="1" spc="-5" dirty="0">
                <a:latin typeface="Times New Roman"/>
                <a:cs typeface="Times New Roman"/>
              </a:rPr>
              <a:t>predefined agenda, where various issues  are explored </a:t>
            </a:r>
            <a:r>
              <a:rPr sz="1200" b="1" dirty="0">
                <a:latin typeface="Times New Roman"/>
                <a:cs typeface="Times New Roman"/>
              </a:rPr>
              <a:t>with </a:t>
            </a:r>
            <a:r>
              <a:rPr sz="1200" b="1" spc="-5" dirty="0">
                <a:latin typeface="Times New Roman"/>
                <a:cs typeface="Times New Roman"/>
              </a:rPr>
              <a:t>stakeholders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45"/>
              </a:lnSpc>
            </a:pPr>
            <a:r>
              <a:rPr sz="1200" b="1" spc="-5" dirty="0">
                <a:latin typeface="Times New Roman"/>
                <a:cs typeface="Times New Roman"/>
              </a:rPr>
              <a:t>Effective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interviewing</a:t>
            </a:r>
            <a:endParaRPr sz="1200">
              <a:latin typeface="Times New Roman"/>
              <a:cs typeface="Times New Roman"/>
            </a:endParaRPr>
          </a:p>
          <a:p>
            <a:pPr marL="697865" marR="9525" lvl="1" indent="-228600">
              <a:lnSpc>
                <a:spcPts val="1370"/>
              </a:lnSpc>
              <a:spcBef>
                <a:spcPts val="1040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b="1" dirty="0">
                <a:latin typeface="Times New Roman"/>
                <a:cs typeface="Times New Roman"/>
              </a:rPr>
              <a:t>Be </a:t>
            </a:r>
            <a:r>
              <a:rPr sz="1200" b="1" spc="-5" dirty="0">
                <a:latin typeface="Times New Roman"/>
                <a:cs typeface="Times New Roman"/>
              </a:rPr>
              <a:t>open-minded, </a:t>
            </a:r>
            <a:r>
              <a:rPr sz="1200" b="1" dirty="0">
                <a:latin typeface="Times New Roman"/>
                <a:cs typeface="Times New Roman"/>
              </a:rPr>
              <a:t>avoid </a:t>
            </a:r>
            <a:r>
              <a:rPr sz="1200" b="1" spc="-5" dirty="0">
                <a:latin typeface="Times New Roman"/>
                <a:cs typeface="Times New Roman"/>
              </a:rPr>
              <a:t>pre-conceived ideas about the requirements and are  willing </a:t>
            </a:r>
            <a:r>
              <a:rPr sz="1200" b="1" dirty="0">
                <a:latin typeface="Times New Roman"/>
                <a:cs typeface="Times New Roman"/>
              </a:rPr>
              <a:t>to </a:t>
            </a:r>
            <a:r>
              <a:rPr sz="1200" b="1" spc="-5" dirty="0">
                <a:latin typeface="Times New Roman"/>
                <a:cs typeface="Times New Roman"/>
              </a:rPr>
              <a:t>listen </a:t>
            </a:r>
            <a:r>
              <a:rPr sz="1200" b="1" dirty="0">
                <a:latin typeface="Times New Roman"/>
                <a:cs typeface="Times New Roman"/>
              </a:rPr>
              <a:t>to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stakeholders.</a:t>
            </a:r>
            <a:endParaRPr sz="1200">
              <a:latin typeface="Times New Roman"/>
              <a:cs typeface="Times New Roman"/>
            </a:endParaRPr>
          </a:p>
          <a:p>
            <a:pPr marL="697865" marR="5080" lvl="1" indent="-228600">
              <a:lnSpc>
                <a:spcPts val="1380"/>
              </a:lnSpc>
              <a:spcBef>
                <a:spcPts val="95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Prompt the </a:t>
            </a:r>
            <a:r>
              <a:rPr sz="1200" b="1" dirty="0">
                <a:latin typeface="Times New Roman"/>
                <a:cs typeface="Times New Roman"/>
              </a:rPr>
              <a:t>interviewee to </a:t>
            </a:r>
            <a:r>
              <a:rPr sz="1200" b="1" spc="-5" dirty="0">
                <a:latin typeface="Times New Roman"/>
                <a:cs typeface="Times New Roman"/>
              </a:rPr>
              <a:t>get </a:t>
            </a:r>
            <a:r>
              <a:rPr sz="1200" b="1" dirty="0">
                <a:latin typeface="Times New Roman"/>
                <a:cs typeface="Times New Roman"/>
              </a:rPr>
              <a:t>discussions going using a springboard </a:t>
            </a:r>
            <a:r>
              <a:rPr sz="1200" b="1" spc="-5" dirty="0">
                <a:latin typeface="Times New Roman"/>
                <a:cs typeface="Times New Roman"/>
              </a:rPr>
              <a:t>question,  </a:t>
            </a:r>
            <a:r>
              <a:rPr sz="1200" b="1" dirty="0">
                <a:latin typeface="Times New Roman"/>
                <a:cs typeface="Times New Roman"/>
              </a:rPr>
              <a:t>a </a:t>
            </a:r>
            <a:r>
              <a:rPr sz="1200" b="1" spc="-5" dirty="0">
                <a:latin typeface="Times New Roman"/>
                <a:cs typeface="Times New Roman"/>
              </a:rPr>
              <a:t>requirements </a:t>
            </a:r>
            <a:r>
              <a:rPr sz="1200" b="1" dirty="0">
                <a:latin typeface="Times New Roman"/>
                <a:cs typeface="Times New Roman"/>
              </a:rPr>
              <a:t>proposal, or </a:t>
            </a:r>
            <a:r>
              <a:rPr sz="1200" b="1" spc="-5" dirty="0">
                <a:latin typeface="Times New Roman"/>
                <a:cs typeface="Times New Roman"/>
              </a:rPr>
              <a:t>by working together on </a:t>
            </a:r>
            <a:r>
              <a:rPr sz="1200" b="1" dirty="0">
                <a:latin typeface="Times New Roman"/>
                <a:cs typeface="Times New Roman"/>
              </a:rPr>
              <a:t>a </a:t>
            </a:r>
            <a:r>
              <a:rPr sz="1200" b="1" spc="-5" dirty="0">
                <a:latin typeface="Times New Roman"/>
                <a:cs typeface="Times New Roman"/>
              </a:rPr>
              <a:t>prototype</a:t>
            </a:r>
            <a:r>
              <a:rPr sz="1200" b="1" spc="4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system.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304" y="6375272"/>
            <a:ext cx="880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413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Scenarios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704" y="6454520"/>
            <a:ext cx="3793490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8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Scenarios </a:t>
            </a:r>
            <a:r>
              <a:rPr sz="1200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real-life examples </a:t>
            </a:r>
            <a:r>
              <a:rPr sz="1200" dirty="0">
                <a:latin typeface="Times New Roman"/>
                <a:cs typeface="Times New Roman"/>
              </a:rPr>
              <a:t>of how a </a:t>
            </a:r>
            <a:r>
              <a:rPr sz="1200" spc="-5" dirty="0">
                <a:latin typeface="Times New Roman"/>
                <a:cs typeface="Times New Roman"/>
              </a:rPr>
              <a:t>system can </a:t>
            </a:r>
            <a:r>
              <a:rPr sz="1200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used.  </a:t>
            </a:r>
            <a:r>
              <a:rPr sz="1200" dirty="0">
                <a:latin typeface="Times New Roman"/>
                <a:cs typeface="Times New Roman"/>
              </a:rPr>
              <a:t>They should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include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6304" y="7112888"/>
            <a:ext cx="5587365" cy="3121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228600">
              <a:lnSpc>
                <a:spcPct val="100000"/>
              </a:lnSpc>
              <a:spcBef>
                <a:spcPts val="10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description </a:t>
            </a:r>
            <a:r>
              <a:rPr sz="1200" dirty="0">
                <a:latin typeface="Times New Roman"/>
                <a:cs typeface="Times New Roman"/>
              </a:rPr>
              <a:t>of the starting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situation;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2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description </a:t>
            </a:r>
            <a:r>
              <a:rPr sz="1200" dirty="0">
                <a:latin typeface="Times New Roman"/>
                <a:cs typeface="Times New Roman"/>
              </a:rPr>
              <a:t>of the normal </a:t>
            </a:r>
            <a:r>
              <a:rPr sz="1200" spc="-5" dirty="0">
                <a:latin typeface="Times New Roman"/>
                <a:cs typeface="Times New Roman"/>
              </a:rPr>
              <a:t>flow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events;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3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description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what </a:t>
            </a:r>
            <a:r>
              <a:rPr sz="1200" dirty="0">
                <a:latin typeface="Times New Roman"/>
                <a:cs typeface="Times New Roman"/>
              </a:rPr>
              <a:t>can </a:t>
            </a:r>
            <a:r>
              <a:rPr sz="1200" spc="-10" dirty="0">
                <a:latin typeface="Times New Roman"/>
                <a:cs typeface="Times New Roman"/>
              </a:rPr>
              <a:t>go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wrong;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ct val="100000"/>
              </a:lnSpc>
              <a:spcBef>
                <a:spcPts val="2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Information </a:t>
            </a:r>
            <a:r>
              <a:rPr sz="1200" dirty="0">
                <a:latin typeface="Times New Roman"/>
                <a:cs typeface="Times New Roman"/>
              </a:rPr>
              <a:t>about other </a:t>
            </a:r>
            <a:r>
              <a:rPr sz="1200" spc="-5" dirty="0">
                <a:latin typeface="Times New Roman"/>
                <a:cs typeface="Times New Roman"/>
              </a:rPr>
              <a:t>concurrent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activities;</a:t>
            </a:r>
            <a:endParaRPr sz="1200">
              <a:latin typeface="Times New Roman"/>
              <a:cs typeface="Times New Roman"/>
            </a:endParaRPr>
          </a:p>
          <a:p>
            <a:pPr marL="469265" indent="-228600">
              <a:lnSpc>
                <a:spcPts val="1415"/>
              </a:lnSpc>
              <a:spcBef>
                <a:spcPts val="3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description </a:t>
            </a:r>
            <a:r>
              <a:rPr sz="1200" dirty="0">
                <a:latin typeface="Times New Roman"/>
                <a:cs typeface="Times New Roman"/>
              </a:rPr>
              <a:t>of the state </a:t>
            </a:r>
            <a:r>
              <a:rPr sz="1200" spc="-5" dirty="0">
                <a:latin typeface="Times New Roman"/>
                <a:cs typeface="Times New Roman"/>
              </a:rPr>
              <a:t>when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scenario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finishes</a:t>
            </a:r>
            <a:r>
              <a:rPr sz="1200" b="1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415"/>
              </a:lnSpc>
              <a:buFont typeface="Wingdings"/>
              <a:buChar char=""/>
              <a:tabLst>
                <a:tab pos="2413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Ethnography</a:t>
            </a:r>
            <a:endParaRPr sz="1200">
              <a:latin typeface="Times New Roman"/>
              <a:cs typeface="Times New Roman"/>
            </a:endParaRPr>
          </a:p>
          <a:p>
            <a:pPr marL="469265" marR="8890" lvl="1" indent="-228600">
              <a:lnSpc>
                <a:spcPts val="1370"/>
              </a:lnSpc>
              <a:spcBef>
                <a:spcPts val="114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social </a:t>
            </a:r>
            <a:r>
              <a:rPr sz="1200" dirty="0">
                <a:latin typeface="Times New Roman"/>
                <a:cs typeface="Times New Roman"/>
              </a:rPr>
              <a:t>scientist </a:t>
            </a:r>
            <a:r>
              <a:rPr sz="1200" spc="-5" dirty="0">
                <a:latin typeface="Times New Roman"/>
                <a:cs typeface="Times New Roman"/>
              </a:rPr>
              <a:t>spends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considerable </a:t>
            </a:r>
            <a:r>
              <a:rPr sz="1200" dirty="0">
                <a:latin typeface="Times New Roman"/>
                <a:cs typeface="Times New Roman"/>
              </a:rPr>
              <a:t>time observing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analysing how </a:t>
            </a:r>
            <a:r>
              <a:rPr sz="1200" spc="-5" dirty="0">
                <a:latin typeface="Times New Roman"/>
                <a:cs typeface="Times New Roman"/>
              </a:rPr>
              <a:t>people  </a:t>
            </a:r>
            <a:r>
              <a:rPr sz="1200" dirty="0">
                <a:latin typeface="Times New Roman"/>
                <a:cs typeface="Times New Roman"/>
              </a:rPr>
              <a:t>actually </a:t>
            </a:r>
            <a:r>
              <a:rPr sz="1200" spc="-5" dirty="0">
                <a:latin typeface="Times New Roman"/>
                <a:cs typeface="Times New Roman"/>
              </a:rPr>
              <a:t>work.People </a:t>
            </a:r>
            <a:r>
              <a:rPr sz="1200" dirty="0">
                <a:latin typeface="Times New Roman"/>
                <a:cs typeface="Times New Roman"/>
              </a:rPr>
              <a:t>do not have to explain or </a:t>
            </a:r>
            <a:r>
              <a:rPr sz="1200" spc="-5" dirty="0">
                <a:latin typeface="Times New Roman"/>
                <a:cs typeface="Times New Roman"/>
              </a:rPr>
              <a:t>articulate their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work.</a:t>
            </a:r>
            <a:endParaRPr sz="1200">
              <a:latin typeface="Times New Roman"/>
              <a:cs typeface="Times New Roman"/>
            </a:endParaRPr>
          </a:p>
          <a:p>
            <a:pPr marL="469265" lvl="1" indent="-228600">
              <a:lnSpc>
                <a:spcPct val="100000"/>
              </a:lnSpc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Social and organisational factors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importance </a:t>
            </a:r>
            <a:r>
              <a:rPr sz="1200" spc="5" dirty="0">
                <a:latin typeface="Times New Roman"/>
                <a:cs typeface="Times New Roman"/>
              </a:rPr>
              <a:t>may be </a:t>
            </a:r>
            <a:r>
              <a:rPr sz="1200" spc="-5" dirty="0">
                <a:latin typeface="Times New Roman"/>
                <a:cs typeface="Times New Roman"/>
              </a:rPr>
              <a:t>observed.</a:t>
            </a:r>
            <a:endParaRPr sz="1200">
              <a:latin typeface="Times New Roman"/>
              <a:cs typeface="Times New Roman"/>
            </a:endParaRPr>
          </a:p>
          <a:p>
            <a:pPr marL="469265" marR="5080" lvl="1" indent="-228600">
              <a:lnSpc>
                <a:spcPts val="1370"/>
              </a:lnSpc>
              <a:spcBef>
                <a:spcPts val="13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Ethnographic studies have shown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work is usually richer and </a:t>
            </a:r>
            <a:r>
              <a:rPr sz="1200" dirty="0">
                <a:latin typeface="Times New Roman"/>
                <a:cs typeface="Times New Roman"/>
              </a:rPr>
              <a:t>more complex</a:t>
            </a:r>
            <a:r>
              <a:rPr sz="1200" spc="-2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than  </a:t>
            </a:r>
            <a:r>
              <a:rPr sz="1200" spc="-5" dirty="0">
                <a:latin typeface="Times New Roman"/>
                <a:cs typeface="Times New Roman"/>
              </a:rPr>
              <a:t>suggested </a:t>
            </a:r>
            <a:r>
              <a:rPr sz="1200" spc="10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simple </a:t>
            </a: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models.</a:t>
            </a:r>
            <a:endParaRPr sz="1200">
              <a:latin typeface="Times New Roman"/>
              <a:cs typeface="Times New Roman"/>
            </a:endParaRPr>
          </a:p>
          <a:p>
            <a:pPr marL="469265" marR="6985" lvl="1" indent="-228600">
              <a:lnSpc>
                <a:spcPts val="1370"/>
              </a:lnSpc>
              <a:spcBef>
                <a:spcPts val="10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Requirements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are derived from cooperation and awareness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other </a:t>
            </a:r>
            <a:r>
              <a:rPr sz="1200" spc="-5" dirty="0">
                <a:latin typeface="Times New Roman"/>
                <a:cs typeface="Times New Roman"/>
              </a:rPr>
              <a:t>people’s  activities.</a:t>
            </a:r>
            <a:endParaRPr sz="1200">
              <a:latin typeface="Times New Roman"/>
              <a:cs typeface="Times New Roman"/>
            </a:endParaRPr>
          </a:p>
          <a:p>
            <a:pPr marL="469265" marR="6350" lvl="1" indent="-228600">
              <a:lnSpc>
                <a:spcPts val="1380"/>
              </a:lnSpc>
              <a:spcBef>
                <a:spcPts val="10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Awareness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what </a:t>
            </a:r>
            <a:r>
              <a:rPr sz="1200" dirty="0">
                <a:latin typeface="Times New Roman"/>
                <a:cs typeface="Times New Roman"/>
              </a:rPr>
              <a:t>other </a:t>
            </a:r>
            <a:r>
              <a:rPr sz="1200" spc="-5" dirty="0">
                <a:latin typeface="Times New Roman"/>
                <a:cs typeface="Times New Roman"/>
              </a:rPr>
              <a:t>people </a:t>
            </a:r>
            <a:r>
              <a:rPr sz="1200" dirty="0">
                <a:latin typeface="Times New Roman"/>
                <a:cs typeface="Times New Roman"/>
              </a:rPr>
              <a:t>are doing </a:t>
            </a:r>
            <a:r>
              <a:rPr sz="1200" spc="-5" dirty="0">
                <a:latin typeface="Times New Roman"/>
                <a:cs typeface="Times New Roman"/>
              </a:rPr>
              <a:t>leads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changes </a:t>
            </a:r>
            <a:r>
              <a:rPr sz="1200" dirty="0">
                <a:latin typeface="Times New Roman"/>
                <a:cs typeface="Times New Roman"/>
              </a:rPr>
              <a:t>in the </a:t>
            </a:r>
            <a:r>
              <a:rPr sz="1200" spc="-5" dirty="0">
                <a:latin typeface="Times New Roman"/>
                <a:cs typeface="Times New Roman"/>
              </a:rPr>
              <a:t>ways </a:t>
            </a:r>
            <a:r>
              <a:rPr sz="1200" dirty="0">
                <a:latin typeface="Times New Roman"/>
                <a:cs typeface="Times New Roman"/>
              </a:rPr>
              <a:t>in which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we 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5" dirty="0">
                <a:latin typeface="Times New Roman"/>
                <a:cs typeface="Times New Roman"/>
              </a:rPr>
              <a:t> things.</a:t>
            </a:r>
            <a:endParaRPr sz="1200">
              <a:latin typeface="Times New Roman"/>
              <a:cs typeface="Times New Roman"/>
            </a:endParaRPr>
          </a:p>
          <a:p>
            <a:pPr marL="469265" marR="5715" lvl="1" indent="-228600">
              <a:lnSpc>
                <a:spcPts val="1370"/>
              </a:lnSpc>
              <a:spcBef>
                <a:spcPts val="10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Ethnography </a:t>
            </a:r>
            <a:r>
              <a:rPr sz="1200" spc="-5" dirty="0">
                <a:latin typeface="Times New Roman"/>
                <a:cs typeface="Times New Roman"/>
              </a:rPr>
              <a:t>is effective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understanding existing processes </a:t>
            </a:r>
            <a:r>
              <a:rPr sz="1200" dirty="0">
                <a:latin typeface="Times New Roman"/>
                <a:cs typeface="Times New Roman"/>
              </a:rPr>
              <a:t>but </a:t>
            </a:r>
            <a:r>
              <a:rPr sz="1200" spc="-5" dirty="0">
                <a:latin typeface="Times New Roman"/>
                <a:cs typeface="Times New Roman"/>
              </a:rPr>
              <a:t>cannot </a:t>
            </a:r>
            <a:r>
              <a:rPr sz="1200" dirty="0">
                <a:latin typeface="Times New Roman"/>
                <a:cs typeface="Times New Roman"/>
              </a:rPr>
              <a:t>identify  </a:t>
            </a:r>
            <a:r>
              <a:rPr sz="1200" spc="-5" dirty="0">
                <a:latin typeface="Times New Roman"/>
                <a:cs typeface="Times New Roman"/>
              </a:rPr>
              <a:t>new features </a:t>
            </a:r>
            <a:r>
              <a:rPr sz="1200" dirty="0">
                <a:latin typeface="Times New Roman"/>
                <a:cs typeface="Times New Roman"/>
              </a:rPr>
              <a:t>that should be </a:t>
            </a:r>
            <a:r>
              <a:rPr sz="1200" spc="-5" dirty="0">
                <a:latin typeface="Times New Roman"/>
                <a:cs typeface="Times New Roman"/>
              </a:rPr>
              <a:t>added </a:t>
            </a:r>
            <a:r>
              <a:rPr sz="1200" dirty="0">
                <a:latin typeface="Times New Roman"/>
                <a:cs typeface="Times New Roman"/>
              </a:rPr>
              <a:t>to a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0100" y="1046987"/>
            <a:ext cx="5277611" cy="1857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5</a:t>
            </a:fld>
            <a:endParaRPr spc="-2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993" y="281431"/>
            <a:ext cx="42449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92829" algn="l"/>
              </a:tabLst>
            </a:pPr>
            <a:r>
              <a:rPr sz="1400" spc="-5" dirty="0">
                <a:latin typeface="Times New Roman"/>
                <a:cs typeface="Times New Roman"/>
              </a:rPr>
              <a:t>MANAGEMENT OF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SOFTWARE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	</a:t>
            </a: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68874" y="281431"/>
            <a:ext cx="12909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7" y="528828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2117" y="10283952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0405" y="1292606"/>
            <a:ext cx="5965190" cy="15240"/>
          </a:xfrm>
          <a:custGeom>
            <a:avLst/>
            <a:gdLst/>
            <a:ahLst/>
            <a:cxnLst/>
            <a:rect l="l" t="t" r="r" b="b"/>
            <a:pathLst>
              <a:path w="5965190" h="15240">
                <a:moveTo>
                  <a:pt x="5964682" y="0"/>
                </a:moveTo>
                <a:lnTo>
                  <a:pt x="0" y="0"/>
                </a:lnTo>
                <a:lnTo>
                  <a:pt x="0" y="15240"/>
                </a:lnTo>
                <a:lnTo>
                  <a:pt x="5964682" y="15240"/>
                </a:lnTo>
                <a:lnTo>
                  <a:pt x="59646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732537"/>
            <a:ext cx="5991225" cy="2965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ARCHITECTURAL DESIGN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184150" marR="8255" indent="-171450" algn="just">
              <a:lnSpc>
                <a:spcPct val="103299"/>
              </a:lnSpc>
              <a:buFont typeface="Wingdings" pitchFamily="2" charset="2"/>
              <a:buChar char="Ø"/>
            </a:pPr>
            <a:r>
              <a:rPr lang="en-US" spc="-5" dirty="0" smtClean="0">
                <a:latin typeface="Times New Roman"/>
                <a:cs typeface="Times New Roman"/>
              </a:rPr>
              <a:t>A</a:t>
            </a:r>
            <a:r>
              <a:rPr spc="-5" dirty="0" smtClean="0">
                <a:latin typeface="Times New Roman"/>
                <a:cs typeface="Times New Roman"/>
              </a:rPr>
              <a:t>rchitectural </a:t>
            </a:r>
            <a:r>
              <a:rPr spc="-5" dirty="0">
                <a:latin typeface="Times New Roman"/>
                <a:cs typeface="Times New Roman"/>
              </a:rPr>
              <a:t>design represents </a:t>
            </a:r>
            <a:r>
              <a:rPr b="1" dirty="0">
                <a:latin typeface="Times New Roman"/>
                <a:cs typeface="Times New Roman"/>
              </a:rPr>
              <a:t>the </a:t>
            </a:r>
            <a:r>
              <a:rPr b="1" spc="-5" dirty="0">
                <a:latin typeface="Times New Roman"/>
                <a:cs typeface="Times New Roman"/>
              </a:rPr>
              <a:t>structure </a:t>
            </a:r>
            <a:r>
              <a:rPr b="1" dirty="0">
                <a:latin typeface="Times New Roman"/>
                <a:cs typeface="Times New Roman"/>
              </a:rPr>
              <a:t>of data </a:t>
            </a:r>
            <a:r>
              <a:rPr b="1" spc="-5" dirty="0">
                <a:latin typeface="Times New Roman"/>
                <a:cs typeface="Times New Roman"/>
              </a:rPr>
              <a:t>and program </a:t>
            </a:r>
            <a:r>
              <a:rPr b="1" dirty="0">
                <a:latin typeface="Times New Roman"/>
                <a:cs typeface="Times New Roman"/>
              </a:rPr>
              <a:t>components </a:t>
            </a:r>
            <a:r>
              <a:rPr dirty="0">
                <a:latin typeface="Times New Roman"/>
                <a:cs typeface="Times New Roman"/>
              </a:rPr>
              <a:t>that </a:t>
            </a:r>
            <a:r>
              <a:rPr spc="-5" dirty="0">
                <a:latin typeface="Times New Roman"/>
                <a:cs typeface="Times New Roman"/>
              </a:rPr>
              <a:t>are required </a:t>
            </a:r>
            <a:r>
              <a:rPr dirty="0">
                <a:latin typeface="Times New Roman"/>
                <a:cs typeface="Times New Roman"/>
              </a:rPr>
              <a:t>to  build a </a:t>
            </a:r>
            <a:r>
              <a:rPr spc="-5" dirty="0">
                <a:latin typeface="Times New Roman"/>
                <a:cs typeface="Times New Roman"/>
              </a:rPr>
              <a:t>computer-based system. </a:t>
            </a:r>
            <a:endParaRPr lang="en-US" spc="-5" dirty="0">
              <a:latin typeface="Times New Roman"/>
              <a:cs typeface="Times New Roman"/>
            </a:endParaRPr>
          </a:p>
          <a:p>
            <a:pPr marL="184150" marR="8255" indent="-171450" algn="just">
              <a:lnSpc>
                <a:spcPct val="103299"/>
              </a:lnSpc>
              <a:buFont typeface="Wingdings" pitchFamily="2" charset="2"/>
              <a:buChar char="Ø"/>
            </a:pPr>
            <a:r>
              <a:rPr spc="-5" dirty="0" smtClean="0">
                <a:latin typeface="Times New Roman"/>
                <a:cs typeface="Times New Roman"/>
              </a:rPr>
              <a:t>considers </a:t>
            </a:r>
            <a:r>
              <a:rPr dirty="0">
                <a:latin typeface="Times New Roman"/>
                <a:cs typeface="Times New Roman"/>
              </a:rPr>
              <a:t>the </a:t>
            </a:r>
            <a:r>
              <a:rPr spc="-5" dirty="0">
                <a:latin typeface="Times New Roman"/>
                <a:cs typeface="Times New Roman"/>
              </a:rPr>
              <a:t>architectural </a:t>
            </a:r>
            <a:r>
              <a:rPr dirty="0">
                <a:latin typeface="Times New Roman"/>
                <a:cs typeface="Times New Roman"/>
              </a:rPr>
              <a:t>style </a:t>
            </a:r>
            <a:r>
              <a:rPr spc="5" dirty="0">
                <a:latin typeface="Times New Roman"/>
                <a:cs typeface="Times New Roman"/>
              </a:rPr>
              <a:t>that </a:t>
            </a:r>
            <a:r>
              <a:rPr dirty="0">
                <a:latin typeface="Times New Roman"/>
                <a:cs typeface="Times New Roman"/>
              </a:rPr>
              <a:t>the </a:t>
            </a:r>
            <a:r>
              <a:rPr spc="-5" dirty="0">
                <a:latin typeface="Times New Roman"/>
                <a:cs typeface="Times New Roman"/>
              </a:rPr>
              <a:t>system will take, </a:t>
            </a:r>
            <a:r>
              <a:rPr dirty="0">
                <a:latin typeface="Times New Roman"/>
                <a:cs typeface="Times New Roman"/>
              </a:rPr>
              <a:t>the  </a:t>
            </a:r>
            <a:r>
              <a:rPr spc="-5" dirty="0">
                <a:latin typeface="Times New Roman"/>
                <a:cs typeface="Times New Roman"/>
              </a:rPr>
              <a:t>structure and properties </a:t>
            </a:r>
            <a:r>
              <a:rPr dirty="0">
                <a:latin typeface="Times New Roman"/>
                <a:cs typeface="Times New Roman"/>
              </a:rPr>
              <a:t>of the </a:t>
            </a:r>
            <a:r>
              <a:rPr spc="-5" dirty="0">
                <a:latin typeface="Times New Roman"/>
                <a:cs typeface="Times New Roman"/>
              </a:rPr>
              <a:t>components </a:t>
            </a:r>
            <a:r>
              <a:rPr dirty="0">
                <a:latin typeface="Times New Roman"/>
                <a:cs typeface="Times New Roman"/>
              </a:rPr>
              <a:t>that </a:t>
            </a:r>
            <a:r>
              <a:rPr spc="-5" dirty="0">
                <a:latin typeface="Times New Roman"/>
                <a:cs typeface="Times New Roman"/>
              </a:rPr>
              <a:t>constitute </a:t>
            </a:r>
            <a:r>
              <a:rPr dirty="0">
                <a:latin typeface="Times New Roman"/>
                <a:cs typeface="Times New Roman"/>
              </a:rPr>
              <a:t>the </a:t>
            </a:r>
            <a:r>
              <a:rPr spc="-5" dirty="0">
                <a:latin typeface="Times New Roman"/>
                <a:cs typeface="Times New Roman"/>
              </a:rPr>
              <a:t>system, and </a:t>
            </a:r>
            <a:r>
              <a:rPr dirty="0">
                <a:latin typeface="Times New Roman"/>
                <a:cs typeface="Times New Roman"/>
              </a:rPr>
              <a:t>the </a:t>
            </a:r>
            <a:r>
              <a:rPr spc="-5" dirty="0">
                <a:latin typeface="Times New Roman"/>
                <a:cs typeface="Times New Roman"/>
              </a:rPr>
              <a:t>interrelationships  </a:t>
            </a:r>
            <a:r>
              <a:rPr dirty="0">
                <a:latin typeface="Times New Roman"/>
                <a:cs typeface="Times New Roman"/>
              </a:rPr>
              <a:t>that </a:t>
            </a:r>
            <a:r>
              <a:rPr spc="-5" dirty="0">
                <a:latin typeface="Times New Roman"/>
                <a:cs typeface="Times New Roman"/>
              </a:rPr>
              <a:t>occur </a:t>
            </a:r>
            <a:r>
              <a:rPr dirty="0">
                <a:latin typeface="Times New Roman"/>
                <a:cs typeface="Times New Roman"/>
              </a:rPr>
              <a:t>among </a:t>
            </a:r>
            <a:r>
              <a:rPr spc="-5" dirty="0">
                <a:latin typeface="Times New Roman"/>
                <a:cs typeface="Times New Roman"/>
              </a:rPr>
              <a:t>all architectural components </a:t>
            </a:r>
            <a:r>
              <a:rPr dirty="0">
                <a:latin typeface="Times New Roman"/>
                <a:cs typeface="Times New Roman"/>
              </a:rPr>
              <a:t>of a</a:t>
            </a:r>
            <a:r>
              <a:rPr spc="3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system.</a:t>
            </a:r>
            <a:endParaRPr dirty="0">
              <a:latin typeface="Times New Roman"/>
              <a:cs typeface="Times New Roman"/>
            </a:endParaRPr>
          </a:p>
          <a:p>
            <a:pPr marL="12700" marR="6350" algn="just">
              <a:lnSpc>
                <a:spcPct val="103299"/>
              </a:lnSpc>
            </a:pPr>
            <a:r>
              <a:rPr spc="-5" dirty="0">
                <a:latin typeface="Times New Roman"/>
                <a:cs typeface="Times New Roman"/>
              </a:rPr>
              <a:t>An architecture </a:t>
            </a:r>
            <a:r>
              <a:rPr dirty="0">
                <a:latin typeface="Times New Roman"/>
                <a:cs typeface="Times New Roman"/>
              </a:rPr>
              <a:t>model </a:t>
            </a:r>
            <a:r>
              <a:rPr spc="-5" dirty="0">
                <a:latin typeface="Times New Roman"/>
                <a:cs typeface="Times New Roman"/>
              </a:rPr>
              <a:t>encompassing data </a:t>
            </a:r>
            <a:r>
              <a:rPr dirty="0">
                <a:latin typeface="Times New Roman"/>
                <a:cs typeface="Times New Roman"/>
              </a:rPr>
              <a:t>architecture </a:t>
            </a:r>
            <a:r>
              <a:rPr spc="-5" dirty="0">
                <a:latin typeface="Times New Roman"/>
                <a:cs typeface="Times New Roman"/>
              </a:rPr>
              <a:t>and program </a:t>
            </a:r>
            <a:r>
              <a:rPr dirty="0">
                <a:latin typeface="Times New Roman"/>
                <a:cs typeface="Times New Roman"/>
              </a:rPr>
              <a:t>structure </a:t>
            </a:r>
            <a:r>
              <a:rPr spc="-5" dirty="0">
                <a:latin typeface="Times New Roman"/>
                <a:cs typeface="Times New Roman"/>
              </a:rPr>
              <a:t>is created </a:t>
            </a:r>
            <a:r>
              <a:rPr dirty="0">
                <a:latin typeface="Times New Roman"/>
                <a:cs typeface="Times New Roman"/>
              </a:rPr>
              <a:t>during  </a:t>
            </a:r>
            <a:r>
              <a:rPr spc="-5" dirty="0">
                <a:latin typeface="Times New Roman"/>
                <a:cs typeface="Times New Roman"/>
              </a:rPr>
              <a:t>architectural design</a:t>
            </a:r>
            <a:r>
              <a:rPr spc="-5" dirty="0" smtClean="0">
                <a:latin typeface="Times New Roman"/>
                <a:cs typeface="Times New Roman"/>
              </a:rPr>
              <a:t>.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4294967295"/>
          </p:nvPr>
        </p:nvSpPr>
        <p:spPr>
          <a:xfrm>
            <a:off x="6307073" y="10367264"/>
            <a:ext cx="49784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50</a:t>
            </a:fld>
            <a:endParaRPr spc="-20" dirty="0"/>
          </a:p>
        </p:txBody>
      </p:sp>
    </p:spTree>
    <p:extLst>
      <p:ext uri="{BB962C8B-B14F-4D97-AF65-F5344CB8AC3E}">
        <p14:creationId xmlns:p14="http://schemas.microsoft.com/office/powerpoint/2010/main" val="264887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470" y="594431"/>
            <a:ext cx="7059930" cy="744829"/>
          </a:xfrm>
        </p:spPr>
        <p:txBody>
          <a:bodyPr>
            <a:noAutofit/>
          </a:bodyPr>
          <a:lstStyle/>
          <a:p>
            <a:pPr algn="l"/>
            <a:r>
              <a:rPr lang="en-US" sz="2800" b="1" spc="-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SOFTWARE ARCHITECTURE</a:t>
            </a:r>
            <a:r>
              <a:rPr lang="en-US" sz="2800" dirty="0" smtClean="0">
                <a:latin typeface="Times New Roman"/>
                <a:cs typeface="Times New Roman"/>
              </a:rPr>
              <a:t/>
            </a:r>
            <a:br>
              <a:rPr lang="en-US" sz="2800" dirty="0" smtClean="0">
                <a:latin typeface="Times New Roman"/>
                <a:cs typeface="Times New Roman"/>
              </a:rPr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930" y="1426634"/>
            <a:ext cx="6800850" cy="8131315"/>
          </a:xfrm>
        </p:spPr>
        <p:txBody>
          <a:bodyPr>
            <a:normAutofit/>
          </a:bodyPr>
          <a:lstStyle/>
          <a:p>
            <a:pPr marL="12700" marR="11430" algn="just">
              <a:lnSpc>
                <a:spcPts val="1490"/>
              </a:lnSpc>
              <a:spcBef>
                <a:spcPts val="35"/>
              </a:spcBef>
            </a:pPr>
            <a:endParaRPr lang="en-US" dirty="0" smtClean="0">
              <a:latin typeface="Times New Roman"/>
              <a:cs typeface="Times New Roman"/>
            </a:endParaRPr>
          </a:p>
          <a:p>
            <a:pPr marL="12700" marR="11430" algn="just">
              <a:lnSpc>
                <a:spcPts val="1490"/>
              </a:lnSpc>
              <a:spcBef>
                <a:spcPts val="35"/>
              </a:spcBef>
            </a:pPr>
            <a:endParaRPr lang="en-US" sz="2400" dirty="0">
              <a:latin typeface="Times New Roman"/>
              <a:cs typeface="Times New Roman"/>
            </a:endParaRPr>
          </a:p>
          <a:p>
            <a:pPr marL="12700" marR="11430" algn="just">
              <a:lnSpc>
                <a:spcPts val="1490"/>
              </a:lnSpc>
              <a:spcBef>
                <a:spcPts val="35"/>
              </a:spcBef>
            </a:pPr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spc="-5" dirty="0" smtClean="0">
                <a:latin typeface="Times New Roman"/>
                <a:cs typeface="Times New Roman"/>
              </a:rPr>
              <a:t>software architecture </a:t>
            </a:r>
            <a:r>
              <a:rPr lang="en-US" sz="2400" dirty="0" smtClean="0">
                <a:latin typeface="Times New Roman"/>
                <a:cs typeface="Times New Roman"/>
              </a:rPr>
              <a:t>of a </a:t>
            </a:r>
            <a:r>
              <a:rPr lang="en-US" sz="2400" spc="-5" dirty="0" smtClean="0">
                <a:latin typeface="Times New Roman"/>
                <a:cs typeface="Times New Roman"/>
              </a:rPr>
              <a:t>program </a:t>
            </a:r>
            <a:r>
              <a:rPr lang="en-US" sz="2400" dirty="0" smtClean="0">
                <a:latin typeface="Times New Roman"/>
                <a:cs typeface="Times New Roman"/>
              </a:rPr>
              <a:t>or</a:t>
            </a:r>
          </a:p>
          <a:p>
            <a:pPr marL="12700" marR="11430" algn="just">
              <a:lnSpc>
                <a:spcPts val="1490"/>
              </a:lnSpc>
              <a:spcBef>
                <a:spcPts val="35"/>
              </a:spcBef>
            </a:pPr>
            <a:endParaRPr lang="en-US" sz="2400" dirty="0">
              <a:latin typeface="Times New Roman"/>
              <a:cs typeface="Times New Roman"/>
            </a:endParaRPr>
          </a:p>
          <a:p>
            <a:pPr marL="0" marR="11430" indent="0" algn="just">
              <a:lnSpc>
                <a:spcPts val="1490"/>
              </a:lnSpc>
              <a:spcBef>
                <a:spcPts val="35"/>
              </a:spcBef>
              <a:buNone/>
            </a:pPr>
            <a:r>
              <a:rPr lang="en-US" sz="2400" dirty="0" smtClean="0">
                <a:latin typeface="Times New Roman"/>
                <a:cs typeface="Times New Roman"/>
              </a:rPr>
              <a:t> computing </a:t>
            </a:r>
            <a:r>
              <a:rPr lang="en-US" sz="2400" spc="-5" dirty="0" smtClean="0">
                <a:latin typeface="Times New Roman"/>
                <a:cs typeface="Times New Roman"/>
              </a:rPr>
              <a:t>system is </a:t>
            </a:r>
            <a:r>
              <a:rPr lang="en-US" sz="2400" dirty="0" smtClean="0">
                <a:latin typeface="Times New Roman"/>
                <a:cs typeface="Times New Roman"/>
              </a:rPr>
              <a:t>the structure or</a:t>
            </a:r>
          </a:p>
          <a:p>
            <a:pPr marL="12700" marR="11430" algn="just">
              <a:lnSpc>
                <a:spcPts val="1490"/>
              </a:lnSpc>
              <a:spcBef>
                <a:spcPts val="35"/>
              </a:spcBef>
            </a:pPr>
            <a:endParaRPr lang="en-US" sz="2400" dirty="0">
              <a:latin typeface="Times New Roman"/>
              <a:cs typeface="Times New Roman"/>
            </a:endParaRPr>
          </a:p>
          <a:p>
            <a:pPr marL="0" marR="11430" indent="0" algn="just">
              <a:lnSpc>
                <a:spcPts val="1490"/>
              </a:lnSpc>
              <a:spcBef>
                <a:spcPts val="35"/>
              </a:spcBef>
              <a:buNone/>
            </a:pP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spc="-5" dirty="0" smtClean="0">
                <a:latin typeface="Times New Roman"/>
                <a:cs typeface="Times New Roman"/>
              </a:rPr>
              <a:t>structures </a:t>
            </a:r>
            <a:r>
              <a:rPr lang="en-US" sz="2400" dirty="0" smtClean="0">
                <a:latin typeface="Times New Roman"/>
                <a:cs typeface="Times New Roman"/>
              </a:rPr>
              <a:t>of the  </a:t>
            </a:r>
            <a:r>
              <a:rPr lang="en-US" sz="2400" spc="-5" dirty="0" smtClean="0">
                <a:latin typeface="Times New Roman"/>
                <a:cs typeface="Times New Roman"/>
              </a:rPr>
              <a:t>system, </a:t>
            </a:r>
            <a:r>
              <a:rPr lang="en-US" sz="2400" dirty="0" smtClean="0">
                <a:latin typeface="Times New Roman"/>
                <a:cs typeface="Times New Roman"/>
              </a:rPr>
              <a:t>which comprise</a:t>
            </a:r>
          </a:p>
          <a:p>
            <a:pPr marL="12700" marR="11430" algn="just">
              <a:lnSpc>
                <a:spcPts val="1490"/>
              </a:lnSpc>
              <a:spcBef>
                <a:spcPts val="35"/>
              </a:spcBef>
            </a:pPr>
            <a:endParaRPr lang="en-US" sz="2400" dirty="0">
              <a:latin typeface="Times New Roman"/>
              <a:cs typeface="Times New Roman"/>
            </a:endParaRPr>
          </a:p>
          <a:p>
            <a:pPr marL="0" marR="11430" indent="0" algn="just">
              <a:lnSpc>
                <a:spcPts val="1490"/>
              </a:lnSpc>
              <a:spcBef>
                <a:spcPts val="35"/>
              </a:spcBef>
              <a:buNone/>
            </a:pP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spc="-5" dirty="0" smtClean="0">
                <a:latin typeface="Times New Roman"/>
                <a:cs typeface="Times New Roman"/>
              </a:rPr>
              <a:t>software </a:t>
            </a:r>
            <a:r>
              <a:rPr lang="en-US" sz="2400" dirty="0" smtClean="0">
                <a:latin typeface="Times New Roman"/>
                <a:cs typeface="Times New Roman"/>
              </a:rPr>
              <a:t>components, the externally visible</a:t>
            </a:r>
          </a:p>
          <a:p>
            <a:pPr marL="12700" marR="11430" algn="just">
              <a:lnSpc>
                <a:spcPts val="1490"/>
              </a:lnSpc>
              <a:spcBef>
                <a:spcPts val="35"/>
              </a:spcBef>
            </a:pPr>
            <a:endParaRPr lang="en-US" sz="2400" dirty="0">
              <a:latin typeface="Times New Roman"/>
              <a:cs typeface="Times New Roman"/>
            </a:endParaRPr>
          </a:p>
          <a:p>
            <a:pPr marL="0" marR="11430" indent="0" algn="just">
              <a:lnSpc>
                <a:spcPts val="1490"/>
              </a:lnSpc>
              <a:spcBef>
                <a:spcPts val="35"/>
              </a:spcBef>
              <a:buNone/>
            </a:pP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spc="-5" dirty="0" smtClean="0">
                <a:latin typeface="Times New Roman"/>
                <a:cs typeface="Times New Roman"/>
              </a:rPr>
              <a:t>properties </a:t>
            </a:r>
            <a:r>
              <a:rPr lang="en-US" sz="2400" dirty="0" smtClean="0">
                <a:latin typeface="Times New Roman"/>
                <a:cs typeface="Times New Roman"/>
              </a:rPr>
              <a:t>of those  </a:t>
            </a:r>
            <a:r>
              <a:rPr lang="en-US" sz="2400" spc="-5" dirty="0" smtClean="0">
                <a:latin typeface="Times New Roman"/>
                <a:cs typeface="Times New Roman"/>
              </a:rPr>
              <a:t>components, </a:t>
            </a:r>
            <a:r>
              <a:rPr lang="en-US" sz="2400" dirty="0" smtClean="0">
                <a:latin typeface="Times New Roman"/>
                <a:cs typeface="Times New Roman"/>
              </a:rPr>
              <a:t>and the</a:t>
            </a:r>
          </a:p>
          <a:p>
            <a:pPr marL="12700" marR="11430" algn="just">
              <a:lnSpc>
                <a:spcPts val="1490"/>
              </a:lnSpc>
              <a:spcBef>
                <a:spcPts val="35"/>
              </a:spcBef>
            </a:pPr>
            <a:endParaRPr lang="en-US" sz="2400" dirty="0">
              <a:latin typeface="Times New Roman"/>
              <a:cs typeface="Times New Roman"/>
            </a:endParaRPr>
          </a:p>
          <a:p>
            <a:pPr marL="0" marR="11430" indent="0" algn="just">
              <a:lnSpc>
                <a:spcPts val="1490"/>
              </a:lnSpc>
              <a:spcBef>
                <a:spcPts val="35"/>
              </a:spcBef>
              <a:buNone/>
            </a:pPr>
            <a:r>
              <a:rPr lang="en-US" sz="2400" dirty="0" smtClean="0">
                <a:latin typeface="Times New Roman"/>
                <a:cs typeface="Times New Roman"/>
              </a:rPr>
              <a:t>relationships </a:t>
            </a:r>
            <a:r>
              <a:rPr lang="en-US" sz="2400" spc="-5" dirty="0" smtClean="0">
                <a:latin typeface="Times New Roman"/>
                <a:cs typeface="Times New Roman"/>
              </a:rPr>
              <a:t>among</a:t>
            </a:r>
            <a:r>
              <a:rPr lang="en-US" sz="2400" spc="-15" dirty="0" smtClean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latin typeface="Times New Roman"/>
                <a:cs typeface="Times New Roman"/>
              </a:rPr>
              <a:t>them.</a:t>
            </a:r>
          </a:p>
        </p:txBody>
      </p:sp>
    </p:spTree>
    <p:extLst>
      <p:ext uri="{BB962C8B-B14F-4D97-AF65-F5344CB8AC3E}">
        <p14:creationId xmlns:p14="http://schemas.microsoft.com/office/powerpoint/2010/main" val="5533080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460" y="427990"/>
            <a:ext cx="6812280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latin typeface="Times New Roman"/>
                <a:cs typeface="Times New Roman"/>
              </a:rPr>
              <a:t>Identify </a:t>
            </a:r>
            <a:r>
              <a:rPr lang="en-US" spc="-5" dirty="0" smtClean="0">
                <a:latin typeface="Times New Roman"/>
                <a:cs typeface="Times New Roman"/>
              </a:rPr>
              <a:t>three </a:t>
            </a:r>
            <a:r>
              <a:rPr lang="en-US" spc="5" dirty="0" smtClean="0">
                <a:latin typeface="Times New Roman"/>
                <a:cs typeface="Times New Roman"/>
              </a:rPr>
              <a:t>key </a:t>
            </a:r>
            <a:r>
              <a:rPr lang="en-US" dirty="0" smtClean="0">
                <a:latin typeface="Times New Roman"/>
                <a:cs typeface="Times New Roman"/>
              </a:rPr>
              <a:t>reasons that </a:t>
            </a:r>
            <a:r>
              <a:rPr lang="en-US" spc="-5" dirty="0" smtClean="0">
                <a:latin typeface="Times New Roman"/>
                <a:cs typeface="Times New Roman"/>
              </a:rPr>
              <a:t>software architecture is</a:t>
            </a:r>
            <a:r>
              <a:rPr lang="en-US" spc="-50" dirty="0" smtClean="0">
                <a:latin typeface="Times New Roman"/>
                <a:cs typeface="Times New Roman"/>
              </a:rPr>
              <a:t> </a:t>
            </a:r>
            <a:r>
              <a:rPr lang="en-US" spc="-5" dirty="0" smtClean="0">
                <a:latin typeface="Times New Roman"/>
                <a:cs typeface="Times New Roman"/>
              </a:rPr>
              <a:t>important:</a:t>
            </a:r>
            <a:endParaRPr lang="en-US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pc="-5" dirty="0" smtClean="0">
                <a:latin typeface="Times New Roman"/>
                <a:cs typeface="Times New Roman"/>
              </a:rPr>
              <a:t>    Software</a:t>
            </a:r>
            <a:r>
              <a:rPr lang="en-US" spc="75" dirty="0" smtClean="0">
                <a:latin typeface="Times New Roman"/>
                <a:cs typeface="Times New Roman"/>
              </a:rPr>
              <a:t> </a:t>
            </a:r>
            <a:r>
              <a:rPr lang="en-US" spc="-5" dirty="0" smtClean="0">
                <a:latin typeface="Times New Roman"/>
                <a:cs typeface="Times New Roman"/>
              </a:rPr>
              <a:t>architecture</a:t>
            </a:r>
            <a:r>
              <a:rPr lang="en-US" spc="65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provides</a:t>
            </a:r>
            <a:r>
              <a:rPr lang="en-US" spc="75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</a:t>
            </a:r>
            <a:r>
              <a:rPr lang="en-US" spc="65" dirty="0" smtClean="0">
                <a:latin typeface="Times New Roman"/>
                <a:cs typeface="Times New Roman"/>
              </a:rPr>
              <a:t> </a:t>
            </a:r>
            <a:r>
              <a:rPr lang="en-US" spc="-5" dirty="0" smtClean="0">
                <a:latin typeface="Times New Roman"/>
                <a:cs typeface="Times New Roman"/>
              </a:rPr>
              <a:t>representation</a:t>
            </a:r>
            <a:r>
              <a:rPr lang="en-US" spc="75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that</a:t>
            </a:r>
            <a:r>
              <a:rPr lang="en-US" spc="70" dirty="0" smtClean="0">
                <a:latin typeface="Times New Roman"/>
                <a:cs typeface="Times New Roman"/>
              </a:rPr>
              <a:t> </a:t>
            </a:r>
            <a:r>
              <a:rPr lang="en-US" spc="-5" dirty="0" smtClean="0">
                <a:latin typeface="Times New Roman"/>
                <a:cs typeface="Times New Roman"/>
              </a:rPr>
              <a:t>facilitates</a:t>
            </a:r>
            <a:r>
              <a:rPr lang="en-US" spc="85" dirty="0" smtClean="0">
                <a:latin typeface="Times New Roman"/>
                <a:cs typeface="Times New Roman"/>
              </a:rPr>
              <a:t> </a:t>
            </a:r>
            <a:r>
              <a:rPr lang="en-US" spc="-5" dirty="0" smtClean="0">
                <a:latin typeface="Times New Roman"/>
                <a:cs typeface="Times New Roman"/>
              </a:rPr>
              <a:t>communication</a:t>
            </a:r>
            <a:r>
              <a:rPr lang="en-US" spc="70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among </a:t>
            </a:r>
            <a:r>
              <a:rPr lang="en-US" spc="-5" dirty="0" smtClean="0">
                <a:latin typeface="Times New Roman"/>
                <a:cs typeface="Times New Roman"/>
              </a:rPr>
              <a:t>all stakeholders.</a:t>
            </a:r>
            <a:endParaRPr lang="en-US" dirty="0" smtClean="0">
              <a:latin typeface="Times New Roman"/>
              <a:cs typeface="Times New Roman"/>
            </a:endParaRPr>
          </a:p>
          <a:p>
            <a:pPr marL="469900" marR="8890" indent="-228600">
              <a:lnSpc>
                <a:spcPct val="110000"/>
              </a:lnSpc>
              <a:buFont typeface="Wingdings"/>
              <a:buChar char=""/>
              <a:tabLst>
                <a:tab pos="469900" algn="l"/>
              </a:tabLst>
            </a:pPr>
            <a:r>
              <a:rPr lang="en-US" dirty="0" smtClean="0">
                <a:latin typeface="Times New Roman"/>
                <a:cs typeface="Times New Roman"/>
              </a:rPr>
              <a:t>The </a:t>
            </a:r>
            <a:r>
              <a:rPr lang="en-US" spc="-5" dirty="0" smtClean="0">
                <a:latin typeface="Times New Roman"/>
                <a:cs typeface="Times New Roman"/>
              </a:rPr>
              <a:t>architecture highlights early design </a:t>
            </a:r>
            <a:r>
              <a:rPr lang="en-US" dirty="0" smtClean="0">
                <a:latin typeface="Times New Roman"/>
                <a:cs typeface="Times New Roman"/>
              </a:rPr>
              <a:t>decisions that </a:t>
            </a:r>
            <a:r>
              <a:rPr lang="en-US" spc="-5" dirty="0" smtClean="0">
                <a:latin typeface="Times New Roman"/>
                <a:cs typeface="Times New Roman"/>
              </a:rPr>
              <a:t>will have </a:t>
            </a:r>
            <a:r>
              <a:rPr lang="en-US" dirty="0" smtClean="0">
                <a:latin typeface="Times New Roman"/>
                <a:cs typeface="Times New Roman"/>
              </a:rPr>
              <a:t>a </a:t>
            </a:r>
            <a:r>
              <a:rPr lang="en-US" spc="-5" dirty="0" smtClean="0">
                <a:latin typeface="Times New Roman"/>
                <a:cs typeface="Times New Roman"/>
              </a:rPr>
              <a:t>profound impact </a:t>
            </a:r>
            <a:r>
              <a:rPr lang="en-US" dirty="0" smtClean="0">
                <a:latin typeface="Times New Roman"/>
                <a:cs typeface="Times New Roman"/>
              </a:rPr>
              <a:t>on </a:t>
            </a:r>
            <a:r>
              <a:rPr lang="en-US" spc="-5" dirty="0" smtClean="0">
                <a:latin typeface="Times New Roman"/>
                <a:cs typeface="Times New Roman"/>
              </a:rPr>
              <a:t>all  software engineering work </a:t>
            </a:r>
            <a:r>
              <a:rPr lang="en-US" dirty="0" smtClean="0">
                <a:latin typeface="Times New Roman"/>
                <a:cs typeface="Times New Roman"/>
              </a:rPr>
              <a:t>that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-5" dirty="0" smtClean="0">
                <a:latin typeface="Times New Roman"/>
                <a:cs typeface="Times New Roman"/>
              </a:rPr>
              <a:t>follows.</a:t>
            </a:r>
            <a:endParaRPr lang="en-US" dirty="0" smtClean="0">
              <a:latin typeface="Times New Roman"/>
              <a:cs typeface="Times New Roman"/>
            </a:endParaRPr>
          </a:p>
          <a:p>
            <a:pPr marL="469900" marR="11430" indent="-228600">
              <a:lnSpc>
                <a:spcPct val="110000"/>
              </a:lnSpc>
              <a:spcBef>
                <a:spcPts val="15"/>
              </a:spcBef>
              <a:buFont typeface="Wingdings"/>
              <a:buChar char=""/>
              <a:tabLst>
                <a:tab pos="469900" algn="l"/>
              </a:tabLst>
            </a:pPr>
            <a:r>
              <a:rPr lang="en-US" spc="-5" dirty="0" smtClean="0">
                <a:latin typeface="Times New Roman"/>
                <a:cs typeface="Times New Roman"/>
              </a:rPr>
              <a:t>Architecture “constitutes </a:t>
            </a:r>
            <a:r>
              <a:rPr lang="en-US" dirty="0" smtClean="0">
                <a:latin typeface="Times New Roman"/>
                <a:cs typeface="Times New Roman"/>
              </a:rPr>
              <a:t>a relatively </a:t>
            </a:r>
            <a:r>
              <a:rPr lang="en-US" spc="-5" dirty="0" smtClean="0">
                <a:latin typeface="Times New Roman"/>
                <a:cs typeface="Times New Roman"/>
              </a:rPr>
              <a:t>small, </a:t>
            </a:r>
            <a:r>
              <a:rPr lang="en-US" dirty="0" smtClean="0">
                <a:latin typeface="Times New Roman"/>
                <a:cs typeface="Times New Roman"/>
              </a:rPr>
              <a:t>intellectually </a:t>
            </a:r>
            <a:r>
              <a:rPr lang="en-US" spc="-5" dirty="0" smtClean="0">
                <a:latin typeface="Times New Roman"/>
                <a:cs typeface="Times New Roman"/>
              </a:rPr>
              <a:t>graspable </a:t>
            </a:r>
            <a:r>
              <a:rPr lang="en-US" dirty="0" smtClean="0">
                <a:latin typeface="Times New Roman"/>
                <a:cs typeface="Times New Roman"/>
              </a:rPr>
              <a:t>model of how the  </a:t>
            </a:r>
            <a:r>
              <a:rPr lang="en-US" spc="-5" dirty="0" smtClean="0">
                <a:latin typeface="Times New Roman"/>
                <a:cs typeface="Times New Roman"/>
              </a:rPr>
              <a:t>system </a:t>
            </a:r>
            <a:r>
              <a:rPr lang="en-US" dirty="0" smtClean="0">
                <a:latin typeface="Times New Roman"/>
                <a:cs typeface="Times New Roman"/>
              </a:rPr>
              <a:t>is </a:t>
            </a:r>
            <a:r>
              <a:rPr lang="en-US" spc="-5" dirty="0" smtClean="0">
                <a:latin typeface="Times New Roman"/>
                <a:cs typeface="Times New Roman"/>
              </a:rPr>
              <a:t>structured and </a:t>
            </a:r>
            <a:r>
              <a:rPr lang="en-US" dirty="0" smtClean="0">
                <a:latin typeface="Times New Roman"/>
                <a:cs typeface="Times New Roman"/>
              </a:rPr>
              <a:t>how its </a:t>
            </a:r>
            <a:r>
              <a:rPr lang="en-US" spc="-5" dirty="0" smtClean="0">
                <a:latin typeface="Times New Roman"/>
                <a:cs typeface="Times New Roman"/>
              </a:rPr>
              <a:t>components work</a:t>
            </a:r>
            <a:r>
              <a:rPr lang="en-US" spc="30" dirty="0" smtClean="0">
                <a:latin typeface="Times New Roman"/>
                <a:cs typeface="Times New Roman"/>
              </a:rPr>
              <a:t> </a:t>
            </a:r>
            <a:r>
              <a:rPr lang="en-US" spc="-5" dirty="0" smtClean="0">
                <a:latin typeface="Times New Roman"/>
                <a:cs typeface="Times New Roman"/>
              </a:rPr>
              <a:t>together”</a:t>
            </a:r>
            <a:endParaRPr lang="en-US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"/>
            </a:pPr>
            <a:endParaRPr lang="en-US" sz="24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sz="2000" b="1" u="heavy" spc="-5" dirty="0" smtClean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8579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7700" y="851410"/>
            <a:ext cx="6930390" cy="3749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sz="1200" b="1" u="heavy" spc="-5" dirty="0" smtClean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sz="1200" b="1" u="heavy" spc="-5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400" b="1" u="heavy" spc="-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ARCHITECTURAL </a:t>
            </a:r>
            <a:r>
              <a:rPr lang="en-US" sz="2400" b="1" u="heavy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STYLES</a:t>
            </a:r>
            <a:endParaRPr lang="en-US" sz="240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n-US" sz="1250" dirty="0" smtClean="0">
              <a:latin typeface="Times New Roman"/>
              <a:cs typeface="Times New Roman"/>
            </a:endParaRPr>
          </a:p>
          <a:p>
            <a:pPr marL="355600" marR="7620" indent="-342900" algn="just">
              <a:lnSpc>
                <a:spcPct val="103499"/>
              </a:lnSpc>
              <a:buFont typeface="Wingdings" pitchFamily="2" charset="2"/>
              <a:buChar char="q"/>
            </a:pPr>
            <a:r>
              <a:rPr lang="en-US" sz="2000" spc="-5" dirty="0" smtClean="0">
                <a:latin typeface="Times New Roman"/>
                <a:cs typeface="Times New Roman"/>
              </a:rPr>
              <a:t>An architectural </a:t>
            </a:r>
            <a:r>
              <a:rPr lang="en-US" sz="2000" dirty="0" smtClean="0">
                <a:latin typeface="Times New Roman"/>
                <a:cs typeface="Times New Roman"/>
              </a:rPr>
              <a:t>style </a:t>
            </a:r>
            <a:r>
              <a:rPr lang="en-US" sz="2000" spc="-5" dirty="0" smtClean="0">
                <a:latin typeface="Times New Roman"/>
                <a:cs typeface="Times New Roman"/>
              </a:rPr>
              <a:t>is </a:t>
            </a:r>
            <a:r>
              <a:rPr lang="en-US" sz="2000" b="1" dirty="0" smtClean="0">
                <a:latin typeface="Times New Roman"/>
                <a:cs typeface="Times New Roman"/>
              </a:rPr>
              <a:t>a </a:t>
            </a:r>
            <a:r>
              <a:rPr lang="en-US" sz="2000" b="1" spc="-5" dirty="0" smtClean="0">
                <a:latin typeface="Times New Roman"/>
                <a:cs typeface="Times New Roman"/>
              </a:rPr>
              <a:t>transformation </a:t>
            </a:r>
            <a:r>
              <a:rPr lang="en-US" sz="2000" b="1" dirty="0" smtClean="0">
                <a:latin typeface="Times New Roman"/>
                <a:cs typeface="Times New Roman"/>
              </a:rPr>
              <a:t>that </a:t>
            </a:r>
            <a:r>
              <a:rPr lang="en-US" sz="2000" b="1" spc="-5" dirty="0" smtClean="0">
                <a:latin typeface="Times New Roman"/>
                <a:cs typeface="Times New Roman"/>
              </a:rPr>
              <a:t>is </a:t>
            </a:r>
            <a:r>
              <a:rPr lang="en-US" sz="2000" b="1" dirty="0" smtClean="0">
                <a:latin typeface="Times New Roman"/>
                <a:cs typeface="Times New Roman"/>
              </a:rPr>
              <a:t>imposed on the </a:t>
            </a:r>
            <a:r>
              <a:rPr lang="en-US" sz="2000" b="1" spc="-5" dirty="0" smtClean="0">
                <a:latin typeface="Times New Roman"/>
                <a:cs typeface="Times New Roman"/>
              </a:rPr>
              <a:t>design </a:t>
            </a:r>
            <a:r>
              <a:rPr lang="en-US" sz="2000" b="1" spc="5" dirty="0" smtClean="0">
                <a:latin typeface="Times New Roman"/>
                <a:cs typeface="Times New Roman"/>
              </a:rPr>
              <a:t>of </a:t>
            </a:r>
            <a:r>
              <a:rPr lang="en-US" sz="2000" b="1" spc="-5" dirty="0" smtClean="0">
                <a:latin typeface="Times New Roman"/>
                <a:cs typeface="Times New Roman"/>
              </a:rPr>
              <a:t>an </a:t>
            </a:r>
            <a:r>
              <a:rPr lang="en-US" sz="2000" b="1" dirty="0" smtClean="0">
                <a:latin typeface="Times New Roman"/>
                <a:cs typeface="Times New Roman"/>
              </a:rPr>
              <a:t>entire </a:t>
            </a:r>
            <a:r>
              <a:rPr lang="en-US" sz="2000" b="1" spc="-5" dirty="0" smtClean="0">
                <a:latin typeface="Times New Roman"/>
                <a:cs typeface="Times New Roman"/>
              </a:rPr>
              <a:t>system</a:t>
            </a:r>
            <a:r>
              <a:rPr lang="en-US" sz="2000" spc="-5" dirty="0" smtClean="0">
                <a:latin typeface="Times New Roman"/>
                <a:cs typeface="Times New Roman"/>
              </a:rPr>
              <a:t>. </a:t>
            </a:r>
          </a:p>
          <a:p>
            <a:pPr marL="355600" marR="7620" indent="-342900" algn="just">
              <a:lnSpc>
                <a:spcPct val="103499"/>
              </a:lnSpc>
              <a:buFont typeface="Wingdings" pitchFamily="2" charset="2"/>
              <a:buChar char="q"/>
            </a:pPr>
            <a:r>
              <a:rPr lang="en-US" sz="2000" dirty="0" smtClean="0">
                <a:latin typeface="Times New Roman"/>
                <a:cs typeface="Times New Roman"/>
              </a:rPr>
              <a:t>The  </a:t>
            </a:r>
            <a:r>
              <a:rPr lang="en-US" sz="2000" spc="-5" dirty="0" smtClean="0">
                <a:latin typeface="Times New Roman"/>
                <a:cs typeface="Times New Roman"/>
              </a:rPr>
              <a:t>intent is </a:t>
            </a:r>
            <a:r>
              <a:rPr lang="en-US" sz="2000" dirty="0" smtClean="0">
                <a:latin typeface="Times New Roman"/>
                <a:cs typeface="Times New Roman"/>
              </a:rPr>
              <a:t>to </a:t>
            </a:r>
            <a:r>
              <a:rPr lang="en-US" sz="2000" spc="-5" dirty="0" smtClean="0">
                <a:latin typeface="Times New Roman"/>
                <a:cs typeface="Times New Roman"/>
              </a:rPr>
              <a:t>establish </a:t>
            </a:r>
            <a:r>
              <a:rPr lang="en-US" sz="2000" dirty="0" smtClean="0">
                <a:latin typeface="Times New Roman"/>
                <a:cs typeface="Times New Roman"/>
              </a:rPr>
              <a:t>a </a:t>
            </a:r>
            <a:r>
              <a:rPr lang="en-US" sz="2000" spc="-5" dirty="0" smtClean="0">
                <a:latin typeface="Times New Roman"/>
                <a:cs typeface="Times New Roman"/>
              </a:rPr>
              <a:t>structure </a:t>
            </a:r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spc="-5" dirty="0" smtClean="0">
                <a:latin typeface="Times New Roman"/>
                <a:cs typeface="Times New Roman"/>
              </a:rPr>
              <a:t>all </a:t>
            </a:r>
            <a:r>
              <a:rPr lang="en-US" sz="2000" dirty="0" smtClean="0">
                <a:latin typeface="Times New Roman"/>
                <a:cs typeface="Times New Roman"/>
              </a:rPr>
              <a:t>components of the </a:t>
            </a:r>
            <a:r>
              <a:rPr lang="en-US" sz="2000" spc="-5" dirty="0" smtClean="0">
                <a:latin typeface="Times New Roman"/>
                <a:cs typeface="Times New Roman"/>
              </a:rPr>
              <a:t>system.</a:t>
            </a:r>
          </a:p>
          <a:p>
            <a:pPr marL="355600" marR="7620" indent="-342900" algn="just">
              <a:lnSpc>
                <a:spcPct val="103499"/>
              </a:lnSpc>
              <a:buFont typeface="Wingdings" pitchFamily="2" charset="2"/>
              <a:buChar char="q"/>
            </a:pPr>
            <a:r>
              <a:rPr lang="en-US" sz="2000" spc="-5" dirty="0" smtClean="0">
                <a:latin typeface="Times New Roman"/>
                <a:cs typeface="Times New Roman"/>
              </a:rPr>
              <a:t> </a:t>
            </a:r>
            <a:r>
              <a:rPr lang="en-US" sz="2000" spc="-10" dirty="0" smtClean="0">
                <a:latin typeface="Times New Roman"/>
                <a:cs typeface="Times New Roman"/>
              </a:rPr>
              <a:t>In </a:t>
            </a:r>
            <a:r>
              <a:rPr lang="en-US" sz="2000" dirty="0" smtClean="0">
                <a:latin typeface="Times New Roman"/>
                <a:cs typeface="Times New Roman"/>
              </a:rPr>
              <a:t>the case </a:t>
            </a:r>
            <a:r>
              <a:rPr lang="en-US" sz="2000" spc="-5" dirty="0" smtClean="0">
                <a:latin typeface="Times New Roman"/>
                <a:cs typeface="Times New Roman"/>
              </a:rPr>
              <a:t>where an </a:t>
            </a:r>
            <a:r>
              <a:rPr lang="en-US" sz="2000" dirty="0" smtClean="0">
                <a:latin typeface="Times New Roman"/>
                <a:cs typeface="Times New Roman"/>
              </a:rPr>
              <a:t>existing  </a:t>
            </a:r>
            <a:r>
              <a:rPr lang="en-US" sz="2000" spc="-5" dirty="0" smtClean="0">
                <a:latin typeface="Times New Roman"/>
                <a:cs typeface="Times New Roman"/>
              </a:rPr>
              <a:t>architecture</a:t>
            </a:r>
            <a:r>
              <a:rPr lang="en-US" sz="2000" spc="-55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is</a:t>
            </a:r>
            <a:r>
              <a:rPr lang="en-US" sz="2000" spc="-35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to</a:t>
            </a:r>
            <a:r>
              <a:rPr lang="en-US" sz="2000" spc="-45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be</a:t>
            </a:r>
            <a:r>
              <a:rPr lang="en-US" sz="2000" spc="-45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reengineered,</a:t>
            </a:r>
            <a:r>
              <a:rPr lang="en-US" sz="2000" spc="-45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the</a:t>
            </a:r>
            <a:r>
              <a:rPr lang="en-US" sz="2000" spc="-45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imposition</a:t>
            </a:r>
            <a:r>
              <a:rPr lang="en-US" sz="2000" spc="-4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of</a:t>
            </a:r>
            <a:r>
              <a:rPr lang="en-US" sz="2000" spc="-5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an</a:t>
            </a:r>
            <a:r>
              <a:rPr lang="en-US" sz="2000" spc="-40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architectural</a:t>
            </a:r>
            <a:r>
              <a:rPr lang="en-US" sz="2000" spc="-45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style</a:t>
            </a:r>
            <a:r>
              <a:rPr lang="en-US" sz="2000" spc="-45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will</a:t>
            </a:r>
            <a:r>
              <a:rPr lang="en-US" sz="2000" spc="-40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result</a:t>
            </a:r>
            <a:r>
              <a:rPr lang="en-US" sz="2000" spc="-35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in</a:t>
            </a:r>
            <a:r>
              <a:rPr lang="en-US" sz="2000" spc="-40" dirty="0" smtClean="0">
                <a:latin typeface="Times New Roman"/>
                <a:cs typeface="Times New Roman"/>
              </a:rPr>
              <a:t> </a:t>
            </a:r>
            <a:r>
              <a:rPr lang="en-US" sz="2000" spc="-5" dirty="0" smtClean="0">
                <a:latin typeface="Times New Roman"/>
                <a:cs typeface="Times New Roman"/>
              </a:rPr>
              <a:t>fundamental  changes </a:t>
            </a:r>
            <a:r>
              <a:rPr lang="en-US" sz="2000" dirty="0" smtClean="0">
                <a:latin typeface="Times New Roman"/>
                <a:cs typeface="Times New Roman"/>
              </a:rPr>
              <a:t>to the structure of the software including a </a:t>
            </a:r>
            <a:r>
              <a:rPr lang="en-US" sz="2000" spc="-5" dirty="0" smtClean="0">
                <a:latin typeface="Times New Roman"/>
                <a:cs typeface="Times New Roman"/>
              </a:rPr>
              <a:t>reassignment </a:t>
            </a:r>
            <a:r>
              <a:rPr lang="en-US" sz="2000" dirty="0" smtClean="0">
                <a:latin typeface="Times New Roman"/>
                <a:cs typeface="Times New Roman"/>
              </a:rPr>
              <a:t>of the </a:t>
            </a:r>
            <a:r>
              <a:rPr lang="en-US" sz="2000" spc="-5" dirty="0" smtClean="0">
                <a:latin typeface="Times New Roman"/>
                <a:cs typeface="Times New Roman"/>
              </a:rPr>
              <a:t>functionality </a:t>
            </a:r>
            <a:r>
              <a:rPr lang="en-US" sz="2000" spc="5" dirty="0" smtClean="0">
                <a:latin typeface="Times New Roman"/>
                <a:cs typeface="Times New Roman"/>
              </a:rPr>
              <a:t>of  </a:t>
            </a:r>
            <a:r>
              <a:rPr lang="en-US" sz="2000" spc="-5" dirty="0" smtClean="0">
                <a:latin typeface="Times New Roman"/>
                <a:cs typeface="Times New Roman"/>
              </a:rPr>
              <a:t>components.</a:t>
            </a:r>
          </a:p>
          <a:p>
            <a:pPr marL="12700" marR="7620" algn="just">
              <a:lnSpc>
                <a:spcPct val="103499"/>
              </a:lnSpc>
            </a:pPr>
            <a:endParaRPr lang="en-US" sz="1200" spc="-5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603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3881" y="0"/>
            <a:ext cx="6736080" cy="5242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5"/>
              </a:spcBef>
            </a:pPr>
            <a:r>
              <a:rPr lang="en-US" sz="2400" b="1" u="heavy" spc="-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Different Architectural</a:t>
            </a:r>
            <a:r>
              <a:rPr lang="en-US" sz="2400" b="1" u="heavy" spc="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2400" b="1" u="heavy" spc="-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Styles</a:t>
            </a:r>
            <a:endParaRPr lang="en-US" sz="2400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US" sz="1150" dirty="0" smtClean="0">
              <a:latin typeface="Times New Roman"/>
              <a:cs typeface="Times New Roman"/>
            </a:endParaRPr>
          </a:p>
          <a:p>
            <a:pPr marL="741045" marR="5080" lvl="1" indent="-228600" algn="just">
              <a:lnSpc>
                <a:spcPct val="110300"/>
              </a:lnSpc>
              <a:buFont typeface="Wingdings"/>
              <a:buChar char=""/>
              <a:tabLst>
                <a:tab pos="741680" algn="l"/>
              </a:tabLst>
            </a:pPr>
            <a:r>
              <a:rPr lang="en-US" sz="1600" b="1" spc="-5" dirty="0" smtClean="0">
                <a:latin typeface="Times New Roman"/>
                <a:cs typeface="Times New Roman"/>
              </a:rPr>
              <a:t>Data-Centered Architecture: </a:t>
            </a:r>
            <a:r>
              <a:rPr lang="en-US" sz="1600" spc="-5" dirty="0" smtClean="0">
                <a:latin typeface="Times New Roman"/>
                <a:cs typeface="Times New Roman"/>
              </a:rPr>
              <a:t>A </a:t>
            </a:r>
            <a:r>
              <a:rPr lang="en-US" sz="1600" b="1" dirty="0" smtClean="0">
                <a:latin typeface="Times New Roman"/>
                <a:cs typeface="Times New Roman"/>
              </a:rPr>
              <a:t>data store (e.g., a file or </a:t>
            </a:r>
            <a:r>
              <a:rPr lang="en-US" sz="1600" b="1" spc="-5" dirty="0" smtClean="0">
                <a:latin typeface="Times New Roman"/>
                <a:cs typeface="Times New Roman"/>
              </a:rPr>
              <a:t>database</a:t>
            </a:r>
            <a:r>
              <a:rPr lang="en-US" sz="1600" spc="-5" dirty="0" smtClean="0">
                <a:latin typeface="Times New Roman"/>
                <a:cs typeface="Times New Roman"/>
              </a:rPr>
              <a:t>) </a:t>
            </a:r>
            <a:r>
              <a:rPr lang="en-US" sz="1600" dirty="0" smtClean="0">
                <a:latin typeface="Times New Roman"/>
                <a:cs typeface="Times New Roman"/>
              </a:rPr>
              <a:t>resides </a:t>
            </a:r>
            <a:r>
              <a:rPr lang="en-US" sz="1600" b="1" spc="-5" dirty="0" smtClean="0">
                <a:latin typeface="Times New Roman"/>
                <a:cs typeface="Times New Roman"/>
              </a:rPr>
              <a:t>at </a:t>
            </a:r>
            <a:r>
              <a:rPr lang="en-US" sz="1600" b="1" dirty="0" smtClean="0">
                <a:latin typeface="Times New Roman"/>
                <a:cs typeface="Times New Roman"/>
              </a:rPr>
              <a:t>the  </a:t>
            </a:r>
            <a:r>
              <a:rPr lang="en-US" sz="1600" b="1" spc="-5" dirty="0" smtClean="0">
                <a:latin typeface="Times New Roman"/>
                <a:cs typeface="Times New Roman"/>
              </a:rPr>
              <a:t>center </a:t>
            </a:r>
            <a:r>
              <a:rPr lang="en-US" sz="1600" b="1" spc="5" dirty="0" smtClean="0">
                <a:latin typeface="Times New Roman"/>
                <a:cs typeface="Times New Roman"/>
              </a:rPr>
              <a:t>of </a:t>
            </a:r>
            <a:r>
              <a:rPr lang="en-US" sz="1600" b="1" dirty="0" smtClean="0">
                <a:latin typeface="Times New Roman"/>
                <a:cs typeface="Times New Roman"/>
              </a:rPr>
              <a:t>this </a:t>
            </a:r>
            <a:r>
              <a:rPr lang="en-US" sz="1600" b="1" spc="-5" dirty="0" smtClean="0">
                <a:latin typeface="Times New Roman"/>
                <a:cs typeface="Times New Roman"/>
              </a:rPr>
              <a:t>architecture </a:t>
            </a:r>
            <a:r>
              <a:rPr lang="en-US" sz="1600" spc="-5" dirty="0" smtClean="0">
                <a:latin typeface="Times New Roman"/>
                <a:cs typeface="Times New Roman"/>
              </a:rPr>
              <a:t>and is accessed frequently </a:t>
            </a:r>
            <a:r>
              <a:rPr lang="en-US" sz="1600" spc="10" dirty="0" smtClean="0">
                <a:latin typeface="Times New Roman"/>
                <a:cs typeface="Times New Roman"/>
              </a:rPr>
              <a:t>by </a:t>
            </a:r>
            <a:r>
              <a:rPr lang="en-US" sz="1600" dirty="0" smtClean="0">
                <a:latin typeface="Times New Roman"/>
                <a:cs typeface="Times New Roman"/>
              </a:rPr>
              <a:t>other </a:t>
            </a:r>
            <a:r>
              <a:rPr lang="en-US" sz="1600" spc="-5" dirty="0" smtClean="0">
                <a:latin typeface="Times New Roman"/>
                <a:cs typeface="Times New Roman"/>
              </a:rPr>
              <a:t>components </a:t>
            </a:r>
            <a:r>
              <a:rPr lang="en-US" sz="1600" dirty="0" smtClean="0">
                <a:latin typeface="Times New Roman"/>
                <a:cs typeface="Times New Roman"/>
              </a:rPr>
              <a:t>that </a:t>
            </a:r>
            <a:r>
              <a:rPr lang="en-US" sz="1600" spc="-5" dirty="0" smtClean="0">
                <a:latin typeface="Times New Roman"/>
                <a:cs typeface="Times New Roman"/>
              </a:rPr>
              <a:t>update,  add, delete, 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spc="-5" dirty="0" smtClean="0">
                <a:latin typeface="Times New Roman"/>
                <a:cs typeface="Times New Roman"/>
              </a:rPr>
              <a:t>otherwise </a:t>
            </a:r>
            <a:r>
              <a:rPr lang="en-US" sz="1600" dirty="0" smtClean="0">
                <a:latin typeface="Times New Roman"/>
                <a:cs typeface="Times New Roman"/>
              </a:rPr>
              <a:t>modify </a:t>
            </a:r>
            <a:r>
              <a:rPr lang="en-US" sz="1600" spc="-5" dirty="0" smtClean="0">
                <a:latin typeface="Times New Roman"/>
                <a:cs typeface="Times New Roman"/>
              </a:rPr>
              <a:t>data within </a:t>
            </a:r>
            <a:r>
              <a:rPr lang="en-US" sz="1600" dirty="0" smtClean="0">
                <a:latin typeface="Times New Roman"/>
                <a:cs typeface="Times New Roman"/>
              </a:rPr>
              <a:t>the </a:t>
            </a:r>
            <a:r>
              <a:rPr lang="en-US" sz="1600" spc="-5" dirty="0" smtClean="0">
                <a:latin typeface="Times New Roman"/>
                <a:cs typeface="Times New Roman"/>
              </a:rPr>
              <a:t>store. Figure illustrates </a:t>
            </a:r>
            <a:r>
              <a:rPr lang="en-US" sz="1600" dirty="0" smtClean="0">
                <a:latin typeface="Times New Roman"/>
                <a:cs typeface="Times New Roman"/>
              </a:rPr>
              <a:t>a typical data-  </a:t>
            </a:r>
            <a:r>
              <a:rPr lang="en-US" sz="1600" spc="-5" dirty="0" smtClean="0">
                <a:latin typeface="Times New Roman"/>
                <a:cs typeface="Times New Roman"/>
              </a:rPr>
              <a:t>centered style. Client software accesses </a:t>
            </a:r>
            <a:r>
              <a:rPr lang="en-US" sz="1600" dirty="0" smtClean="0">
                <a:latin typeface="Times New Roman"/>
                <a:cs typeface="Times New Roman"/>
              </a:rPr>
              <a:t>a </a:t>
            </a:r>
            <a:r>
              <a:rPr lang="en-US" sz="1600" spc="-5" dirty="0" smtClean="0">
                <a:latin typeface="Times New Roman"/>
                <a:cs typeface="Times New Roman"/>
              </a:rPr>
              <a:t>central repository. </a:t>
            </a:r>
            <a:r>
              <a:rPr lang="en-US" sz="1600" spc="-15" dirty="0" smtClean="0">
                <a:latin typeface="Times New Roman"/>
                <a:cs typeface="Times New Roman"/>
              </a:rPr>
              <a:t>In </a:t>
            </a:r>
            <a:r>
              <a:rPr lang="en-US" sz="1600" spc="5" dirty="0" smtClean="0">
                <a:latin typeface="Times New Roman"/>
                <a:cs typeface="Times New Roman"/>
              </a:rPr>
              <a:t>some </a:t>
            </a:r>
            <a:r>
              <a:rPr lang="en-US" sz="1600" dirty="0" smtClean="0">
                <a:latin typeface="Times New Roman"/>
                <a:cs typeface="Times New Roman"/>
              </a:rPr>
              <a:t>cases the </a:t>
            </a:r>
            <a:r>
              <a:rPr lang="en-US" sz="1600" spc="-5" dirty="0" smtClean="0">
                <a:latin typeface="Times New Roman"/>
                <a:cs typeface="Times New Roman"/>
              </a:rPr>
              <a:t>data  </a:t>
            </a:r>
            <a:r>
              <a:rPr lang="en-US" sz="1600" dirty="0" smtClean="0">
                <a:latin typeface="Times New Roman"/>
                <a:cs typeface="Times New Roman"/>
              </a:rPr>
              <a:t>repository </a:t>
            </a:r>
            <a:r>
              <a:rPr lang="en-US" sz="1600" spc="-5" dirty="0" smtClean="0">
                <a:latin typeface="Times New Roman"/>
                <a:cs typeface="Times New Roman"/>
              </a:rPr>
              <a:t>is passive. </a:t>
            </a:r>
            <a:r>
              <a:rPr lang="en-US" sz="1600" dirty="0" smtClean="0">
                <a:latin typeface="Times New Roman"/>
                <a:cs typeface="Times New Roman"/>
              </a:rPr>
              <a:t>That </a:t>
            </a:r>
            <a:r>
              <a:rPr lang="en-US" sz="1600" spc="-5" dirty="0" smtClean="0">
                <a:latin typeface="Times New Roman"/>
                <a:cs typeface="Times New Roman"/>
              </a:rPr>
              <a:t>is, client software accesses </a:t>
            </a:r>
            <a:r>
              <a:rPr lang="en-US" sz="1600" dirty="0" smtClean="0">
                <a:latin typeface="Times New Roman"/>
                <a:cs typeface="Times New Roman"/>
              </a:rPr>
              <a:t>the data independent of </a:t>
            </a:r>
            <a:r>
              <a:rPr lang="en-US" sz="1600" spc="5" dirty="0" smtClean="0">
                <a:latin typeface="Times New Roman"/>
                <a:cs typeface="Times New Roman"/>
              </a:rPr>
              <a:t>any  </a:t>
            </a:r>
            <a:r>
              <a:rPr lang="en-US" sz="1600" spc="-5" dirty="0" smtClean="0">
                <a:latin typeface="Times New Roman"/>
                <a:cs typeface="Times New Roman"/>
              </a:rPr>
              <a:t>changes</a:t>
            </a:r>
            <a:r>
              <a:rPr lang="en-US" sz="1600" spc="-25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to</a:t>
            </a:r>
            <a:r>
              <a:rPr lang="en-US" sz="1600" spc="-20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the</a:t>
            </a:r>
            <a:r>
              <a:rPr lang="en-US" sz="1600" spc="-25" dirty="0" smtClean="0">
                <a:latin typeface="Times New Roman"/>
                <a:cs typeface="Times New Roman"/>
              </a:rPr>
              <a:t> </a:t>
            </a:r>
            <a:r>
              <a:rPr lang="en-US" sz="1600" spc="-5" dirty="0" smtClean="0">
                <a:latin typeface="Times New Roman"/>
                <a:cs typeface="Times New Roman"/>
              </a:rPr>
              <a:t>data</a:t>
            </a:r>
            <a:r>
              <a:rPr lang="en-US" sz="1600" spc="-25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or</a:t>
            </a:r>
            <a:r>
              <a:rPr lang="en-US" sz="1600" spc="-30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the</a:t>
            </a:r>
            <a:r>
              <a:rPr lang="en-US" sz="1600" spc="-25" dirty="0" smtClean="0">
                <a:latin typeface="Times New Roman"/>
                <a:cs typeface="Times New Roman"/>
              </a:rPr>
              <a:t> </a:t>
            </a:r>
            <a:r>
              <a:rPr lang="en-US" sz="1600" spc="-5" dirty="0" smtClean="0">
                <a:latin typeface="Times New Roman"/>
                <a:cs typeface="Times New Roman"/>
              </a:rPr>
              <a:t>actions</a:t>
            </a:r>
            <a:r>
              <a:rPr lang="en-US" sz="1600" spc="-20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of</a:t>
            </a:r>
            <a:r>
              <a:rPr lang="en-US" sz="1600" spc="-25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other</a:t>
            </a:r>
            <a:r>
              <a:rPr lang="en-US" sz="1600" spc="-30" dirty="0" smtClean="0">
                <a:latin typeface="Times New Roman"/>
                <a:cs typeface="Times New Roman"/>
              </a:rPr>
              <a:t> </a:t>
            </a:r>
            <a:r>
              <a:rPr lang="en-US" sz="1600" spc="-5" dirty="0" smtClean="0">
                <a:latin typeface="Times New Roman"/>
                <a:cs typeface="Times New Roman"/>
              </a:rPr>
              <a:t>client</a:t>
            </a:r>
            <a:r>
              <a:rPr lang="en-US" sz="1600" spc="-20" dirty="0" smtClean="0">
                <a:latin typeface="Times New Roman"/>
                <a:cs typeface="Times New Roman"/>
              </a:rPr>
              <a:t> </a:t>
            </a:r>
            <a:r>
              <a:rPr lang="en-US" sz="1600" spc="-5" dirty="0" smtClean="0">
                <a:latin typeface="Times New Roman"/>
                <a:cs typeface="Times New Roman"/>
              </a:rPr>
              <a:t>software.</a:t>
            </a:r>
            <a:r>
              <a:rPr lang="en-US" sz="1600" spc="-20" dirty="0" smtClean="0">
                <a:latin typeface="Times New Roman"/>
                <a:cs typeface="Times New Roman"/>
              </a:rPr>
              <a:t> </a:t>
            </a:r>
            <a:r>
              <a:rPr lang="en-US" sz="1600" spc="-5" dirty="0" smtClean="0">
                <a:latin typeface="Times New Roman"/>
                <a:cs typeface="Times New Roman"/>
              </a:rPr>
              <a:t>A</a:t>
            </a:r>
            <a:r>
              <a:rPr lang="en-US" sz="1600" spc="-25" dirty="0" smtClean="0">
                <a:latin typeface="Times New Roman"/>
                <a:cs typeface="Times New Roman"/>
              </a:rPr>
              <a:t> </a:t>
            </a:r>
            <a:r>
              <a:rPr lang="en-US" sz="1600" spc="-5" dirty="0" smtClean="0">
                <a:latin typeface="Times New Roman"/>
                <a:cs typeface="Times New Roman"/>
              </a:rPr>
              <a:t>variation</a:t>
            </a:r>
            <a:r>
              <a:rPr lang="en-US" sz="1600" spc="-25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on</a:t>
            </a:r>
            <a:r>
              <a:rPr lang="en-US" sz="1600" spc="-20" dirty="0" smtClean="0">
                <a:latin typeface="Times New Roman"/>
                <a:cs typeface="Times New Roman"/>
              </a:rPr>
              <a:t> </a:t>
            </a:r>
            <a:r>
              <a:rPr lang="en-US" sz="1600" spc="-5" dirty="0" smtClean="0">
                <a:latin typeface="Times New Roman"/>
                <a:cs typeface="Times New Roman"/>
              </a:rPr>
              <a:t>this</a:t>
            </a:r>
            <a:r>
              <a:rPr lang="en-US" sz="1600" spc="-20" dirty="0" smtClean="0">
                <a:latin typeface="Times New Roman"/>
                <a:cs typeface="Times New Roman"/>
              </a:rPr>
              <a:t> </a:t>
            </a:r>
            <a:r>
              <a:rPr lang="en-US" sz="1600" spc="-5" dirty="0" smtClean="0">
                <a:latin typeface="Times New Roman"/>
                <a:cs typeface="Times New Roman"/>
              </a:rPr>
              <a:t>approach  transforms</a:t>
            </a:r>
            <a:r>
              <a:rPr lang="en-US" sz="1600" spc="-45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the</a:t>
            </a:r>
            <a:r>
              <a:rPr lang="en-US" sz="1600" spc="-45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repository</a:t>
            </a:r>
            <a:r>
              <a:rPr lang="en-US" sz="1600" spc="-55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into</a:t>
            </a:r>
            <a:r>
              <a:rPr lang="en-US" sz="1600" spc="-50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a</a:t>
            </a:r>
            <a:r>
              <a:rPr lang="en-US" sz="1600" spc="-50" dirty="0" smtClean="0">
                <a:latin typeface="Times New Roman"/>
                <a:cs typeface="Times New Roman"/>
              </a:rPr>
              <a:t> </a:t>
            </a:r>
            <a:r>
              <a:rPr lang="en-US" sz="1600" b="1" spc="-5" dirty="0" smtClean="0">
                <a:latin typeface="Times New Roman"/>
                <a:cs typeface="Times New Roman"/>
              </a:rPr>
              <a:t>“blackboard”</a:t>
            </a:r>
            <a:r>
              <a:rPr lang="en-US" sz="1600" b="1" spc="-55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that</a:t>
            </a:r>
            <a:r>
              <a:rPr lang="en-US" sz="1600" spc="-50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sends</a:t>
            </a:r>
            <a:r>
              <a:rPr lang="en-US" sz="1600" spc="-45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notifications</a:t>
            </a:r>
            <a:r>
              <a:rPr lang="en-US" sz="1600" spc="-45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to</a:t>
            </a:r>
            <a:r>
              <a:rPr lang="en-US" sz="1600" spc="-50" dirty="0" smtClean="0">
                <a:latin typeface="Times New Roman"/>
                <a:cs typeface="Times New Roman"/>
              </a:rPr>
              <a:t> </a:t>
            </a:r>
            <a:r>
              <a:rPr lang="en-US" sz="1600" spc="-5" dirty="0" smtClean="0">
                <a:latin typeface="Times New Roman"/>
                <a:cs typeface="Times New Roman"/>
              </a:rPr>
              <a:t>client</a:t>
            </a:r>
            <a:r>
              <a:rPr lang="en-US" sz="1600" spc="-45" dirty="0" smtClean="0">
                <a:latin typeface="Times New Roman"/>
                <a:cs typeface="Times New Roman"/>
              </a:rPr>
              <a:t> </a:t>
            </a:r>
            <a:r>
              <a:rPr lang="en-US" sz="1600" spc="-5" dirty="0" smtClean="0">
                <a:latin typeface="Times New Roman"/>
                <a:cs typeface="Times New Roman"/>
              </a:rPr>
              <a:t>software  when data </a:t>
            </a:r>
            <a:r>
              <a:rPr lang="en-US" sz="1600" dirty="0" smtClean="0">
                <a:latin typeface="Times New Roman"/>
                <a:cs typeface="Times New Roman"/>
              </a:rPr>
              <a:t>of </a:t>
            </a:r>
            <a:r>
              <a:rPr lang="en-US" sz="1600" spc="-5" dirty="0" smtClean="0">
                <a:latin typeface="Times New Roman"/>
                <a:cs typeface="Times New Roman"/>
              </a:rPr>
              <a:t>interest </a:t>
            </a:r>
            <a:r>
              <a:rPr lang="en-US" sz="1600" dirty="0" smtClean="0">
                <a:latin typeface="Times New Roman"/>
                <a:cs typeface="Times New Roman"/>
              </a:rPr>
              <a:t>to the </a:t>
            </a:r>
            <a:r>
              <a:rPr lang="en-US" sz="1600" spc="-5" dirty="0" smtClean="0">
                <a:latin typeface="Times New Roman"/>
                <a:cs typeface="Times New Roman"/>
              </a:rPr>
              <a:t>client</a:t>
            </a:r>
            <a:r>
              <a:rPr lang="en-US" sz="1600" spc="5" dirty="0" smtClean="0">
                <a:latin typeface="Times New Roman"/>
                <a:cs typeface="Times New Roman"/>
              </a:rPr>
              <a:t> </a:t>
            </a:r>
            <a:r>
              <a:rPr lang="en-US" sz="1600" spc="-5" dirty="0" smtClean="0">
                <a:latin typeface="Times New Roman"/>
                <a:cs typeface="Times New Roman"/>
              </a:rPr>
              <a:t>changes.</a:t>
            </a:r>
          </a:p>
          <a:p>
            <a:pPr marL="741045" marR="5080" lvl="1" indent="-228600" algn="just">
              <a:lnSpc>
                <a:spcPct val="110300"/>
              </a:lnSpc>
              <a:buFont typeface="Wingdings"/>
              <a:buChar char=""/>
              <a:tabLst>
                <a:tab pos="741680" algn="l"/>
              </a:tabLst>
            </a:pPr>
            <a:r>
              <a:rPr lang="en-US" sz="1600" spc="-5" dirty="0" smtClean="0">
                <a:latin typeface="Times New Roman"/>
                <a:cs typeface="Times New Roman"/>
              </a:rPr>
              <a:t>Data-centered architectures </a:t>
            </a:r>
            <a:r>
              <a:rPr lang="en-US" sz="1600" dirty="0" smtClean="0">
                <a:latin typeface="Times New Roman"/>
                <a:cs typeface="Times New Roman"/>
              </a:rPr>
              <a:t>promote </a:t>
            </a:r>
            <a:r>
              <a:rPr lang="en-US" sz="1600" i="1" spc="-5" dirty="0" err="1" smtClean="0">
                <a:latin typeface="Times New Roman"/>
                <a:cs typeface="Times New Roman"/>
              </a:rPr>
              <a:t>integrability</a:t>
            </a:r>
            <a:r>
              <a:rPr lang="en-US" sz="1600" i="1" spc="-5" dirty="0" smtClean="0">
                <a:latin typeface="Times New Roman"/>
                <a:cs typeface="Times New Roman"/>
              </a:rPr>
              <a:t>. </a:t>
            </a:r>
            <a:r>
              <a:rPr lang="en-US" sz="1600" spc="-5" dirty="0" smtClean="0">
                <a:latin typeface="Times New Roman"/>
                <a:cs typeface="Times New Roman"/>
              </a:rPr>
              <a:t>That is, existing components can </a:t>
            </a:r>
            <a:r>
              <a:rPr lang="en-US" sz="1600" dirty="0" smtClean="0">
                <a:latin typeface="Times New Roman"/>
                <a:cs typeface="Times New Roman"/>
              </a:rPr>
              <a:t>be </a:t>
            </a:r>
            <a:r>
              <a:rPr lang="en-US" sz="1600" spc="-5" dirty="0" smtClean="0">
                <a:latin typeface="Times New Roman"/>
                <a:cs typeface="Times New Roman"/>
              </a:rPr>
              <a:t>changed  and new client </a:t>
            </a:r>
            <a:r>
              <a:rPr lang="en-US" sz="1600" dirty="0" smtClean="0">
                <a:latin typeface="Times New Roman"/>
                <a:cs typeface="Times New Roman"/>
              </a:rPr>
              <a:t>components </a:t>
            </a:r>
            <a:r>
              <a:rPr lang="en-US" sz="1600" spc="-5" dirty="0" smtClean="0">
                <a:latin typeface="Times New Roman"/>
                <a:cs typeface="Times New Roman"/>
              </a:rPr>
              <a:t>added </a:t>
            </a:r>
            <a:r>
              <a:rPr lang="en-US" sz="1600" dirty="0" smtClean="0">
                <a:latin typeface="Times New Roman"/>
                <a:cs typeface="Times New Roman"/>
              </a:rPr>
              <a:t>to the </a:t>
            </a:r>
            <a:r>
              <a:rPr lang="en-US" sz="1600" spc="-5" dirty="0" smtClean="0">
                <a:latin typeface="Times New Roman"/>
                <a:cs typeface="Times New Roman"/>
              </a:rPr>
              <a:t>architecture </a:t>
            </a:r>
            <a:r>
              <a:rPr lang="en-US" sz="1600" dirty="0" smtClean="0">
                <a:latin typeface="Times New Roman"/>
                <a:cs typeface="Times New Roman"/>
              </a:rPr>
              <a:t>without </a:t>
            </a:r>
            <a:r>
              <a:rPr lang="en-US" sz="1600" spc="-5" dirty="0" smtClean="0">
                <a:latin typeface="Times New Roman"/>
                <a:cs typeface="Times New Roman"/>
              </a:rPr>
              <a:t>concern </a:t>
            </a:r>
            <a:r>
              <a:rPr lang="en-US" sz="1600" dirty="0" smtClean="0">
                <a:latin typeface="Times New Roman"/>
                <a:cs typeface="Times New Roman"/>
              </a:rPr>
              <a:t>about </a:t>
            </a:r>
            <a:r>
              <a:rPr lang="en-US" sz="1600" spc="-5" dirty="0" smtClean="0">
                <a:latin typeface="Times New Roman"/>
                <a:cs typeface="Times New Roman"/>
              </a:rPr>
              <a:t>other clients </a:t>
            </a:r>
            <a:r>
              <a:rPr lang="en-US" sz="1600" dirty="0" smtClean="0">
                <a:latin typeface="Times New Roman"/>
                <a:cs typeface="Times New Roman"/>
              </a:rPr>
              <a:t>(because  the </a:t>
            </a:r>
            <a:r>
              <a:rPr lang="en-US" sz="1600" spc="-5" dirty="0" smtClean="0">
                <a:latin typeface="Times New Roman"/>
                <a:cs typeface="Times New Roman"/>
              </a:rPr>
              <a:t>client components operate independently). </a:t>
            </a:r>
            <a:r>
              <a:rPr lang="en-US" sz="1600" spc="-10" dirty="0" smtClean="0">
                <a:latin typeface="Times New Roman"/>
                <a:cs typeface="Times New Roman"/>
              </a:rPr>
              <a:t>In </a:t>
            </a:r>
            <a:r>
              <a:rPr lang="en-US" sz="1600" dirty="0" smtClean="0">
                <a:latin typeface="Times New Roman"/>
                <a:cs typeface="Times New Roman"/>
              </a:rPr>
              <a:t>addition, </a:t>
            </a:r>
            <a:r>
              <a:rPr lang="en-US" sz="1600" spc="-5" dirty="0" smtClean="0">
                <a:latin typeface="Times New Roman"/>
                <a:cs typeface="Times New Roman"/>
              </a:rPr>
              <a:t>data can </a:t>
            </a:r>
            <a:r>
              <a:rPr lang="en-US" sz="1600" spc="5" dirty="0" smtClean="0">
                <a:latin typeface="Times New Roman"/>
                <a:cs typeface="Times New Roman"/>
              </a:rPr>
              <a:t>be </a:t>
            </a:r>
            <a:r>
              <a:rPr lang="en-US" sz="1600" spc="-5" dirty="0" smtClean="0">
                <a:latin typeface="Times New Roman"/>
                <a:cs typeface="Times New Roman"/>
              </a:rPr>
              <a:t>passed among clients </a:t>
            </a:r>
            <a:r>
              <a:rPr lang="en-US" sz="1600" dirty="0" smtClean="0">
                <a:latin typeface="Times New Roman"/>
                <a:cs typeface="Times New Roman"/>
              </a:rPr>
              <a:t>using  the </a:t>
            </a:r>
            <a:r>
              <a:rPr lang="en-US" sz="1600" spc="-5" dirty="0" smtClean="0">
                <a:latin typeface="Times New Roman"/>
                <a:cs typeface="Times New Roman"/>
              </a:rPr>
              <a:t>blackboard mechanism (i.e., </a:t>
            </a:r>
            <a:r>
              <a:rPr lang="en-US" sz="1600" dirty="0" smtClean="0">
                <a:latin typeface="Times New Roman"/>
                <a:cs typeface="Times New Roman"/>
              </a:rPr>
              <a:t>the </a:t>
            </a:r>
            <a:r>
              <a:rPr lang="en-US" sz="1600" spc="-5" dirty="0" smtClean="0">
                <a:latin typeface="Times New Roman"/>
                <a:cs typeface="Times New Roman"/>
              </a:rPr>
              <a:t>blackboard component serves </a:t>
            </a:r>
            <a:r>
              <a:rPr lang="en-US" sz="1600" dirty="0" smtClean="0">
                <a:latin typeface="Times New Roman"/>
                <a:cs typeface="Times New Roman"/>
              </a:rPr>
              <a:t>to </a:t>
            </a:r>
            <a:r>
              <a:rPr lang="en-US" sz="1600" spc="-5" dirty="0" smtClean="0">
                <a:latin typeface="Times New Roman"/>
                <a:cs typeface="Times New Roman"/>
              </a:rPr>
              <a:t>coordinate </a:t>
            </a:r>
            <a:r>
              <a:rPr lang="en-US" sz="1600" dirty="0" smtClean="0">
                <a:latin typeface="Times New Roman"/>
                <a:cs typeface="Times New Roman"/>
              </a:rPr>
              <a:t>the </a:t>
            </a:r>
            <a:r>
              <a:rPr lang="en-US" sz="1600" spc="-5" dirty="0" smtClean="0">
                <a:latin typeface="Times New Roman"/>
                <a:cs typeface="Times New Roman"/>
              </a:rPr>
              <a:t>transfer </a:t>
            </a:r>
            <a:r>
              <a:rPr lang="en-US" sz="1600" spc="5" dirty="0" smtClean="0">
                <a:latin typeface="Times New Roman"/>
                <a:cs typeface="Times New Roman"/>
              </a:rPr>
              <a:t>of  </a:t>
            </a:r>
            <a:r>
              <a:rPr lang="en-US" sz="1600" spc="-5" dirty="0" smtClean="0">
                <a:latin typeface="Times New Roman"/>
                <a:cs typeface="Times New Roman"/>
              </a:rPr>
              <a:t>information between </a:t>
            </a:r>
            <a:r>
              <a:rPr lang="en-US" sz="1600" dirty="0" smtClean="0">
                <a:latin typeface="Times New Roman"/>
                <a:cs typeface="Times New Roman"/>
              </a:rPr>
              <a:t>clients). </a:t>
            </a:r>
            <a:r>
              <a:rPr lang="en-US" sz="1600" spc="-5" dirty="0" smtClean="0">
                <a:latin typeface="Times New Roman"/>
                <a:cs typeface="Times New Roman"/>
              </a:rPr>
              <a:t>Client components </a:t>
            </a:r>
            <a:r>
              <a:rPr lang="en-US" sz="1600" dirty="0" smtClean="0">
                <a:latin typeface="Times New Roman"/>
                <a:cs typeface="Times New Roman"/>
              </a:rPr>
              <a:t>independently </a:t>
            </a:r>
            <a:r>
              <a:rPr lang="en-US" sz="1600" spc="-5" dirty="0" smtClean="0">
                <a:latin typeface="Times New Roman"/>
                <a:cs typeface="Times New Roman"/>
              </a:rPr>
              <a:t>execute</a:t>
            </a:r>
            <a:r>
              <a:rPr lang="en-US" sz="1600" spc="30" dirty="0" smtClean="0">
                <a:latin typeface="Times New Roman"/>
                <a:cs typeface="Times New Roman"/>
              </a:rPr>
              <a:t> </a:t>
            </a:r>
            <a:r>
              <a:rPr lang="en-US" sz="1600" spc="-5" dirty="0" smtClean="0">
                <a:latin typeface="Times New Roman"/>
                <a:cs typeface="Times New Roman"/>
              </a:rPr>
              <a:t>processes.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5" name="object 9"/>
          <p:cNvSpPr/>
          <p:nvPr/>
        </p:nvSpPr>
        <p:spPr>
          <a:xfrm>
            <a:off x="2590800" y="6919474"/>
            <a:ext cx="4181094" cy="1996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49619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993" y="281431"/>
            <a:ext cx="34283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6454" y="281431"/>
            <a:ext cx="664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8874" y="281431"/>
            <a:ext cx="12909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2117" y="528828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2117" y="10283952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7700" y="875662"/>
            <a:ext cx="5992495" cy="22281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41045" marR="5080" indent="-228600" algn="just">
              <a:lnSpc>
                <a:spcPct val="110200"/>
              </a:lnSpc>
              <a:spcBef>
                <a:spcPts val="110"/>
              </a:spcBef>
              <a:buFont typeface="Wingdings"/>
              <a:buChar char=""/>
              <a:tabLst>
                <a:tab pos="74168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Data-Flow Architectures: </a:t>
            </a: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5" dirty="0">
                <a:latin typeface="Times New Roman"/>
                <a:cs typeface="Times New Roman"/>
              </a:rPr>
              <a:t>architecture is applied when </a:t>
            </a:r>
            <a:r>
              <a:rPr sz="1200" dirty="0">
                <a:latin typeface="Times New Roman"/>
                <a:cs typeface="Times New Roman"/>
              </a:rPr>
              <a:t>input data </a:t>
            </a:r>
            <a:r>
              <a:rPr sz="1200" spc="-5" dirty="0">
                <a:latin typeface="Times New Roman"/>
                <a:cs typeface="Times New Roman"/>
              </a:rPr>
              <a:t>are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5" dirty="0">
                <a:latin typeface="Times New Roman"/>
                <a:cs typeface="Times New Roman"/>
              </a:rPr>
              <a:t>be </a:t>
            </a:r>
            <a:r>
              <a:rPr sz="1200" spc="3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transformed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through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series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computational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manipulative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components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into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output  </a:t>
            </a:r>
            <a:r>
              <a:rPr sz="1200" spc="-5" dirty="0">
                <a:latin typeface="Times New Roman"/>
                <a:cs typeface="Times New Roman"/>
              </a:rPr>
              <a:t>data. A </a:t>
            </a:r>
            <a:r>
              <a:rPr sz="1200" b="1" spc="-5" dirty="0">
                <a:latin typeface="Times New Roman"/>
                <a:cs typeface="Times New Roman"/>
              </a:rPr>
              <a:t>pipe-and-filter </a:t>
            </a:r>
            <a:r>
              <a:rPr sz="1200" spc="-5" dirty="0">
                <a:latin typeface="Times New Roman"/>
                <a:cs typeface="Times New Roman"/>
              </a:rPr>
              <a:t>pattern has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set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components, called </a:t>
            </a:r>
            <a:r>
              <a:rPr sz="1200" b="1" i="1" spc="-5" dirty="0">
                <a:latin typeface="Times New Roman"/>
                <a:cs typeface="Times New Roman"/>
              </a:rPr>
              <a:t>filters</a:t>
            </a:r>
            <a:r>
              <a:rPr sz="1200" i="1" spc="-5" dirty="0">
                <a:latin typeface="Times New Roman"/>
                <a:cs typeface="Times New Roman"/>
              </a:rPr>
              <a:t>, </a:t>
            </a:r>
            <a:r>
              <a:rPr sz="1200" spc="-5" dirty="0">
                <a:latin typeface="Times New Roman"/>
                <a:cs typeface="Times New Roman"/>
              </a:rPr>
              <a:t>connected </a:t>
            </a:r>
            <a:r>
              <a:rPr sz="1200" spc="10" dirty="0">
                <a:latin typeface="Times New Roman"/>
                <a:cs typeface="Times New Roman"/>
              </a:rPr>
              <a:t>by  </a:t>
            </a:r>
            <a:r>
              <a:rPr sz="1200" b="1" i="1" dirty="0">
                <a:latin typeface="Times New Roman"/>
                <a:cs typeface="Times New Roman"/>
              </a:rPr>
              <a:t>pipes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transmit </a:t>
            </a:r>
            <a:r>
              <a:rPr sz="1200" dirty="0">
                <a:latin typeface="Times New Roman"/>
                <a:cs typeface="Times New Roman"/>
              </a:rPr>
              <a:t>data </a:t>
            </a:r>
            <a:r>
              <a:rPr sz="1200" spc="-5" dirty="0">
                <a:latin typeface="Times New Roman"/>
                <a:cs typeface="Times New Roman"/>
              </a:rPr>
              <a:t>from </a:t>
            </a:r>
            <a:r>
              <a:rPr sz="1200" dirty="0">
                <a:latin typeface="Times New Roman"/>
                <a:cs typeface="Times New Roman"/>
              </a:rPr>
              <a:t>one </a:t>
            </a:r>
            <a:r>
              <a:rPr sz="1200" spc="-5" dirty="0">
                <a:latin typeface="Times New Roman"/>
                <a:cs typeface="Times New Roman"/>
              </a:rPr>
              <a:t>component </a:t>
            </a:r>
            <a:r>
              <a:rPr sz="1200" dirty="0">
                <a:latin typeface="Times New Roman"/>
                <a:cs typeface="Times New Roman"/>
              </a:rPr>
              <a:t>to the next. </a:t>
            </a:r>
            <a:r>
              <a:rPr sz="1200" spc="-5" dirty="0">
                <a:latin typeface="Times New Roman"/>
                <a:cs typeface="Times New Roman"/>
              </a:rPr>
              <a:t>Each </a:t>
            </a:r>
            <a:r>
              <a:rPr sz="1200" dirty="0">
                <a:latin typeface="Times New Roman"/>
                <a:cs typeface="Times New Roman"/>
              </a:rPr>
              <a:t>filter </a:t>
            </a:r>
            <a:r>
              <a:rPr sz="1200" spc="-5" dirty="0">
                <a:latin typeface="Times New Roman"/>
                <a:cs typeface="Times New Roman"/>
              </a:rPr>
              <a:t>works  </a:t>
            </a:r>
            <a:r>
              <a:rPr sz="1200" dirty="0">
                <a:latin typeface="Times New Roman"/>
                <a:cs typeface="Times New Roman"/>
              </a:rPr>
              <a:t>independently of those components </a:t>
            </a:r>
            <a:r>
              <a:rPr sz="1200" spc="-5" dirty="0">
                <a:latin typeface="Times New Roman"/>
                <a:cs typeface="Times New Roman"/>
              </a:rPr>
              <a:t>upstream and downstream, is designed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expect  data </a:t>
            </a:r>
            <a:r>
              <a:rPr sz="1200" dirty="0">
                <a:latin typeface="Times New Roman"/>
                <a:cs typeface="Times New Roman"/>
              </a:rPr>
              <a:t>input of a </a:t>
            </a:r>
            <a:r>
              <a:rPr sz="1200" spc="-5" dirty="0">
                <a:latin typeface="Times New Roman"/>
                <a:cs typeface="Times New Roman"/>
              </a:rPr>
              <a:t>certain </a:t>
            </a:r>
            <a:r>
              <a:rPr sz="1200" dirty="0">
                <a:latin typeface="Times New Roman"/>
                <a:cs typeface="Times New Roman"/>
              </a:rPr>
              <a:t>form, and </a:t>
            </a:r>
            <a:r>
              <a:rPr sz="1200" spc="-5" dirty="0">
                <a:latin typeface="Times New Roman"/>
                <a:cs typeface="Times New Roman"/>
              </a:rPr>
              <a:t>produces data </a:t>
            </a:r>
            <a:r>
              <a:rPr sz="1200" dirty="0">
                <a:latin typeface="Times New Roman"/>
                <a:cs typeface="Times New Roman"/>
              </a:rPr>
              <a:t>output (to the </a:t>
            </a:r>
            <a:r>
              <a:rPr sz="1200" spc="-5" dirty="0">
                <a:latin typeface="Times New Roman"/>
                <a:cs typeface="Times New Roman"/>
              </a:rPr>
              <a:t>next filter) </a:t>
            </a:r>
            <a:r>
              <a:rPr sz="1200" dirty="0">
                <a:latin typeface="Times New Roman"/>
                <a:cs typeface="Times New Roman"/>
              </a:rPr>
              <a:t>of a </a:t>
            </a:r>
            <a:r>
              <a:rPr sz="1200" spc="-5" dirty="0">
                <a:latin typeface="Times New Roman"/>
                <a:cs typeface="Times New Roman"/>
              </a:rPr>
              <a:t>specified  form. However, </a:t>
            </a:r>
            <a:r>
              <a:rPr sz="1200" dirty="0">
                <a:latin typeface="Times New Roman"/>
                <a:cs typeface="Times New Roman"/>
              </a:rPr>
              <a:t>the filter </a:t>
            </a:r>
            <a:r>
              <a:rPr sz="1200" spc="-5" dirty="0">
                <a:latin typeface="Times New Roman"/>
                <a:cs typeface="Times New Roman"/>
              </a:rPr>
              <a:t>does </a:t>
            </a:r>
            <a:r>
              <a:rPr sz="1200" dirty="0">
                <a:latin typeface="Times New Roman"/>
                <a:cs typeface="Times New Roman"/>
              </a:rPr>
              <a:t>not </a:t>
            </a:r>
            <a:r>
              <a:rPr sz="1200" spc="-5" dirty="0">
                <a:latin typeface="Times New Roman"/>
                <a:cs typeface="Times New Roman"/>
              </a:rPr>
              <a:t>require knowledge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workings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its  neighboring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filters.</a:t>
            </a:r>
            <a:endParaRPr sz="1200" dirty="0">
              <a:latin typeface="Times New Roman"/>
              <a:cs typeface="Times New Roman"/>
            </a:endParaRPr>
          </a:p>
          <a:p>
            <a:pPr marL="12700" marR="6350" algn="just">
              <a:lnSpc>
                <a:spcPct val="103800"/>
              </a:lnSpc>
              <a:spcBef>
                <a:spcPts val="85"/>
              </a:spcBef>
            </a:pPr>
            <a:r>
              <a:rPr sz="1200" spc="-10" dirty="0">
                <a:latin typeface="Times New Roman"/>
                <a:cs typeface="Times New Roman"/>
              </a:rPr>
              <a:t>If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data </a:t>
            </a:r>
            <a:r>
              <a:rPr sz="1200" dirty="0">
                <a:latin typeface="Times New Roman"/>
                <a:cs typeface="Times New Roman"/>
              </a:rPr>
              <a:t>flow </a:t>
            </a:r>
            <a:r>
              <a:rPr sz="1200" spc="-5" dirty="0">
                <a:latin typeface="Times New Roman"/>
                <a:cs typeface="Times New Roman"/>
              </a:rPr>
              <a:t>degenerates </a:t>
            </a:r>
            <a:r>
              <a:rPr sz="1200" dirty="0">
                <a:latin typeface="Times New Roman"/>
                <a:cs typeface="Times New Roman"/>
              </a:rPr>
              <a:t>into a </a:t>
            </a:r>
            <a:r>
              <a:rPr sz="1200" spc="-5" dirty="0">
                <a:latin typeface="Times New Roman"/>
                <a:cs typeface="Times New Roman"/>
              </a:rPr>
              <a:t>single </a:t>
            </a:r>
            <a:r>
              <a:rPr sz="1200" dirty="0">
                <a:latin typeface="Times New Roman"/>
                <a:cs typeface="Times New Roman"/>
              </a:rPr>
              <a:t>line of </a:t>
            </a:r>
            <a:r>
              <a:rPr sz="1200" spc="-5" dirty="0">
                <a:latin typeface="Times New Roman"/>
                <a:cs typeface="Times New Roman"/>
              </a:rPr>
              <a:t>transforms, </a:t>
            </a:r>
            <a:r>
              <a:rPr sz="1200" dirty="0">
                <a:latin typeface="Times New Roman"/>
                <a:cs typeface="Times New Roman"/>
              </a:rPr>
              <a:t>it </a:t>
            </a:r>
            <a:r>
              <a:rPr sz="1200" spc="-5" dirty="0">
                <a:latin typeface="Times New Roman"/>
                <a:cs typeface="Times New Roman"/>
              </a:rPr>
              <a:t>is termed </a:t>
            </a:r>
            <a:r>
              <a:rPr sz="1200" b="1" i="1" dirty="0">
                <a:latin typeface="Times New Roman"/>
                <a:cs typeface="Times New Roman"/>
              </a:rPr>
              <a:t>batch </a:t>
            </a:r>
            <a:r>
              <a:rPr sz="1200" b="1" i="1" spc="-5" dirty="0">
                <a:latin typeface="Times New Roman"/>
                <a:cs typeface="Times New Roman"/>
              </a:rPr>
              <a:t>sequential</a:t>
            </a:r>
            <a:r>
              <a:rPr sz="1200" spc="-5" dirty="0">
                <a:latin typeface="Times New Roman"/>
                <a:cs typeface="Times New Roman"/>
              </a:rPr>
              <a:t>. This  structure accepts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batch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data and </a:t>
            </a:r>
            <a:r>
              <a:rPr sz="1200" dirty="0">
                <a:latin typeface="Times New Roman"/>
                <a:cs typeface="Times New Roman"/>
              </a:rPr>
              <a:t>then applies a </a:t>
            </a:r>
            <a:r>
              <a:rPr sz="1200" spc="-5" dirty="0">
                <a:latin typeface="Times New Roman"/>
                <a:cs typeface="Times New Roman"/>
              </a:rPr>
              <a:t>series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sequential </a:t>
            </a:r>
            <a:r>
              <a:rPr sz="1200" dirty="0">
                <a:latin typeface="Times New Roman"/>
                <a:cs typeface="Times New Roman"/>
              </a:rPr>
              <a:t>components </a:t>
            </a:r>
            <a:r>
              <a:rPr sz="1200" spc="-5" dirty="0">
                <a:latin typeface="Times New Roman"/>
                <a:cs typeface="Times New Roman"/>
              </a:rPr>
              <a:t>(filters) </a:t>
            </a:r>
            <a:r>
              <a:rPr sz="1200" dirty="0">
                <a:latin typeface="Times New Roman"/>
                <a:cs typeface="Times New Roman"/>
              </a:rPr>
              <a:t>to  </a:t>
            </a:r>
            <a:r>
              <a:rPr sz="1200" spc="-5" dirty="0">
                <a:latin typeface="Times New Roman"/>
                <a:cs typeface="Times New Roman"/>
              </a:rPr>
              <a:t>transform </a:t>
            </a:r>
            <a:r>
              <a:rPr sz="1200" dirty="0">
                <a:latin typeface="Times New Roman"/>
                <a:cs typeface="Times New Roman"/>
              </a:rPr>
              <a:t>it.</a:t>
            </a:r>
          </a:p>
        </p:txBody>
      </p:sp>
      <p:sp>
        <p:nvSpPr>
          <p:cNvPr id="10" name="object 10"/>
          <p:cNvSpPr/>
          <p:nvPr/>
        </p:nvSpPr>
        <p:spPr>
          <a:xfrm>
            <a:off x="819912" y="5833871"/>
            <a:ext cx="5379720" cy="2409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7705" y="10367264"/>
            <a:ext cx="182372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4294967295"/>
          </p:nvPr>
        </p:nvSpPr>
        <p:spPr>
          <a:xfrm>
            <a:off x="2741984" y="10367264"/>
            <a:ext cx="74358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4294967295"/>
          </p:nvPr>
        </p:nvSpPr>
        <p:spPr>
          <a:xfrm>
            <a:off x="3835901" y="10367264"/>
            <a:ext cx="126237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4294967295"/>
          </p:nvPr>
        </p:nvSpPr>
        <p:spPr>
          <a:xfrm>
            <a:off x="6307073" y="10367264"/>
            <a:ext cx="49784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55</a:t>
            </a:fld>
            <a:endParaRPr spc="-20" dirty="0"/>
          </a:p>
        </p:txBody>
      </p:sp>
    </p:spTree>
    <p:extLst>
      <p:ext uri="{BB962C8B-B14F-4D97-AF65-F5344CB8AC3E}">
        <p14:creationId xmlns:p14="http://schemas.microsoft.com/office/powerpoint/2010/main" val="351650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86454" y="281431"/>
            <a:ext cx="664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68874" y="281431"/>
            <a:ext cx="12909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7" y="528828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05993" y="281432"/>
            <a:ext cx="3428365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722630" indent="-229235">
              <a:lnSpc>
                <a:spcPct val="100000"/>
              </a:lnSpc>
              <a:buFont typeface="Wingdings"/>
              <a:buChar char=""/>
              <a:tabLst>
                <a:tab pos="723265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Main program/subprogram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architecture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2117" y="10283952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87526" y="3723259"/>
            <a:ext cx="5489575" cy="20697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715" indent="-228600" algn="just">
              <a:lnSpc>
                <a:spcPct val="110000"/>
              </a:lnSpc>
              <a:spcBef>
                <a:spcPts val="100"/>
              </a:spcBef>
              <a:buFont typeface="Wingdings"/>
              <a:buChar char=""/>
              <a:tabLst>
                <a:tab pos="241300" algn="l"/>
              </a:tabLst>
            </a:pPr>
            <a:r>
              <a:rPr sz="1200" b="1" dirty="0">
                <a:latin typeface="Times New Roman"/>
                <a:cs typeface="Times New Roman"/>
              </a:rPr>
              <a:t>Call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and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Return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Architectures: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architectural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style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enables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achieve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program  structure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relatively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easy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modify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scale.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number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sub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styles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exist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within  this</a:t>
            </a:r>
            <a:r>
              <a:rPr sz="1200" spc="-5" dirty="0">
                <a:latin typeface="Times New Roman"/>
                <a:cs typeface="Times New Roman"/>
              </a:rPr>
              <a:t> category:</a:t>
            </a:r>
            <a:endParaRPr sz="1200" dirty="0">
              <a:latin typeface="Times New Roman"/>
              <a:cs typeface="Times New Roman"/>
            </a:endParaRPr>
          </a:p>
          <a:p>
            <a:pPr marL="698500" marR="5080" lvl="1" indent="-228600" algn="just">
              <a:lnSpc>
                <a:spcPct val="110000"/>
              </a:lnSpc>
              <a:spcBef>
                <a:spcPts val="95"/>
              </a:spcBef>
              <a:buFont typeface="Symbol"/>
              <a:buChar char=""/>
              <a:tabLst>
                <a:tab pos="698500" algn="l"/>
              </a:tabLst>
            </a:pPr>
            <a:r>
              <a:rPr sz="1200" b="1" i="1" spc="-5" dirty="0">
                <a:latin typeface="Times New Roman"/>
                <a:cs typeface="Times New Roman"/>
              </a:rPr>
              <a:t>Main program/subprogram architectures</a:t>
            </a:r>
            <a:r>
              <a:rPr sz="1200" i="1" spc="-5" dirty="0">
                <a:latin typeface="Times New Roman"/>
                <a:cs typeface="Times New Roman"/>
              </a:rPr>
              <a:t>. </a:t>
            </a: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5" dirty="0">
                <a:latin typeface="Times New Roman"/>
                <a:cs typeface="Times New Roman"/>
              </a:rPr>
              <a:t>classic program </a:t>
            </a:r>
            <a:r>
              <a:rPr sz="1200" dirty="0">
                <a:latin typeface="Times New Roman"/>
                <a:cs typeface="Times New Roman"/>
              </a:rPr>
              <a:t>structure  </a:t>
            </a:r>
            <a:r>
              <a:rPr sz="1200" spc="-5" dirty="0">
                <a:latin typeface="Times New Roman"/>
                <a:cs typeface="Times New Roman"/>
              </a:rPr>
              <a:t>decomposes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function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control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hierarchy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where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“main”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program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invokes  a number of </a:t>
            </a:r>
            <a:r>
              <a:rPr sz="1200" spc="-5" dirty="0">
                <a:latin typeface="Times New Roman"/>
                <a:cs typeface="Times New Roman"/>
              </a:rPr>
              <a:t>program components, which </a:t>
            </a:r>
            <a:r>
              <a:rPr sz="1200" dirty="0">
                <a:latin typeface="Times New Roman"/>
                <a:cs typeface="Times New Roman"/>
              </a:rPr>
              <a:t>in turn may invoke </a:t>
            </a:r>
            <a:r>
              <a:rPr sz="1200" spc="5" dirty="0">
                <a:latin typeface="Times New Roman"/>
                <a:cs typeface="Times New Roman"/>
              </a:rPr>
              <a:t>still </a:t>
            </a:r>
            <a:r>
              <a:rPr sz="1200" spc="-5" dirty="0">
                <a:latin typeface="Times New Roman"/>
                <a:cs typeface="Times New Roman"/>
              </a:rPr>
              <a:t>other  components. Figure </a:t>
            </a:r>
            <a:r>
              <a:rPr sz="1200" dirty="0">
                <a:latin typeface="Times New Roman"/>
                <a:cs typeface="Times New Roman"/>
              </a:rPr>
              <a:t>above </a:t>
            </a:r>
            <a:r>
              <a:rPr sz="1200" spc="-5" dirty="0">
                <a:latin typeface="Times New Roman"/>
                <a:cs typeface="Times New Roman"/>
              </a:rPr>
              <a:t>illustrates an architecture </a:t>
            </a:r>
            <a:r>
              <a:rPr sz="1200" dirty="0">
                <a:latin typeface="Times New Roman"/>
                <a:cs typeface="Times New Roman"/>
              </a:rPr>
              <a:t>of this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type.</a:t>
            </a:r>
            <a:endParaRPr sz="1200" dirty="0">
              <a:latin typeface="Times New Roman"/>
              <a:cs typeface="Times New Roman"/>
            </a:endParaRPr>
          </a:p>
          <a:p>
            <a:pPr marL="698500" marR="5080" lvl="1" indent="-228600" algn="just">
              <a:lnSpc>
                <a:spcPct val="110100"/>
              </a:lnSpc>
              <a:spcBef>
                <a:spcPts val="95"/>
              </a:spcBef>
              <a:buFont typeface="Symbol"/>
              <a:buChar char=""/>
              <a:tabLst>
                <a:tab pos="698500" algn="l"/>
              </a:tabLst>
            </a:pPr>
            <a:r>
              <a:rPr sz="1200" b="1" i="1" dirty="0">
                <a:latin typeface="Times New Roman"/>
                <a:cs typeface="Times New Roman"/>
              </a:rPr>
              <a:t>Remote </a:t>
            </a:r>
            <a:r>
              <a:rPr sz="1200" b="1" i="1" spc="-5" dirty="0">
                <a:latin typeface="Times New Roman"/>
                <a:cs typeface="Times New Roman"/>
              </a:rPr>
              <a:t>procedure call </a:t>
            </a:r>
            <a:r>
              <a:rPr sz="1200" b="1" i="1" dirty="0">
                <a:latin typeface="Times New Roman"/>
                <a:cs typeface="Times New Roman"/>
              </a:rPr>
              <a:t>architectures</a:t>
            </a:r>
            <a:r>
              <a:rPr sz="1200" i="1" dirty="0">
                <a:latin typeface="Times New Roman"/>
                <a:cs typeface="Times New Roman"/>
              </a:rPr>
              <a:t>. </a:t>
            </a:r>
            <a:r>
              <a:rPr sz="1200" dirty="0">
                <a:latin typeface="Times New Roman"/>
                <a:cs typeface="Times New Roman"/>
              </a:rPr>
              <a:t>The components of a main program/  </a:t>
            </a:r>
            <a:r>
              <a:rPr sz="1200" spc="-5" dirty="0">
                <a:latin typeface="Times New Roman"/>
                <a:cs typeface="Times New Roman"/>
              </a:rPr>
              <a:t>subprogram architecture </a:t>
            </a:r>
            <a:r>
              <a:rPr sz="1200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distributed across </a:t>
            </a:r>
            <a:r>
              <a:rPr sz="1200" dirty="0">
                <a:latin typeface="Times New Roman"/>
                <a:cs typeface="Times New Roman"/>
              </a:rPr>
              <a:t>multiple </a:t>
            </a:r>
            <a:r>
              <a:rPr sz="1200" spc="-5" dirty="0">
                <a:latin typeface="Times New Roman"/>
                <a:cs typeface="Times New Roman"/>
              </a:rPr>
              <a:t>computers </a:t>
            </a:r>
            <a:r>
              <a:rPr sz="1200" spc="5" dirty="0">
                <a:latin typeface="Times New Roman"/>
                <a:cs typeface="Times New Roman"/>
              </a:rPr>
              <a:t>on </a:t>
            </a:r>
            <a:r>
              <a:rPr sz="1200" dirty="0">
                <a:latin typeface="Times New Roman"/>
                <a:cs typeface="Times New Roman"/>
              </a:rPr>
              <a:t>a  </a:t>
            </a:r>
            <a:r>
              <a:rPr sz="1200" spc="-5" dirty="0">
                <a:latin typeface="Times New Roman"/>
                <a:cs typeface="Times New Roman"/>
              </a:rPr>
              <a:t>network.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87525" y="8844533"/>
            <a:ext cx="5486400" cy="6228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 algn="just">
              <a:lnSpc>
                <a:spcPct val="110400"/>
              </a:lnSpc>
              <a:spcBef>
                <a:spcPts val="105"/>
              </a:spcBef>
              <a:buFont typeface="Wingdings"/>
              <a:buChar char=""/>
              <a:tabLst>
                <a:tab pos="2413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Object-Oriented Architectures: </a:t>
            </a:r>
            <a:r>
              <a:rPr sz="1200" dirty="0">
                <a:latin typeface="Times New Roman"/>
                <a:cs typeface="Times New Roman"/>
              </a:rPr>
              <a:t>The components of a </a:t>
            </a:r>
            <a:r>
              <a:rPr sz="1200" spc="-5" dirty="0">
                <a:latin typeface="Times New Roman"/>
                <a:cs typeface="Times New Roman"/>
              </a:rPr>
              <a:t>system encapsulate data and 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operations </a:t>
            </a:r>
            <a:r>
              <a:rPr sz="1200" dirty="0">
                <a:latin typeface="Times New Roman"/>
                <a:cs typeface="Times New Roman"/>
              </a:rPr>
              <a:t>that must be </a:t>
            </a:r>
            <a:r>
              <a:rPr sz="1200" spc="-5" dirty="0">
                <a:latin typeface="Times New Roman"/>
                <a:cs typeface="Times New Roman"/>
              </a:rPr>
              <a:t>applied </a:t>
            </a:r>
            <a:r>
              <a:rPr sz="1200" dirty="0">
                <a:latin typeface="Times New Roman"/>
                <a:cs typeface="Times New Roman"/>
              </a:rPr>
              <a:t>to manipulate the </a:t>
            </a:r>
            <a:r>
              <a:rPr sz="1200" spc="-5" dirty="0">
                <a:latin typeface="Times New Roman"/>
                <a:cs typeface="Times New Roman"/>
              </a:rPr>
              <a:t>data. </a:t>
            </a:r>
            <a:r>
              <a:rPr sz="1200" dirty="0">
                <a:latin typeface="Times New Roman"/>
                <a:cs typeface="Times New Roman"/>
              </a:rPr>
              <a:t>Communication </a:t>
            </a:r>
            <a:r>
              <a:rPr sz="1200" spc="-5" dirty="0">
                <a:latin typeface="Times New Roman"/>
                <a:cs typeface="Times New Roman"/>
              </a:rPr>
              <a:t>and  coordination between </a:t>
            </a:r>
            <a:r>
              <a:rPr sz="1200" dirty="0">
                <a:latin typeface="Times New Roman"/>
                <a:cs typeface="Times New Roman"/>
              </a:rPr>
              <a:t>components </a:t>
            </a:r>
            <a:r>
              <a:rPr sz="1200" spc="-5" dirty="0">
                <a:latin typeface="Times New Roman"/>
                <a:cs typeface="Times New Roman"/>
              </a:rPr>
              <a:t>are accomplished </a:t>
            </a:r>
            <a:r>
              <a:rPr sz="1200" dirty="0">
                <a:latin typeface="Times New Roman"/>
                <a:cs typeface="Times New Roman"/>
              </a:rPr>
              <a:t>via </a:t>
            </a:r>
            <a:r>
              <a:rPr sz="1200" spc="-5" dirty="0">
                <a:latin typeface="Times New Roman"/>
                <a:cs typeface="Times New Roman"/>
              </a:rPr>
              <a:t>message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passing.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42326" y="1363212"/>
            <a:ext cx="5753098" cy="24185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7705" y="10367264"/>
            <a:ext cx="182372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4294967295"/>
          </p:nvPr>
        </p:nvSpPr>
        <p:spPr>
          <a:xfrm>
            <a:off x="2741984" y="10367264"/>
            <a:ext cx="74358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4294967295"/>
          </p:nvPr>
        </p:nvSpPr>
        <p:spPr>
          <a:xfrm>
            <a:off x="3835901" y="10367264"/>
            <a:ext cx="126237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4294967295"/>
          </p:nvPr>
        </p:nvSpPr>
        <p:spPr>
          <a:xfrm>
            <a:off x="6307073" y="10367264"/>
            <a:ext cx="49784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56</a:t>
            </a:fld>
            <a:endParaRPr spc="-20" dirty="0"/>
          </a:p>
        </p:txBody>
      </p:sp>
    </p:spTree>
    <p:extLst>
      <p:ext uri="{BB962C8B-B14F-4D97-AF65-F5344CB8AC3E}">
        <p14:creationId xmlns:p14="http://schemas.microsoft.com/office/powerpoint/2010/main" val="331557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1"/>
          <p:cNvSpPr/>
          <p:nvPr/>
        </p:nvSpPr>
        <p:spPr>
          <a:xfrm>
            <a:off x="855414" y="0"/>
            <a:ext cx="5879592" cy="2881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dirty="0" smtClean="0"/>
              <a:t>X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388620" y="3209926"/>
            <a:ext cx="6217920" cy="5446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1045" indent="-22923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741680" algn="l"/>
              </a:tabLst>
            </a:pPr>
            <a:r>
              <a:rPr lang="en-US" b="1" spc="-5" dirty="0" smtClean="0">
                <a:latin typeface="Times New Roman"/>
                <a:cs typeface="Times New Roman"/>
              </a:rPr>
              <a:t>Layered Architectures:</a:t>
            </a:r>
            <a:endParaRPr lang="en-US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"/>
            </a:pPr>
            <a:endParaRPr lang="en-US" sz="1300" dirty="0" smtClean="0">
              <a:latin typeface="Times New Roman"/>
              <a:cs typeface="Times New Roman"/>
            </a:endParaRPr>
          </a:p>
          <a:p>
            <a:pPr marL="1198245" marR="7620" lvl="1" indent="-228600" algn="just">
              <a:lnSpc>
                <a:spcPct val="110400"/>
              </a:lnSpc>
              <a:spcBef>
                <a:spcPts val="5"/>
              </a:spcBef>
              <a:buFont typeface="Symbol"/>
              <a:buChar char=""/>
              <a:tabLst>
                <a:tab pos="1198880" algn="l"/>
              </a:tabLst>
            </a:pPr>
            <a:r>
              <a:rPr lang="en-US" sz="1600" dirty="0" smtClean="0">
                <a:latin typeface="Times New Roman"/>
                <a:cs typeface="Times New Roman"/>
              </a:rPr>
              <a:t>The</a:t>
            </a:r>
            <a:r>
              <a:rPr lang="en-US" sz="1600" spc="-80" dirty="0" smtClean="0">
                <a:latin typeface="Times New Roman"/>
                <a:cs typeface="Times New Roman"/>
              </a:rPr>
              <a:t> </a:t>
            </a:r>
            <a:r>
              <a:rPr lang="en-US" sz="1600" spc="-5" dirty="0" smtClean="0">
                <a:latin typeface="Times New Roman"/>
                <a:cs typeface="Times New Roman"/>
              </a:rPr>
              <a:t>basic</a:t>
            </a:r>
            <a:r>
              <a:rPr lang="en-US" sz="1600" spc="-60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structure</a:t>
            </a:r>
            <a:r>
              <a:rPr lang="en-US" sz="1600" spc="-80" dirty="0" smtClean="0">
                <a:latin typeface="Times New Roman"/>
                <a:cs typeface="Times New Roman"/>
              </a:rPr>
              <a:t> </a:t>
            </a:r>
            <a:r>
              <a:rPr lang="en-US" sz="1600" spc="5" dirty="0" smtClean="0">
                <a:latin typeface="Times New Roman"/>
                <a:cs typeface="Times New Roman"/>
              </a:rPr>
              <a:t>of</a:t>
            </a:r>
            <a:r>
              <a:rPr lang="en-US" sz="1600" spc="-75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a</a:t>
            </a:r>
            <a:r>
              <a:rPr lang="en-US" sz="1600" spc="-70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layered</a:t>
            </a:r>
            <a:r>
              <a:rPr lang="en-US" sz="1600" spc="-60" dirty="0" smtClean="0">
                <a:latin typeface="Times New Roman"/>
                <a:cs typeface="Times New Roman"/>
              </a:rPr>
              <a:t> </a:t>
            </a:r>
            <a:r>
              <a:rPr lang="en-US" sz="1600" spc="-5" dirty="0" smtClean="0">
                <a:latin typeface="Times New Roman"/>
                <a:cs typeface="Times New Roman"/>
              </a:rPr>
              <a:t>architecture</a:t>
            </a:r>
            <a:r>
              <a:rPr lang="en-US" sz="1600" spc="-70" dirty="0" smtClean="0">
                <a:latin typeface="Times New Roman"/>
                <a:cs typeface="Times New Roman"/>
              </a:rPr>
              <a:t> </a:t>
            </a:r>
            <a:r>
              <a:rPr lang="en-US" sz="1600" spc="-5" dirty="0" smtClean="0">
                <a:latin typeface="Times New Roman"/>
                <a:cs typeface="Times New Roman"/>
              </a:rPr>
              <a:t>is</a:t>
            </a:r>
            <a:r>
              <a:rPr lang="en-US" sz="1600" spc="-65" dirty="0" smtClean="0">
                <a:latin typeface="Times New Roman"/>
                <a:cs typeface="Times New Roman"/>
              </a:rPr>
              <a:t> </a:t>
            </a:r>
            <a:r>
              <a:rPr lang="en-US" sz="1600" spc="-5" dirty="0" smtClean="0">
                <a:latin typeface="Times New Roman"/>
                <a:cs typeface="Times New Roman"/>
              </a:rPr>
              <a:t>illustrated.</a:t>
            </a:r>
            <a:r>
              <a:rPr lang="en-US" sz="1600" spc="-65" dirty="0" smtClean="0">
                <a:latin typeface="Times New Roman"/>
                <a:cs typeface="Times New Roman"/>
              </a:rPr>
              <a:t> </a:t>
            </a:r>
            <a:r>
              <a:rPr lang="en-US" sz="1600" spc="-5" dirty="0" smtClean="0">
                <a:latin typeface="Times New Roman"/>
                <a:cs typeface="Times New Roman"/>
              </a:rPr>
              <a:t>A</a:t>
            </a:r>
            <a:r>
              <a:rPr lang="en-US" sz="1600" spc="-70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number</a:t>
            </a:r>
            <a:r>
              <a:rPr lang="en-US" sz="1600" spc="-75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of</a:t>
            </a:r>
            <a:r>
              <a:rPr lang="en-US" sz="1600" spc="-65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different  </a:t>
            </a:r>
            <a:r>
              <a:rPr lang="en-US" sz="1600" spc="-5" dirty="0" smtClean="0">
                <a:latin typeface="Times New Roman"/>
                <a:cs typeface="Times New Roman"/>
              </a:rPr>
              <a:t>layers are defined, each accomplishing operations </a:t>
            </a:r>
            <a:r>
              <a:rPr lang="en-US" sz="1600" dirty="0" smtClean="0">
                <a:latin typeface="Times New Roman"/>
                <a:cs typeface="Times New Roman"/>
              </a:rPr>
              <a:t>that </a:t>
            </a:r>
            <a:r>
              <a:rPr lang="en-US" sz="1600" spc="-5" dirty="0" smtClean="0">
                <a:latin typeface="Times New Roman"/>
                <a:cs typeface="Times New Roman"/>
              </a:rPr>
              <a:t>progressively </a:t>
            </a:r>
            <a:r>
              <a:rPr lang="en-US" sz="1600" dirty="0" smtClean="0">
                <a:latin typeface="Times New Roman"/>
                <a:cs typeface="Times New Roman"/>
              </a:rPr>
              <a:t>become  </a:t>
            </a:r>
            <a:r>
              <a:rPr lang="en-US" sz="1600" spc="-5" dirty="0" smtClean="0">
                <a:latin typeface="Times New Roman"/>
                <a:cs typeface="Times New Roman"/>
              </a:rPr>
              <a:t>closer </a:t>
            </a:r>
            <a:r>
              <a:rPr lang="en-US" sz="1600" dirty="0" smtClean="0">
                <a:latin typeface="Times New Roman"/>
                <a:cs typeface="Times New Roman"/>
              </a:rPr>
              <a:t>to the machine </a:t>
            </a:r>
            <a:r>
              <a:rPr lang="en-US" sz="1600" spc="-5" dirty="0" smtClean="0">
                <a:latin typeface="Times New Roman"/>
                <a:cs typeface="Times New Roman"/>
              </a:rPr>
              <a:t>instruction</a:t>
            </a:r>
            <a:r>
              <a:rPr lang="en-US" sz="1600" spc="-15" dirty="0" smtClean="0">
                <a:latin typeface="Times New Roman"/>
                <a:cs typeface="Times New Roman"/>
              </a:rPr>
              <a:t> </a:t>
            </a:r>
            <a:r>
              <a:rPr lang="en-US" sz="1600" spc="-5" dirty="0" smtClean="0">
                <a:latin typeface="Times New Roman"/>
                <a:cs typeface="Times New Roman"/>
              </a:rPr>
              <a:t>set.</a:t>
            </a:r>
            <a:endParaRPr lang="en-US" sz="1600" dirty="0" smtClean="0">
              <a:latin typeface="Times New Roman"/>
              <a:cs typeface="Times New Roman"/>
            </a:endParaRPr>
          </a:p>
          <a:p>
            <a:pPr marL="1198245" lvl="1" indent="-229235" algn="just">
              <a:lnSpc>
                <a:spcPct val="100000"/>
              </a:lnSpc>
              <a:spcBef>
                <a:spcPts val="225"/>
              </a:spcBef>
              <a:buFont typeface="Symbol"/>
              <a:buChar char=""/>
              <a:tabLst>
                <a:tab pos="1198880" algn="l"/>
              </a:tabLst>
            </a:pPr>
            <a:r>
              <a:rPr lang="en-US" sz="1600" spc="-5" dirty="0" smtClean="0">
                <a:latin typeface="Times New Roman"/>
                <a:cs typeface="Times New Roman"/>
              </a:rPr>
              <a:t>At </a:t>
            </a:r>
            <a:r>
              <a:rPr lang="en-US" sz="1600" dirty="0" smtClean="0">
                <a:latin typeface="Times New Roman"/>
                <a:cs typeface="Times New Roman"/>
              </a:rPr>
              <a:t>the </a:t>
            </a:r>
            <a:r>
              <a:rPr lang="en-US" sz="1600" spc="-5" dirty="0" smtClean="0">
                <a:latin typeface="Times New Roman"/>
                <a:cs typeface="Times New Roman"/>
              </a:rPr>
              <a:t>outer layer, components service </a:t>
            </a:r>
            <a:r>
              <a:rPr lang="en-US" sz="1600" dirty="0" smtClean="0">
                <a:latin typeface="Times New Roman"/>
                <a:cs typeface="Times New Roman"/>
              </a:rPr>
              <a:t>user </a:t>
            </a:r>
            <a:r>
              <a:rPr lang="en-US" sz="1600" spc="-5" dirty="0" smtClean="0">
                <a:latin typeface="Times New Roman"/>
                <a:cs typeface="Times New Roman"/>
              </a:rPr>
              <a:t>interface</a:t>
            </a:r>
            <a:r>
              <a:rPr lang="en-US" sz="1600" spc="40" dirty="0" smtClean="0">
                <a:latin typeface="Times New Roman"/>
                <a:cs typeface="Times New Roman"/>
              </a:rPr>
              <a:t> </a:t>
            </a:r>
            <a:r>
              <a:rPr lang="en-US" sz="1600" spc="-5" dirty="0" smtClean="0">
                <a:latin typeface="Times New Roman"/>
                <a:cs typeface="Times New Roman"/>
              </a:rPr>
              <a:t>operations.</a:t>
            </a:r>
            <a:endParaRPr lang="en-US" sz="1600" dirty="0" smtClean="0">
              <a:latin typeface="Times New Roman"/>
              <a:cs typeface="Times New Roman"/>
            </a:endParaRPr>
          </a:p>
          <a:p>
            <a:pPr marL="1198245" marR="8255" lvl="1" indent="-228600" algn="just">
              <a:lnSpc>
                <a:spcPct val="110000"/>
              </a:lnSpc>
              <a:spcBef>
                <a:spcPts val="95"/>
              </a:spcBef>
              <a:buFont typeface="Symbol"/>
              <a:buChar char=""/>
              <a:tabLst>
                <a:tab pos="1198880" algn="l"/>
              </a:tabLst>
            </a:pPr>
            <a:r>
              <a:rPr lang="en-US" sz="1600" spc="-5" dirty="0" smtClean="0">
                <a:latin typeface="Times New Roman"/>
                <a:cs typeface="Times New Roman"/>
              </a:rPr>
              <a:t>At </a:t>
            </a:r>
            <a:r>
              <a:rPr lang="en-US" sz="1600" dirty="0" smtClean="0">
                <a:latin typeface="Times New Roman"/>
                <a:cs typeface="Times New Roman"/>
              </a:rPr>
              <a:t>the inner layer, components </a:t>
            </a:r>
            <a:r>
              <a:rPr lang="en-US" sz="1600" spc="-5" dirty="0" smtClean="0">
                <a:latin typeface="Times New Roman"/>
                <a:cs typeface="Times New Roman"/>
              </a:rPr>
              <a:t>perform </a:t>
            </a:r>
            <a:r>
              <a:rPr lang="en-US" sz="1600" dirty="0" smtClean="0">
                <a:latin typeface="Times New Roman"/>
                <a:cs typeface="Times New Roman"/>
              </a:rPr>
              <a:t>operating </a:t>
            </a:r>
            <a:r>
              <a:rPr lang="en-US" sz="1600" spc="-5" dirty="0" smtClean="0">
                <a:latin typeface="Times New Roman"/>
                <a:cs typeface="Times New Roman"/>
              </a:rPr>
              <a:t>system interfacing.  Intermediate layers </a:t>
            </a:r>
            <a:r>
              <a:rPr lang="en-US" sz="1600" dirty="0" smtClean="0">
                <a:latin typeface="Times New Roman"/>
                <a:cs typeface="Times New Roman"/>
              </a:rPr>
              <a:t>provide utility </a:t>
            </a:r>
            <a:r>
              <a:rPr lang="en-US" sz="1600" spc="-5" dirty="0" smtClean="0">
                <a:latin typeface="Times New Roman"/>
                <a:cs typeface="Times New Roman"/>
              </a:rPr>
              <a:t>services and application software</a:t>
            </a:r>
            <a:r>
              <a:rPr lang="en-US" sz="1600" spc="-15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functions.</a:t>
            </a:r>
          </a:p>
          <a:p>
            <a:pPr marL="1198245" marR="5715" lvl="1" indent="-228600" algn="just">
              <a:lnSpc>
                <a:spcPct val="110300"/>
              </a:lnSpc>
              <a:spcBef>
                <a:spcPts val="80"/>
              </a:spcBef>
              <a:buFont typeface="Symbol"/>
              <a:buChar char=""/>
              <a:tabLst>
                <a:tab pos="1236980" algn="l"/>
              </a:tabLst>
            </a:pPr>
            <a:r>
              <a:rPr lang="en-US" sz="1600" dirty="0" smtClean="0"/>
              <a:t>	</a:t>
            </a:r>
            <a:r>
              <a:rPr lang="en-US" sz="1600" spc="-5" dirty="0" smtClean="0">
                <a:latin typeface="Times New Roman"/>
                <a:cs typeface="Times New Roman"/>
              </a:rPr>
              <a:t>Once requirements engineering </a:t>
            </a:r>
            <a:r>
              <a:rPr lang="en-US" sz="1600" dirty="0" smtClean="0">
                <a:latin typeface="Times New Roman"/>
                <a:cs typeface="Times New Roman"/>
              </a:rPr>
              <a:t>uncovers the </a:t>
            </a:r>
            <a:r>
              <a:rPr lang="en-US" sz="1600" spc="-5" dirty="0" smtClean="0">
                <a:latin typeface="Times New Roman"/>
                <a:cs typeface="Times New Roman"/>
              </a:rPr>
              <a:t>characteristics and constraints </a:t>
            </a:r>
            <a:r>
              <a:rPr lang="en-US" sz="1600" dirty="0" smtClean="0">
                <a:latin typeface="Times New Roman"/>
                <a:cs typeface="Times New Roman"/>
              </a:rPr>
              <a:t>of  the</a:t>
            </a:r>
            <a:r>
              <a:rPr lang="en-US" sz="1600" spc="-65" dirty="0" smtClean="0">
                <a:latin typeface="Times New Roman"/>
                <a:cs typeface="Times New Roman"/>
              </a:rPr>
              <a:t> </a:t>
            </a:r>
            <a:r>
              <a:rPr lang="en-US" sz="1600" spc="-5" dirty="0" smtClean="0">
                <a:latin typeface="Times New Roman"/>
                <a:cs typeface="Times New Roman"/>
              </a:rPr>
              <a:t>system</a:t>
            </a:r>
            <a:r>
              <a:rPr lang="en-US" sz="1600" spc="-55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to</a:t>
            </a:r>
            <a:r>
              <a:rPr lang="en-US" sz="1600" spc="-55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be</a:t>
            </a:r>
            <a:r>
              <a:rPr lang="en-US" sz="1600" spc="-60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built,</a:t>
            </a:r>
            <a:r>
              <a:rPr lang="en-US" sz="1600" spc="-55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the</a:t>
            </a:r>
            <a:r>
              <a:rPr lang="en-US" sz="1600" spc="-60" dirty="0" smtClean="0">
                <a:latin typeface="Times New Roman"/>
                <a:cs typeface="Times New Roman"/>
              </a:rPr>
              <a:t> </a:t>
            </a:r>
            <a:r>
              <a:rPr lang="en-US" sz="1600" spc="-5" dirty="0" smtClean="0">
                <a:latin typeface="Times New Roman"/>
                <a:cs typeface="Times New Roman"/>
              </a:rPr>
              <a:t>architectural</a:t>
            </a:r>
            <a:r>
              <a:rPr lang="en-US" sz="1600" spc="-55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style</a:t>
            </a:r>
            <a:r>
              <a:rPr lang="en-US" sz="1600" spc="-50" dirty="0" smtClean="0">
                <a:latin typeface="Times New Roman"/>
                <a:cs typeface="Times New Roman"/>
              </a:rPr>
              <a:t> </a:t>
            </a:r>
            <a:r>
              <a:rPr lang="en-US" sz="1600" spc="-5" dirty="0" smtClean="0">
                <a:latin typeface="Times New Roman"/>
                <a:cs typeface="Times New Roman"/>
              </a:rPr>
              <a:t>and/or</a:t>
            </a:r>
            <a:r>
              <a:rPr lang="en-US" sz="1600" spc="-50" dirty="0" smtClean="0">
                <a:latin typeface="Times New Roman"/>
                <a:cs typeface="Times New Roman"/>
              </a:rPr>
              <a:t> </a:t>
            </a:r>
            <a:r>
              <a:rPr lang="en-US" sz="1600" spc="-5" dirty="0" smtClean="0">
                <a:latin typeface="Times New Roman"/>
                <a:cs typeface="Times New Roman"/>
              </a:rPr>
              <a:t>combination</a:t>
            </a:r>
            <a:r>
              <a:rPr lang="en-US" sz="1600" spc="-55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of</a:t>
            </a:r>
            <a:r>
              <a:rPr lang="en-US" sz="1600" spc="-60" dirty="0" smtClean="0">
                <a:latin typeface="Times New Roman"/>
                <a:cs typeface="Times New Roman"/>
              </a:rPr>
              <a:t> </a:t>
            </a:r>
            <a:r>
              <a:rPr lang="en-US" sz="1600" spc="-5" dirty="0" smtClean="0">
                <a:latin typeface="Times New Roman"/>
                <a:cs typeface="Times New Roman"/>
              </a:rPr>
              <a:t>patterns</a:t>
            </a:r>
            <a:r>
              <a:rPr lang="en-US" sz="1600" spc="-60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that  </a:t>
            </a:r>
            <a:r>
              <a:rPr lang="en-US" sz="1600" spc="-5" dirty="0" smtClean="0">
                <a:latin typeface="Times New Roman"/>
                <a:cs typeface="Times New Roman"/>
              </a:rPr>
              <a:t>best </a:t>
            </a:r>
            <a:r>
              <a:rPr lang="en-US" sz="1600" dirty="0" smtClean="0">
                <a:latin typeface="Times New Roman"/>
                <a:cs typeface="Times New Roman"/>
              </a:rPr>
              <a:t>fits those </a:t>
            </a:r>
            <a:r>
              <a:rPr lang="en-US" sz="1600" spc="-5" dirty="0" smtClean="0">
                <a:latin typeface="Times New Roman"/>
                <a:cs typeface="Times New Roman"/>
              </a:rPr>
              <a:t>characteristics and constraints </a:t>
            </a:r>
            <a:r>
              <a:rPr lang="en-US" sz="1600" dirty="0" smtClean="0">
                <a:latin typeface="Times New Roman"/>
                <a:cs typeface="Times New Roman"/>
              </a:rPr>
              <a:t>can be </a:t>
            </a:r>
            <a:r>
              <a:rPr lang="en-US" sz="1600" spc="-5" dirty="0" smtClean="0">
                <a:latin typeface="Times New Roman"/>
                <a:cs typeface="Times New Roman"/>
              </a:rPr>
              <a:t>chosen. </a:t>
            </a:r>
            <a:r>
              <a:rPr lang="en-US" sz="1600" spc="-10" dirty="0" smtClean="0">
                <a:latin typeface="Times New Roman"/>
                <a:cs typeface="Times New Roman"/>
              </a:rPr>
              <a:t>In </a:t>
            </a:r>
            <a:r>
              <a:rPr lang="en-US" sz="1600" spc="5" dirty="0" smtClean="0">
                <a:latin typeface="Times New Roman"/>
                <a:cs typeface="Times New Roman"/>
              </a:rPr>
              <a:t>many </a:t>
            </a:r>
            <a:r>
              <a:rPr lang="en-US" sz="1600" spc="-5" dirty="0" smtClean="0">
                <a:latin typeface="Times New Roman"/>
                <a:cs typeface="Times New Roman"/>
              </a:rPr>
              <a:t>cases,  </a:t>
            </a:r>
            <a:r>
              <a:rPr lang="en-US" sz="1600" dirty="0" smtClean="0">
                <a:latin typeface="Times New Roman"/>
                <a:cs typeface="Times New Roman"/>
              </a:rPr>
              <a:t>more than one </a:t>
            </a:r>
            <a:r>
              <a:rPr lang="en-US" sz="1600" spc="-5" dirty="0" smtClean="0">
                <a:latin typeface="Times New Roman"/>
                <a:cs typeface="Times New Roman"/>
              </a:rPr>
              <a:t>pattern </a:t>
            </a:r>
            <a:r>
              <a:rPr lang="en-US" sz="1600" dirty="0" smtClean="0">
                <a:latin typeface="Times New Roman"/>
                <a:cs typeface="Times New Roman"/>
              </a:rPr>
              <a:t>might be </a:t>
            </a:r>
            <a:r>
              <a:rPr lang="en-US" sz="1600" spc="-5" dirty="0" smtClean="0">
                <a:latin typeface="Times New Roman"/>
                <a:cs typeface="Times New Roman"/>
              </a:rPr>
              <a:t>appropriate and alternative architectural styles  can </a:t>
            </a:r>
            <a:r>
              <a:rPr lang="en-US" sz="1600" dirty="0" smtClean="0">
                <a:latin typeface="Times New Roman"/>
                <a:cs typeface="Times New Roman"/>
              </a:rPr>
              <a:t>be </a:t>
            </a:r>
            <a:r>
              <a:rPr lang="en-US" sz="1600" spc="-5" dirty="0" smtClean="0">
                <a:latin typeface="Times New Roman"/>
                <a:cs typeface="Times New Roman"/>
              </a:rPr>
              <a:t>designed and evaluated. For example, </a:t>
            </a:r>
            <a:r>
              <a:rPr lang="en-US" sz="1600" dirty="0" smtClean="0">
                <a:latin typeface="Times New Roman"/>
                <a:cs typeface="Times New Roman"/>
              </a:rPr>
              <a:t>a </a:t>
            </a:r>
            <a:r>
              <a:rPr lang="en-US" sz="1600" spc="-5" dirty="0" smtClean="0">
                <a:latin typeface="Times New Roman"/>
                <a:cs typeface="Times New Roman"/>
              </a:rPr>
              <a:t>layered style (appropriate </a:t>
            </a:r>
            <a:r>
              <a:rPr lang="en-US" sz="1600" dirty="0" smtClean="0">
                <a:latin typeface="Times New Roman"/>
                <a:cs typeface="Times New Roman"/>
              </a:rPr>
              <a:t>for  most </a:t>
            </a:r>
            <a:r>
              <a:rPr lang="en-US" sz="1600" spc="-5" dirty="0" smtClean="0">
                <a:latin typeface="Times New Roman"/>
                <a:cs typeface="Times New Roman"/>
              </a:rPr>
              <a:t>systems) can </a:t>
            </a:r>
            <a:r>
              <a:rPr lang="en-US" sz="1600" spc="5" dirty="0" smtClean="0">
                <a:latin typeface="Times New Roman"/>
                <a:cs typeface="Times New Roman"/>
              </a:rPr>
              <a:t>be </a:t>
            </a:r>
            <a:r>
              <a:rPr lang="en-US" sz="1600" dirty="0" smtClean="0">
                <a:latin typeface="Times New Roman"/>
                <a:cs typeface="Times New Roman"/>
              </a:rPr>
              <a:t>combined with a data-centered </a:t>
            </a:r>
            <a:r>
              <a:rPr lang="en-US" sz="1600" spc="-5" dirty="0" smtClean="0">
                <a:latin typeface="Times New Roman"/>
                <a:cs typeface="Times New Roman"/>
              </a:rPr>
              <a:t>architecture </a:t>
            </a:r>
            <a:r>
              <a:rPr lang="en-US" sz="1600" dirty="0" smtClean="0">
                <a:latin typeface="Times New Roman"/>
                <a:cs typeface="Times New Roman"/>
              </a:rPr>
              <a:t>in many  </a:t>
            </a:r>
            <a:r>
              <a:rPr lang="en-US" sz="1600" spc="-5" dirty="0" smtClean="0">
                <a:latin typeface="Times New Roman"/>
                <a:cs typeface="Times New Roman"/>
              </a:rPr>
              <a:t>database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spc="-5" dirty="0" smtClean="0">
                <a:latin typeface="Times New Roman"/>
                <a:cs typeface="Times New Roman"/>
              </a:rPr>
              <a:t>applications.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93730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993" y="281431"/>
            <a:ext cx="34283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6454" y="281431"/>
            <a:ext cx="664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8874" y="281431"/>
            <a:ext cx="12909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2117" y="528828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2117" y="10283952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5" y="732535"/>
            <a:ext cx="5990590" cy="78525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70"/>
              </a:spcBef>
            </a:pPr>
            <a:r>
              <a:rPr sz="1200" b="1" u="heavy" spc="-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ARCHITECTURAL</a:t>
            </a:r>
            <a:r>
              <a:rPr sz="1200" b="1" u="heavy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CONSIDERATIONS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 dirty="0">
              <a:latin typeface="Times New Roman"/>
              <a:cs typeface="Times New Roman"/>
            </a:endParaRPr>
          </a:p>
          <a:p>
            <a:pPr marL="12700" marR="10795" algn="just">
              <a:lnSpc>
                <a:spcPct val="103299"/>
              </a:lnSpc>
            </a:pPr>
            <a:r>
              <a:rPr sz="1400" spc="-5" dirty="0">
                <a:latin typeface="Times New Roman"/>
                <a:cs typeface="Times New Roman"/>
              </a:rPr>
              <a:t>Buschmann and </a:t>
            </a:r>
            <a:r>
              <a:rPr sz="1400" dirty="0">
                <a:latin typeface="Times New Roman"/>
                <a:cs typeface="Times New Roman"/>
              </a:rPr>
              <a:t>Henny </a:t>
            </a:r>
            <a:r>
              <a:rPr sz="1400" spc="-5" dirty="0">
                <a:latin typeface="Times New Roman"/>
                <a:cs typeface="Times New Roman"/>
              </a:rPr>
              <a:t>suggest several architectural considerations </a:t>
            </a:r>
            <a:r>
              <a:rPr sz="1400" dirty="0">
                <a:latin typeface="Times New Roman"/>
                <a:cs typeface="Times New Roman"/>
              </a:rPr>
              <a:t>that </a:t>
            </a:r>
            <a:r>
              <a:rPr sz="1400" spc="-5" dirty="0">
                <a:latin typeface="Times New Roman"/>
                <a:cs typeface="Times New Roman"/>
              </a:rPr>
              <a:t>can </a:t>
            </a:r>
            <a:r>
              <a:rPr sz="1400" dirty="0">
                <a:latin typeface="Times New Roman"/>
                <a:cs typeface="Times New Roman"/>
              </a:rPr>
              <a:t>provide software  </a:t>
            </a:r>
            <a:r>
              <a:rPr sz="1400" spc="-5" dirty="0">
                <a:latin typeface="Times New Roman"/>
                <a:cs typeface="Times New Roman"/>
              </a:rPr>
              <a:t>engineers with guidance as architecture decisions are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made:</a:t>
            </a:r>
          </a:p>
          <a:p>
            <a:pPr marL="469900" indent="-228600" algn="just">
              <a:lnSpc>
                <a:spcPct val="100000"/>
              </a:lnSpc>
              <a:spcBef>
                <a:spcPts val="60"/>
              </a:spcBef>
              <a:buFont typeface="Wingdings"/>
              <a:buChar char=""/>
              <a:tabLst>
                <a:tab pos="4699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Economy </a:t>
            </a:r>
            <a:r>
              <a:rPr sz="1400" dirty="0">
                <a:latin typeface="Times New Roman"/>
                <a:cs typeface="Times New Roman"/>
              </a:rPr>
              <a:t>—many software </a:t>
            </a:r>
            <a:r>
              <a:rPr sz="1400" spc="-5" dirty="0">
                <a:latin typeface="Times New Roman"/>
                <a:cs typeface="Times New Roman"/>
              </a:rPr>
              <a:t>architectures suffer </a:t>
            </a:r>
            <a:r>
              <a:rPr sz="1400" dirty="0">
                <a:latin typeface="Times New Roman"/>
                <a:cs typeface="Times New Roman"/>
              </a:rPr>
              <a:t>from unnecessary complexity </a:t>
            </a:r>
            <a:r>
              <a:rPr sz="1400" spc="-5" dirty="0">
                <a:latin typeface="Times New Roman"/>
                <a:cs typeface="Times New Roman"/>
              </a:rPr>
              <a:t>driven</a:t>
            </a:r>
            <a:r>
              <a:rPr sz="1400" spc="140" dirty="0">
                <a:latin typeface="Times New Roman"/>
                <a:cs typeface="Times New Roman"/>
              </a:rPr>
              <a:t> </a:t>
            </a:r>
            <a:r>
              <a:rPr sz="1400" spc="10" dirty="0">
                <a:latin typeface="Times New Roman"/>
                <a:cs typeface="Times New Roman"/>
              </a:rPr>
              <a:t>by</a:t>
            </a:r>
            <a:endParaRPr sz="1400" dirty="0">
              <a:latin typeface="Times New Roman"/>
              <a:cs typeface="Times New Roman"/>
            </a:endParaRPr>
          </a:p>
          <a:p>
            <a:pPr marL="469900" marR="8890" algn="just">
              <a:lnSpc>
                <a:spcPct val="110000"/>
              </a:lnSpc>
            </a:pP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inclusion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unnecessary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features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or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nonfunctional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requirements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(e.g.,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reusability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when  </a:t>
            </a:r>
            <a:r>
              <a:rPr sz="1400" dirty="0">
                <a:latin typeface="Times New Roman"/>
                <a:cs typeface="Times New Roman"/>
              </a:rPr>
              <a:t>it </a:t>
            </a:r>
            <a:r>
              <a:rPr sz="1400" spc="-5" dirty="0">
                <a:latin typeface="Times New Roman"/>
                <a:cs typeface="Times New Roman"/>
              </a:rPr>
              <a:t>serves </a:t>
            </a:r>
            <a:r>
              <a:rPr sz="1400" dirty="0">
                <a:latin typeface="Times New Roman"/>
                <a:cs typeface="Times New Roman"/>
              </a:rPr>
              <a:t>no </a:t>
            </a:r>
            <a:r>
              <a:rPr sz="1400" spc="-5" dirty="0">
                <a:latin typeface="Times New Roman"/>
                <a:cs typeface="Times New Roman"/>
              </a:rPr>
              <a:t>purpose).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best </a:t>
            </a:r>
            <a:r>
              <a:rPr sz="1400" dirty="0">
                <a:latin typeface="Times New Roman"/>
                <a:cs typeface="Times New Roman"/>
              </a:rPr>
              <a:t>software </a:t>
            </a:r>
            <a:r>
              <a:rPr sz="1400" spc="-5" dirty="0">
                <a:latin typeface="Times New Roman"/>
                <a:cs typeface="Times New Roman"/>
              </a:rPr>
              <a:t>is </a:t>
            </a:r>
            <a:r>
              <a:rPr sz="1400" dirty="0">
                <a:latin typeface="Times New Roman"/>
                <a:cs typeface="Times New Roman"/>
              </a:rPr>
              <a:t>uncluttered </a:t>
            </a:r>
            <a:r>
              <a:rPr sz="1400" spc="-5" dirty="0">
                <a:latin typeface="Times New Roman"/>
                <a:cs typeface="Times New Roman"/>
              </a:rPr>
              <a:t>and relies </a:t>
            </a:r>
            <a:r>
              <a:rPr sz="1400" dirty="0">
                <a:latin typeface="Times New Roman"/>
                <a:cs typeface="Times New Roman"/>
              </a:rPr>
              <a:t>on </a:t>
            </a:r>
            <a:r>
              <a:rPr sz="1400" spc="-5" dirty="0">
                <a:latin typeface="Times New Roman"/>
                <a:cs typeface="Times New Roman"/>
              </a:rPr>
              <a:t>abstraction </a:t>
            </a:r>
            <a:r>
              <a:rPr sz="1400" dirty="0">
                <a:latin typeface="Times New Roman"/>
                <a:cs typeface="Times New Roman"/>
              </a:rPr>
              <a:t>to </a:t>
            </a:r>
            <a:r>
              <a:rPr sz="1400" spc="-5" dirty="0">
                <a:latin typeface="Times New Roman"/>
                <a:cs typeface="Times New Roman"/>
              </a:rPr>
              <a:t>reduce  </a:t>
            </a:r>
            <a:r>
              <a:rPr sz="1400" dirty="0">
                <a:latin typeface="Times New Roman"/>
                <a:cs typeface="Times New Roman"/>
              </a:rPr>
              <a:t>unnecessary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detail.</a:t>
            </a:r>
            <a:endParaRPr sz="1400" dirty="0">
              <a:latin typeface="Times New Roman"/>
              <a:cs typeface="Times New Roman"/>
            </a:endParaRPr>
          </a:p>
          <a:p>
            <a:pPr marL="469900" marR="7620" indent="-228600" algn="just">
              <a:lnSpc>
                <a:spcPct val="110000"/>
              </a:lnSpc>
              <a:spcBef>
                <a:spcPts val="15"/>
              </a:spcBef>
              <a:buFont typeface="Wingdings"/>
              <a:buChar char=""/>
              <a:tabLst>
                <a:tab pos="4699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Visibility </a:t>
            </a:r>
            <a:r>
              <a:rPr sz="1400" spc="-5" dirty="0">
                <a:latin typeface="Times New Roman"/>
                <a:cs typeface="Times New Roman"/>
              </a:rPr>
              <a:t>—As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design </a:t>
            </a:r>
            <a:r>
              <a:rPr sz="1400" dirty="0">
                <a:latin typeface="Times New Roman"/>
                <a:cs typeface="Times New Roman"/>
              </a:rPr>
              <a:t>model </a:t>
            </a:r>
            <a:r>
              <a:rPr sz="1400" spc="-5" dirty="0">
                <a:latin typeface="Times New Roman"/>
                <a:cs typeface="Times New Roman"/>
              </a:rPr>
              <a:t>is created, architectural decisions and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reasons </a:t>
            </a:r>
            <a:r>
              <a:rPr sz="1400" spc="5" dirty="0">
                <a:latin typeface="Times New Roman"/>
                <a:cs typeface="Times New Roman"/>
              </a:rPr>
              <a:t>for  </a:t>
            </a:r>
            <a:r>
              <a:rPr sz="1400" dirty="0">
                <a:latin typeface="Times New Roman"/>
                <a:cs typeface="Times New Roman"/>
              </a:rPr>
              <a:t>them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should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obvious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software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engineers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who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examine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model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at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later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time.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Poor  visibility </a:t>
            </a:r>
            <a:r>
              <a:rPr sz="1400" spc="-5" dirty="0">
                <a:latin typeface="Times New Roman"/>
                <a:cs typeface="Times New Roman"/>
              </a:rPr>
              <a:t>arises when </a:t>
            </a:r>
            <a:r>
              <a:rPr sz="1400" dirty="0">
                <a:latin typeface="Times New Roman"/>
                <a:cs typeface="Times New Roman"/>
              </a:rPr>
              <a:t>important </a:t>
            </a:r>
            <a:r>
              <a:rPr sz="1400" spc="-5" dirty="0">
                <a:latin typeface="Times New Roman"/>
                <a:cs typeface="Times New Roman"/>
              </a:rPr>
              <a:t>design and </a:t>
            </a:r>
            <a:r>
              <a:rPr sz="1400" dirty="0">
                <a:latin typeface="Times New Roman"/>
                <a:cs typeface="Times New Roman"/>
              </a:rPr>
              <a:t>domain </a:t>
            </a:r>
            <a:r>
              <a:rPr sz="1400" spc="-5" dirty="0">
                <a:latin typeface="Times New Roman"/>
                <a:cs typeface="Times New Roman"/>
              </a:rPr>
              <a:t>concepts </a:t>
            </a:r>
            <a:r>
              <a:rPr sz="1400" dirty="0">
                <a:latin typeface="Times New Roman"/>
                <a:cs typeface="Times New Roman"/>
              </a:rPr>
              <a:t>are poorly </a:t>
            </a:r>
            <a:r>
              <a:rPr sz="1400" spc="-5" dirty="0">
                <a:latin typeface="Times New Roman"/>
                <a:cs typeface="Times New Roman"/>
              </a:rPr>
              <a:t>communicated </a:t>
            </a:r>
            <a:r>
              <a:rPr sz="1400" dirty="0">
                <a:latin typeface="Times New Roman"/>
                <a:cs typeface="Times New Roman"/>
              </a:rPr>
              <a:t>to  those </a:t>
            </a:r>
            <a:r>
              <a:rPr sz="1400" spc="-5" dirty="0">
                <a:latin typeface="Times New Roman"/>
                <a:cs typeface="Times New Roman"/>
              </a:rPr>
              <a:t>who </a:t>
            </a:r>
            <a:r>
              <a:rPr sz="1400" dirty="0">
                <a:latin typeface="Times New Roman"/>
                <a:cs typeface="Times New Roman"/>
              </a:rPr>
              <a:t>must complete the </a:t>
            </a:r>
            <a:r>
              <a:rPr sz="1400" spc="-5" dirty="0">
                <a:latin typeface="Times New Roman"/>
                <a:cs typeface="Times New Roman"/>
              </a:rPr>
              <a:t>design and </a:t>
            </a:r>
            <a:r>
              <a:rPr sz="1400" dirty="0">
                <a:latin typeface="Times New Roman"/>
                <a:cs typeface="Times New Roman"/>
              </a:rPr>
              <a:t>implement the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system.</a:t>
            </a:r>
            <a:endParaRPr sz="1400" dirty="0">
              <a:latin typeface="Times New Roman"/>
              <a:cs typeface="Times New Roman"/>
            </a:endParaRPr>
          </a:p>
          <a:p>
            <a:pPr marL="469900" indent="-228600" algn="just">
              <a:lnSpc>
                <a:spcPct val="100000"/>
              </a:lnSpc>
              <a:spcBef>
                <a:spcPts val="145"/>
              </a:spcBef>
              <a:buFont typeface="Wingdings"/>
              <a:buChar char=""/>
              <a:tabLst>
                <a:tab pos="4699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Spacing— </a:t>
            </a:r>
            <a:r>
              <a:rPr sz="1400" spc="-5" dirty="0">
                <a:latin typeface="Times New Roman"/>
                <a:cs typeface="Times New Roman"/>
              </a:rPr>
              <a:t>Separation </a:t>
            </a:r>
            <a:r>
              <a:rPr sz="1400" dirty="0">
                <a:latin typeface="Times New Roman"/>
                <a:cs typeface="Times New Roman"/>
              </a:rPr>
              <a:t>of </a:t>
            </a:r>
            <a:r>
              <a:rPr sz="1400" spc="-5" dirty="0">
                <a:latin typeface="Times New Roman"/>
                <a:cs typeface="Times New Roman"/>
              </a:rPr>
              <a:t>concerns </a:t>
            </a:r>
            <a:r>
              <a:rPr sz="1400" dirty="0">
                <a:latin typeface="Times New Roman"/>
                <a:cs typeface="Times New Roman"/>
              </a:rPr>
              <a:t>in a </a:t>
            </a:r>
            <a:r>
              <a:rPr sz="1400" spc="-5" dirty="0">
                <a:latin typeface="Times New Roman"/>
                <a:cs typeface="Times New Roman"/>
              </a:rPr>
              <a:t>design </a:t>
            </a:r>
            <a:r>
              <a:rPr sz="1400" dirty="0">
                <a:latin typeface="Times New Roman"/>
                <a:cs typeface="Times New Roman"/>
              </a:rPr>
              <a:t>without </a:t>
            </a:r>
            <a:r>
              <a:rPr sz="1400" spc="-5" dirty="0">
                <a:latin typeface="Times New Roman"/>
                <a:cs typeface="Times New Roman"/>
              </a:rPr>
              <a:t>introducing hidden dependencies</a:t>
            </a:r>
            <a:r>
              <a:rPr sz="1400" spc="2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is</a:t>
            </a:r>
            <a:endParaRPr sz="1400" dirty="0">
              <a:latin typeface="Times New Roman"/>
              <a:cs typeface="Times New Roman"/>
            </a:endParaRPr>
          </a:p>
          <a:p>
            <a:pPr marL="469900" marR="6985" algn="just">
              <a:lnSpc>
                <a:spcPct val="110000"/>
              </a:lnSpc>
              <a:spcBef>
                <a:spcPts val="10"/>
              </a:spcBef>
            </a:pP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desirable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design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concept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that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is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sometimes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referred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i="1" spc="-5" dirty="0">
                <a:latin typeface="Times New Roman"/>
                <a:cs typeface="Times New Roman"/>
              </a:rPr>
              <a:t>spacing.</a:t>
            </a:r>
            <a:r>
              <a:rPr sz="1400" i="1" spc="-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Sufficient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spacing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leads  to modular </a:t>
            </a:r>
            <a:r>
              <a:rPr sz="1400" spc="-5" dirty="0">
                <a:latin typeface="Times New Roman"/>
                <a:cs typeface="Times New Roman"/>
              </a:rPr>
              <a:t>designs, </a:t>
            </a:r>
            <a:r>
              <a:rPr sz="1400" dirty="0">
                <a:latin typeface="Times New Roman"/>
                <a:cs typeface="Times New Roman"/>
              </a:rPr>
              <a:t>but too much </a:t>
            </a:r>
            <a:r>
              <a:rPr sz="1400" spc="-5" dirty="0">
                <a:latin typeface="Times New Roman"/>
                <a:cs typeface="Times New Roman"/>
              </a:rPr>
              <a:t>spacing leads </a:t>
            </a:r>
            <a:r>
              <a:rPr sz="1400" dirty="0">
                <a:latin typeface="Times New Roman"/>
                <a:cs typeface="Times New Roman"/>
              </a:rPr>
              <a:t>to </a:t>
            </a:r>
            <a:r>
              <a:rPr sz="1400" spc="-5" dirty="0">
                <a:latin typeface="Times New Roman"/>
                <a:cs typeface="Times New Roman"/>
              </a:rPr>
              <a:t>fragmentation and loss </a:t>
            </a:r>
            <a:r>
              <a:rPr sz="1400" spc="5" dirty="0">
                <a:latin typeface="Times New Roman"/>
                <a:cs typeface="Times New Roman"/>
              </a:rPr>
              <a:t>of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visibility.</a:t>
            </a:r>
            <a:endParaRPr sz="1400" dirty="0">
              <a:latin typeface="Times New Roman"/>
              <a:cs typeface="Times New Roman"/>
            </a:endParaRPr>
          </a:p>
          <a:p>
            <a:pPr marL="469900" marR="9525" indent="-228600" algn="just">
              <a:lnSpc>
                <a:spcPct val="110000"/>
              </a:lnSpc>
              <a:buFont typeface="Wingdings"/>
              <a:buChar char=""/>
              <a:tabLst>
                <a:tab pos="4699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Symmetry </a:t>
            </a:r>
            <a:r>
              <a:rPr sz="1400" spc="-5" dirty="0">
                <a:latin typeface="Times New Roman"/>
                <a:cs typeface="Times New Roman"/>
              </a:rPr>
              <a:t>—Architectural </a:t>
            </a:r>
            <a:r>
              <a:rPr sz="1400" dirty="0">
                <a:latin typeface="Times New Roman"/>
                <a:cs typeface="Times New Roman"/>
              </a:rPr>
              <a:t>symmetry </a:t>
            </a:r>
            <a:r>
              <a:rPr sz="1400" spc="-5" dirty="0">
                <a:latin typeface="Times New Roman"/>
                <a:cs typeface="Times New Roman"/>
              </a:rPr>
              <a:t>implies </a:t>
            </a:r>
            <a:r>
              <a:rPr sz="1400" dirty="0">
                <a:latin typeface="Times New Roman"/>
                <a:cs typeface="Times New Roman"/>
              </a:rPr>
              <a:t>that a </a:t>
            </a:r>
            <a:r>
              <a:rPr sz="1400" spc="-5" dirty="0">
                <a:latin typeface="Times New Roman"/>
                <a:cs typeface="Times New Roman"/>
              </a:rPr>
              <a:t>system is consistent </a:t>
            </a:r>
            <a:r>
              <a:rPr sz="1400" dirty="0">
                <a:latin typeface="Times New Roman"/>
                <a:cs typeface="Times New Roman"/>
              </a:rPr>
              <a:t>and </a:t>
            </a:r>
            <a:r>
              <a:rPr sz="1400" spc="-5" dirty="0">
                <a:latin typeface="Times New Roman"/>
                <a:cs typeface="Times New Roman"/>
              </a:rPr>
              <a:t>balanced </a:t>
            </a:r>
            <a:r>
              <a:rPr sz="1400" spc="5" dirty="0">
                <a:latin typeface="Times New Roman"/>
                <a:cs typeface="Times New Roman"/>
              </a:rPr>
              <a:t>in </a:t>
            </a:r>
            <a:r>
              <a:rPr sz="1400" spc="3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its attributes. Symmetric designs </a:t>
            </a:r>
            <a:r>
              <a:rPr sz="1400" dirty="0">
                <a:latin typeface="Times New Roman"/>
                <a:cs typeface="Times New Roman"/>
              </a:rPr>
              <a:t>are </a:t>
            </a:r>
            <a:r>
              <a:rPr sz="1400" spc="-5" dirty="0">
                <a:latin typeface="Times New Roman"/>
                <a:cs typeface="Times New Roman"/>
              </a:rPr>
              <a:t>easier </a:t>
            </a:r>
            <a:r>
              <a:rPr sz="1400" dirty="0">
                <a:latin typeface="Times New Roman"/>
                <a:cs typeface="Times New Roman"/>
              </a:rPr>
              <a:t>to </a:t>
            </a:r>
            <a:r>
              <a:rPr sz="1400" spc="-5" dirty="0">
                <a:latin typeface="Times New Roman"/>
                <a:cs typeface="Times New Roman"/>
              </a:rPr>
              <a:t>understand, comprehend,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29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communicate.</a:t>
            </a:r>
            <a:endParaRPr sz="1400" dirty="0">
              <a:latin typeface="Times New Roman"/>
              <a:cs typeface="Times New Roman"/>
            </a:endParaRPr>
          </a:p>
          <a:p>
            <a:pPr marL="469900" marR="5080" algn="just">
              <a:lnSpc>
                <a:spcPct val="110100"/>
              </a:lnSpc>
              <a:spcBef>
                <a:spcPts val="10"/>
              </a:spcBef>
            </a:pPr>
            <a:r>
              <a:rPr sz="1400" spc="-5" dirty="0">
                <a:latin typeface="Times New Roman"/>
                <a:cs typeface="Times New Roman"/>
              </a:rPr>
              <a:t>As an </a:t>
            </a:r>
            <a:r>
              <a:rPr sz="1400" dirty="0">
                <a:latin typeface="Times New Roman"/>
                <a:cs typeface="Times New Roman"/>
              </a:rPr>
              <a:t>example of </a:t>
            </a:r>
            <a:r>
              <a:rPr sz="1400" spc="-5" dirty="0">
                <a:latin typeface="Times New Roman"/>
                <a:cs typeface="Times New Roman"/>
              </a:rPr>
              <a:t>architectural symmetry, </a:t>
            </a:r>
            <a:r>
              <a:rPr sz="1400" dirty="0">
                <a:latin typeface="Times New Roman"/>
                <a:cs typeface="Times New Roman"/>
              </a:rPr>
              <a:t>consider a </a:t>
            </a:r>
            <a:r>
              <a:rPr sz="1400" i="1" spc="-5" dirty="0">
                <a:latin typeface="Times New Roman"/>
                <a:cs typeface="Times New Roman"/>
              </a:rPr>
              <a:t>customer account </a:t>
            </a:r>
            <a:r>
              <a:rPr sz="1400" dirty="0">
                <a:latin typeface="Times New Roman"/>
                <a:cs typeface="Times New Roman"/>
              </a:rPr>
              <a:t>object </a:t>
            </a:r>
            <a:r>
              <a:rPr sz="1400" spc="-5" dirty="0">
                <a:latin typeface="Times New Roman"/>
                <a:cs typeface="Times New Roman"/>
              </a:rPr>
              <a:t>whose </a:t>
            </a:r>
            <a:r>
              <a:rPr sz="1400" dirty="0">
                <a:latin typeface="Times New Roman"/>
                <a:cs typeface="Times New Roman"/>
              </a:rPr>
              <a:t>life  </a:t>
            </a:r>
            <a:r>
              <a:rPr sz="1400" spc="-5" dirty="0">
                <a:latin typeface="Times New Roman"/>
                <a:cs typeface="Times New Roman"/>
              </a:rPr>
              <a:t>cycle is </a:t>
            </a:r>
            <a:r>
              <a:rPr sz="1400" dirty="0">
                <a:latin typeface="Times New Roman"/>
                <a:cs typeface="Times New Roman"/>
              </a:rPr>
              <a:t>modeled directly </a:t>
            </a:r>
            <a:r>
              <a:rPr sz="1400" spc="5" dirty="0">
                <a:latin typeface="Times New Roman"/>
                <a:cs typeface="Times New Roman"/>
              </a:rPr>
              <a:t>by </a:t>
            </a:r>
            <a:r>
              <a:rPr sz="1400" dirty="0">
                <a:latin typeface="Times New Roman"/>
                <a:cs typeface="Times New Roman"/>
              </a:rPr>
              <a:t>a </a:t>
            </a:r>
            <a:r>
              <a:rPr sz="1400" spc="-5" dirty="0">
                <a:latin typeface="Times New Roman"/>
                <a:cs typeface="Times New Roman"/>
              </a:rPr>
              <a:t>software architecture </a:t>
            </a:r>
            <a:r>
              <a:rPr sz="1400" dirty="0">
                <a:latin typeface="Times New Roman"/>
                <a:cs typeface="Times New Roman"/>
              </a:rPr>
              <a:t>that </a:t>
            </a:r>
            <a:r>
              <a:rPr sz="1400" spc="-5" dirty="0">
                <a:latin typeface="Times New Roman"/>
                <a:cs typeface="Times New Roman"/>
              </a:rPr>
              <a:t>requires </a:t>
            </a:r>
            <a:r>
              <a:rPr sz="1400" dirty="0">
                <a:latin typeface="Times New Roman"/>
                <a:cs typeface="Times New Roman"/>
              </a:rPr>
              <a:t>both </a:t>
            </a:r>
            <a:r>
              <a:rPr sz="1400" i="1" dirty="0">
                <a:latin typeface="Times New Roman"/>
                <a:cs typeface="Times New Roman"/>
              </a:rPr>
              <a:t>open () </a:t>
            </a:r>
            <a:r>
              <a:rPr sz="1400" spc="-5" dirty="0">
                <a:latin typeface="Times New Roman"/>
                <a:cs typeface="Times New Roman"/>
              </a:rPr>
              <a:t>and </a:t>
            </a:r>
            <a:r>
              <a:rPr sz="1400" i="1" dirty="0">
                <a:latin typeface="Times New Roman"/>
                <a:cs typeface="Times New Roman"/>
              </a:rPr>
              <a:t>close()  </a:t>
            </a:r>
            <a:r>
              <a:rPr sz="1400" dirty="0">
                <a:latin typeface="Times New Roman"/>
                <a:cs typeface="Times New Roman"/>
              </a:rPr>
              <a:t>methods. </a:t>
            </a:r>
            <a:r>
              <a:rPr sz="1400" spc="-5" dirty="0">
                <a:latin typeface="Times New Roman"/>
                <a:cs typeface="Times New Roman"/>
              </a:rPr>
              <a:t>Architectural </a:t>
            </a:r>
            <a:r>
              <a:rPr sz="1400" dirty="0">
                <a:latin typeface="Times New Roman"/>
                <a:cs typeface="Times New Roman"/>
              </a:rPr>
              <a:t>symmetry can be both </a:t>
            </a:r>
            <a:r>
              <a:rPr sz="1400" spc="-5" dirty="0">
                <a:latin typeface="Times New Roman"/>
                <a:cs typeface="Times New Roman"/>
              </a:rPr>
              <a:t>structural </a:t>
            </a:r>
            <a:r>
              <a:rPr sz="1400" dirty="0">
                <a:latin typeface="Times New Roman"/>
                <a:cs typeface="Times New Roman"/>
              </a:rPr>
              <a:t>and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behavioral.</a:t>
            </a:r>
            <a:endParaRPr sz="1400" dirty="0">
              <a:latin typeface="Times New Roman"/>
              <a:cs typeface="Times New Roman"/>
            </a:endParaRPr>
          </a:p>
          <a:p>
            <a:pPr marL="469900" indent="-228600" algn="just">
              <a:lnSpc>
                <a:spcPct val="100000"/>
              </a:lnSpc>
              <a:spcBef>
                <a:spcPts val="145"/>
              </a:spcBef>
              <a:buFont typeface="Wingdings"/>
              <a:buChar char=""/>
              <a:tabLst>
                <a:tab pos="469900" algn="l"/>
              </a:tabLst>
            </a:pPr>
            <a:r>
              <a:rPr sz="1400" b="1" spc="-5" dirty="0">
                <a:latin typeface="Times New Roman"/>
                <a:cs typeface="Times New Roman"/>
              </a:rPr>
              <a:t>Emergence </a:t>
            </a:r>
            <a:r>
              <a:rPr sz="1400" spc="-5" dirty="0">
                <a:latin typeface="Times New Roman"/>
                <a:cs typeface="Times New Roman"/>
              </a:rPr>
              <a:t>—Emergent, self-organized behavior and control are often </a:t>
            </a:r>
            <a:r>
              <a:rPr sz="1400" dirty="0">
                <a:latin typeface="Times New Roman"/>
                <a:cs typeface="Times New Roman"/>
              </a:rPr>
              <a:t>the key to</a:t>
            </a:r>
            <a:r>
              <a:rPr sz="1400" spc="20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creating</a:t>
            </a:r>
          </a:p>
          <a:p>
            <a:pPr marL="469900" marR="5080" algn="just">
              <a:lnSpc>
                <a:spcPct val="110200"/>
              </a:lnSpc>
              <a:spcBef>
                <a:spcPts val="10"/>
              </a:spcBef>
            </a:pPr>
            <a:r>
              <a:rPr sz="1400" spc="-5" dirty="0">
                <a:latin typeface="Times New Roman"/>
                <a:cs typeface="Times New Roman"/>
              </a:rPr>
              <a:t>scalable, efficient, and economic </a:t>
            </a:r>
            <a:r>
              <a:rPr sz="1400" dirty="0">
                <a:latin typeface="Times New Roman"/>
                <a:cs typeface="Times New Roman"/>
              </a:rPr>
              <a:t>software </a:t>
            </a:r>
            <a:r>
              <a:rPr sz="1400" spc="-5" dirty="0">
                <a:latin typeface="Times New Roman"/>
                <a:cs typeface="Times New Roman"/>
              </a:rPr>
              <a:t>architectures. For example, </a:t>
            </a:r>
            <a:r>
              <a:rPr sz="1400" dirty="0">
                <a:latin typeface="Times New Roman"/>
                <a:cs typeface="Times New Roman"/>
              </a:rPr>
              <a:t>many real-time  </a:t>
            </a:r>
            <a:r>
              <a:rPr sz="1400" spc="-5" dirty="0">
                <a:latin typeface="Times New Roman"/>
                <a:cs typeface="Times New Roman"/>
              </a:rPr>
              <a:t>software applications are event driven.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sequence and duration </a:t>
            </a:r>
            <a:r>
              <a:rPr sz="1400" dirty="0">
                <a:latin typeface="Times New Roman"/>
                <a:cs typeface="Times New Roman"/>
              </a:rPr>
              <a:t>of the </a:t>
            </a:r>
            <a:r>
              <a:rPr sz="1400" spc="-5" dirty="0">
                <a:latin typeface="Times New Roman"/>
                <a:cs typeface="Times New Roman"/>
              </a:rPr>
              <a:t>events </a:t>
            </a:r>
            <a:r>
              <a:rPr sz="1400" dirty="0">
                <a:latin typeface="Times New Roman"/>
                <a:cs typeface="Times New Roman"/>
              </a:rPr>
              <a:t>that </a:t>
            </a:r>
            <a:r>
              <a:rPr sz="1400" spc="-5" dirty="0">
                <a:latin typeface="Times New Roman"/>
                <a:cs typeface="Times New Roman"/>
              </a:rPr>
              <a:t>define 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system’s </a:t>
            </a:r>
            <a:r>
              <a:rPr sz="1400" dirty="0">
                <a:latin typeface="Times New Roman"/>
                <a:cs typeface="Times New Roman"/>
              </a:rPr>
              <a:t>behavior is </a:t>
            </a:r>
            <a:r>
              <a:rPr sz="1400" spc="-5" dirty="0">
                <a:latin typeface="Times New Roman"/>
                <a:cs typeface="Times New Roman"/>
              </a:rPr>
              <a:t>an emergent quality. </a:t>
            </a:r>
            <a:r>
              <a:rPr sz="1400" spc="-15" dirty="0">
                <a:latin typeface="Times New Roman"/>
                <a:cs typeface="Times New Roman"/>
              </a:rPr>
              <a:t>It </a:t>
            </a:r>
            <a:r>
              <a:rPr sz="1400" dirty="0">
                <a:latin typeface="Times New Roman"/>
                <a:cs typeface="Times New Roman"/>
              </a:rPr>
              <a:t>is very difficult to plan for every possible  </a:t>
            </a:r>
            <a:r>
              <a:rPr sz="1400" spc="-5" dirty="0">
                <a:latin typeface="Times New Roman"/>
                <a:cs typeface="Times New Roman"/>
              </a:rPr>
              <a:t>sequence </a:t>
            </a:r>
            <a:r>
              <a:rPr sz="1400" dirty="0">
                <a:latin typeface="Times New Roman"/>
                <a:cs typeface="Times New Roman"/>
              </a:rPr>
              <a:t>of </a:t>
            </a:r>
            <a:r>
              <a:rPr sz="1400" spc="-5" dirty="0">
                <a:latin typeface="Times New Roman"/>
                <a:cs typeface="Times New Roman"/>
              </a:rPr>
              <a:t>events. Instead </a:t>
            </a:r>
            <a:r>
              <a:rPr sz="140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system architect </a:t>
            </a:r>
            <a:r>
              <a:rPr sz="1400" dirty="0">
                <a:latin typeface="Times New Roman"/>
                <a:cs typeface="Times New Roman"/>
              </a:rPr>
              <a:t>should </a:t>
            </a:r>
            <a:r>
              <a:rPr sz="1400" spc="-5" dirty="0">
                <a:latin typeface="Times New Roman"/>
                <a:cs typeface="Times New Roman"/>
              </a:rPr>
              <a:t>create </a:t>
            </a:r>
            <a:r>
              <a:rPr sz="1400" dirty="0">
                <a:latin typeface="Times New Roman"/>
                <a:cs typeface="Times New Roman"/>
              </a:rPr>
              <a:t>a flexible </a:t>
            </a:r>
            <a:r>
              <a:rPr sz="1400" spc="-5" dirty="0">
                <a:latin typeface="Times New Roman"/>
                <a:cs typeface="Times New Roman"/>
              </a:rPr>
              <a:t>system </a:t>
            </a:r>
            <a:r>
              <a:rPr sz="1400" dirty="0">
                <a:latin typeface="Times New Roman"/>
                <a:cs typeface="Times New Roman"/>
              </a:rPr>
              <a:t>that  </a:t>
            </a:r>
            <a:r>
              <a:rPr sz="1400" spc="-5" dirty="0">
                <a:latin typeface="Times New Roman"/>
                <a:cs typeface="Times New Roman"/>
              </a:rPr>
              <a:t>accommodates </a:t>
            </a:r>
            <a:r>
              <a:rPr sz="1400" dirty="0">
                <a:latin typeface="Times New Roman"/>
                <a:cs typeface="Times New Roman"/>
              </a:rPr>
              <a:t>this </a:t>
            </a:r>
            <a:r>
              <a:rPr sz="1400" spc="-5" dirty="0">
                <a:latin typeface="Times New Roman"/>
                <a:cs typeface="Times New Roman"/>
              </a:rPr>
              <a:t>emergent</a:t>
            </a:r>
            <a:r>
              <a:rPr sz="1400" dirty="0">
                <a:latin typeface="Times New Roman"/>
                <a:cs typeface="Times New Roman"/>
              </a:rPr>
              <a:t> behavior.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705" y="10367264"/>
            <a:ext cx="182372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4294967295"/>
          </p:nvPr>
        </p:nvSpPr>
        <p:spPr>
          <a:xfrm>
            <a:off x="2741984" y="10367264"/>
            <a:ext cx="74358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3835901" y="10367264"/>
            <a:ext cx="126237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4294967295"/>
          </p:nvPr>
        </p:nvSpPr>
        <p:spPr>
          <a:xfrm>
            <a:off x="6307073" y="10367264"/>
            <a:ext cx="49784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58</a:t>
            </a:fld>
            <a:endParaRPr spc="-20" dirty="0"/>
          </a:p>
        </p:txBody>
      </p:sp>
    </p:spTree>
    <p:extLst>
      <p:ext uri="{BB962C8B-B14F-4D97-AF65-F5344CB8AC3E}">
        <p14:creationId xmlns:p14="http://schemas.microsoft.com/office/powerpoint/2010/main" val="351256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993" y="281431"/>
            <a:ext cx="34283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6454" y="281431"/>
            <a:ext cx="664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8874" y="281431"/>
            <a:ext cx="12909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2117" y="528828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2117" y="10283952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5" y="732536"/>
            <a:ext cx="5993130" cy="363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ARCHITECTURAL DESIGN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3499"/>
              </a:lnSpc>
            </a:pPr>
            <a:r>
              <a:rPr sz="1200" spc="-5" dirty="0">
                <a:latin typeface="Times New Roman"/>
                <a:cs typeface="Times New Roman"/>
              </a:rPr>
              <a:t>As architectural design begins, </a:t>
            </a:r>
            <a:r>
              <a:rPr sz="1200" dirty="0">
                <a:latin typeface="Times New Roman"/>
                <a:cs typeface="Times New Roman"/>
              </a:rPr>
              <a:t>context must be </a:t>
            </a:r>
            <a:r>
              <a:rPr sz="1200" spc="-5" dirty="0">
                <a:latin typeface="Times New Roman"/>
                <a:cs typeface="Times New Roman"/>
              </a:rPr>
              <a:t>established. </a:t>
            </a:r>
            <a:r>
              <a:rPr sz="1200" dirty="0">
                <a:latin typeface="Times New Roman"/>
                <a:cs typeface="Times New Roman"/>
              </a:rPr>
              <a:t>To accomplish this, the </a:t>
            </a:r>
            <a:r>
              <a:rPr sz="1200" spc="-5" dirty="0">
                <a:latin typeface="Times New Roman"/>
                <a:cs typeface="Times New Roman"/>
              </a:rPr>
              <a:t>external  entities (e.g., </a:t>
            </a:r>
            <a:r>
              <a:rPr sz="1200" dirty="0">
                <a:latin typeface="Times New Roman"/>
                <a:cs typeface="Times New Roman"/>
              </a:rPr>
              <a:t>other </a:t>
            </a:r>
            <a:r>
              <a:rPr sz="1200" spc="-5" dirty="0">
                <a:latin typeface="Times New Roman"/>
                <a:cs typeface="Times New Roman"/>
              </a:rPr>
              <a:t>systems, devices, and </a:t>
            </a:r>
            <a:r>
              <a:rPr sz="1200" dirty="0">
                <a:latin typeface="Times New Roman"/>
                <a:cs typeface="Times New Roman"/>
              </a:rPr>
              <a:t>people) that </a:t>
            </a:r>
            <a:r>
              <a:rPr sz="1200" spc="-5" dirty="0">
                <a:latin typeface="Times New Roman"/>
                <a:cs typeface="Times New Roman"/>
              </a:rPr>
              <a:t>interact </a:t>
            </a:r>
            <a:r>
              <a:rPr sz="1200" dirty="0">
                <a:latin typeface="Times New Roman"/>
                <a:cs typeface="Times New Roman"/>
              </a:rPr>
              <a:t>with the </a:t>
            </a:r>
            <a:r>
              <a:rPr sz="1200" spc="-5" dirty="0">
                <a:latin typeface="Times New Roman"/>
                <a:cs typeface="Times New Roman"/>
              </a:rPr>
              <a:t>software and </a:t>
            </a:r>
            <a:r>
              <a:rPr sz="1200" dirty="0">
                <a:latin typeface="Times New Roman"/>
                <a:cs typeface="Times New Roman"/>
              </a:rPr>
              <a:t>the nature </a:t>
            </a:r>
            <a:r>
              <a:rPr sz="1200" spc="10" dirty="0">
                <a:latin typeface="Times New Roman"/>
                <a:cs typeface="Times New Roman"/>
              </a:rPr>
              <a:t>of  </a:t>
            </a:r>
            <a:r>
              <a:rPr sz="1200" spc="-5" dirty="0">
                <a:latin typeface="Times New Roman"/>
                <a:cs typeface="Times New Roman"/>
              </a:rPr>
              <a:t>their interaction </a:t>
            </a:r>
            <a:r>
              <a:rPr sz="1200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described. </a:t>
            </a: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5" dirty="0">
                <a:latin typeface="Times New Roman"/>
                <a:cs typeface="Times New Roman"/>
              </a:rPr>
              <a:t>information can </a:t>
            </a:r>
            <a:r>
              <a:rPr sz="1200" dirty="0">
                <a:latin typeface="Times New Roman"/>
                <a:cs typeface="Times New Roman"/>
              </a:rPr>
              <a:t>generally be </a:t>
            </a:r>
            <a:r>
              <a:rPr sz="1200" spc="-5" dirty="0">
                <a:latin typeface="Times New Roman"/>
                <a:cs typeface="Times New Roman"/>
              </a:rPr>
              <a:t>acquired from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requirements  </a:t>
            </a:r>
            <a:r>
              <a:rPr sz="1200" dirty="0">
                <a:latin typeface="Times New Roman"/>
                <a:cs typeface="Times New Roman"/>
              </a:rPr>
              <a:t>model.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Once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context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modeled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all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external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software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interfaces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have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been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described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identify  a </a:t>
            </a:r>
            <a:r>
              <a:rPr sz="1200" spc="-5" dirty="0">
                <a:latin typeface="Times New Roman"/>
                <a:cs typeface="Times New Roman"/>
              </a:rPr>
              <a:t>set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architectural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archetypes.</a:t>
            </a:r>
            <a:endParaRPr sz="1200" dirty="0">
              <a:latin typeface="Times New Roman"/>
              <a:cs typeface="Times New Roman"/>
            </a:endParaRPr>
          </a:p>
          <a:p>
            <a:pPr marL="12700" marR="8890" algn="just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An </a:t>
            </a:r>
            <a:r>
              <a:rPr sz="1200" b="1" i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archetype</a:t>
            </a:r>
            <a:r>
              <a:rPr sz="1200" b="1" i="1" spc="-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 an </a:t>
            </a:r>
            <a:r>
              <a:rPr sz="1200" dirty="0">
                <a:latin typeface="Times New Roman"/>
                <a:cs typeface="Times New Roman"/>
              </a:rPr>
              <a:t>abstraction (similar to a </a:t>
            </a:r>
            <a:r>
              <a:rPr sz="1200" spc="-5" dirty="0">
                <a:latin typeface="Times New Roman"/>
                <a:cs typeface="Times New Roman"/>
              </a:rPr>
              <a:t>class)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represents </a:t>
            </a:r>
            <a:r>
              <a:rPr sz="1200" dirty="0">
                <a:latin typeface="Times New Roman"/>
                <a:cs typeface="Times New Roman"/>
              </a:rPr>
              <a:t>one element of </a:t>
            </a:r>
            <a:r>
              <a:rPr sz="1200" spc="-5" dirty="0">
                <a:latin typeface="Times New Roman"/>
                <a:cs typeface="Times New Roman"/>
              </a:rPr>
              <a:t>system </a:t>
            </a:r>
            <a:r>
              <a:rPr sz="1200" dirty="0">
                <a:latin typeface="Times New Roman"/>
                <a:cs typeface="Times New Roman"/>
              </a:rPr>
              <a:t>behavior.  The </a:t>
            </a:r>
            <a:r>
              <a:rPr sz="1200" spc="-5" dirty="0">
                <a:latin typeface="Times New Roman"/>
                <a:cs typeface="Times New Roman"/>
              </a:rPr>
              <a:t>set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archetypes </a:t>
            </a:r>
            <a:r>
              <a:rPr sz="1200" dirty="0">
                <a:latin typeface="Times New Roman"/>
                <a:cs typeface="Times New Roman"/>
              </a:rPr>
              <a:t>provides a </a:t>
            </a:r>
            <a:r>
              <a:rPr sz="1200" spc="-5" dirty="0">
                <a:latin typeface="Times New Roman"/>
                <a:cs typeface="Times New Roman"/>
              </a:rPr>
              <a:t>collection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abstractions </a:t>
            </a:r>
            <a:r>
              <a:rPr sz="1200" dirty="0">
                <a:latin typeface="Times New Roman"/>
                <a:cs typeface="Times New Roman"/>
              </a:rPr>
              <a:t>that must </a:t>
            </a:r>
            <a:r>
              <a:rPr sz="1200" spc="5" dirty="0">
                <a:latin typeface="Times New Roman"/>
                <a:cs typeface="Times New Roman"/>
              </a:rPr>
              <a:t>be </a:t>
            </a:r>
            <a:r>
              <a:rPr sz="1200" dirty="0">
                <a:latin typeface="Times New Roman"/>
                <a:cs typeface="Times New Roman"/>
              </a:rPr>
              <a:t>modeled architecturally if  the </a:t>
            </a:r>
            <a:r>
              <a:rPr sz="1200" spc="-5" dirty="0">
                <a:latin typeface="Times New Roman"/>
                <a:cs typeface="Times New Roman"/>
              </a:rPr>
              <a:t>system is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5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constructed, </a:t>
            </a:r>
            <a:r>
              <a:rPr sz="1200" dirty="0">
                <a:latin typeface="Times New Roman"/>
                <a:cs typeface="Times New Roman"/>
              </a:rPr>
              <a:t>but the </a:t>
            </a:r>
            <a:r>
              <a:rPr sz="1200" spc="-5" dirty="0">
                <a:latin typeface="Times New Roman"/>
                <a:cs typeface="Times New Roman"/>
              </a:rPr>
              <a:t>archetypes themselves </a:t>
            </a:r>
            <a:r>
              <a:rPr sz="1200" dirty="0">
                <a:latin typeface="Times New Roman"/>
                <a:cs typeface="Times New Roman"/>
              </a:rPr>
              <a:t>do not provide </a:t>
            </a:r>
            <a:r>
              <a:rPr sz="1200" spc="5" dirty="0">
                <a:latin typeface="Times New Roman"/>
                <a:cs typeface="Times New Roman"/>
              </a:rPr>
              <a:t>enough </a:t>
            </a:r>
            <a:r>
              <a:rPr sz="1200" spc="3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implementation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detail.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Therefore,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designer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specifies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structure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by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defining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  </a:t>
            </a:r>
            <a:r>
              <a:rPr sz="1200" dirty="0">
                <a:latin typeface="Times New Roman"/>
                <a:cs typeface="Times New Roman"/>
              </a:rPr>
              <a:t>refining </a:t>
            </a:r>
            <a:r>
              <a:rPr sz="1200" spc="-5" dirty="0">
                <a:latin typeface="Times New Roman"/>
                <a:cs typeface="Times New Roman"/>
              </a:rPr>
              <a:t>software </a:t>
            </a:r>
            <a:r>
              <a:rPr sz="1200" dirty="0">
                <a:latin typeface="Times New Roman"/>
                <a:cs typeface="Times New Roman"/>
              </a:rPr>
              <a:t>components that </a:t>
            </a:r>
            <a:r>
              <a:rPr sz="1200" spc="-5" dirty="0">
                <a:latin typeface="Times New Roman"/>
                <a:cs typeface="Times New Roman"/>
              </a:rPr>
              <a:t>implement each archetype. </a:t>
            </a:r>
            <a:r>
              <a:rPr sz="1200" dirty="0">
                <a:latin typeface="Times New Roman"/>
                <a:cs typeface="Times New Roman"/>
              </a:rPr>
              <a:t>This process </a:t>
            </a:r>
            <a:r>
              <a:rPr sz="1200" spc="-5" dirty="0">
                <a:latin typeface="Times New Roman"/>
                <a:cs typeface="Times New Roman"/>
              </a:rPr>
              <a:t>continues iteratively  </a:t>
            </a:r>
            <a:r>
              <a:rPr sz="1200" dirty="0">
                <a:latin typeface="Times New Roman"/>
                <a:cs typeface="Times New Roman"/>
              </a:rPr>
              <a:t>until a </a:t>
            </a:r>
            <a:r>
              <a:rPr sz="1200" spc="-5" dirty="0">
                <a:latin typeface="Times New Roman"/>
                <a:cs typeface="Times New Roman"/>
              </a:rPr>
              <a:t>complete architectural structure </a:t>
            </a:r>
            <a:r>
              <a:rPr sz="1200" dirty="0">
                <a:latin typeface="Times New Roman"/>
                <a:cs typeface="Times New Roman"/>
              </a:rPr>
              <a:t>has </a:t>
            </a:r>
            <a:r>
              <a:rPr sz="1200" spc="-5" dirty="0">
                <a:latin typeface="Times New Roman"/>
                <a:cs typeface="Times New Roman"/>
              </a:rPr>
              <a:t>been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derived.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Representing the System in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Context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 dirty="0">
              <a:latin typeface="Times New Roman"/>
              <a:cs typeface="Times New Roman"/>
            </a:endParaRPr>
          </a:p>
          <a:p>
            <a:pPr marL="12700" marR="8255" algn="just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At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architectural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level,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software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architect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uses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architectural</a:t>
            </a:r>
            <a:r>
              <a:rPr sz="1200" i="1" spc="-2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context</a:t>
            </a:r>
            <a:r>
              <a:rPr sz="1200" i="1" spc="-2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diagram</a:t>
            </a:r>
            <a:r>
              <a:rPr sz="1200" i="1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(ACD) 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model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manner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which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software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interacts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entities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external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its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boundaries.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generic  structure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the architectural </a:t>
            </a:r>
            <a:r>
              <a:rPr sz="1200" dirty="0">
                <a:latin typeface="Times New Roman"/>
                <a:cs typeface="Times New Roman"/>
              </a:rPr>
              <a:t>context </a:t>
            </a:r>
            <a:r>
              <a:rPr sz="1200" spc="-5" dirty="0">
                <a:latin typeface="Times New Roman"/>
                <a:cs typeface="Times New Roman"/>
              </a:rPr>
              <a:t>diagram is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illustrated.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705" y="7796023"/>
            <a:ext cx="5990590" cy="259686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6350">
              <a:lnSpc>
                <a:spcPct val="103299"/>
              </a:lnSpc>
              <a:spcBef>
                <a:spcPts val="50"/>
              </a:spcBef>
            </a:pPr>
            <a:r>
              <a:rPr sz="1200" spc="-5" dirty="0">
                <a:latin typeface="Times New Roman"/>
                <a:cs typeface="Times New Roman"/>
              </a:rPr>
              <a:t>Referring </a:t>
            </a:r>
            <a:r>
              <a:rPr sz="1200" dirty="0">
                <a:latin typeface="Times New Roman"/>
                <a:cs typeface="Times New Roman"/>
              </a:rPr>
              <a:t>to the </a:t>
            </a:r>
            <a:r>
              <a:rPr sz="1200" spc="-5" dirty="0">
                <a:latin typeface="Times New Roman"/>
                <a:cs typeface="Times New Roman"/>
              </a:rPr>
              <a:t>figure, systems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interoperate </a:t>
            </a:r>
            <a:r>
              <a:rPr sz="1200" dirty="0">
                <a:latin typeface="Times New Roman"/>
                <a:cs typeface="Times New Roman"/>
              </a:rPr>
              <a:t>with the </a:t>
            </a:r>
            <a:r>
              <a:rPr sz="1200" i="1" dirty="0">
                <a:latin typeface="Times New Roman"/>
                <a:cs typeface="Times New Roman"/>
              </a:rPr>
              <a:t>target system </a:t>
            </a:r>
            <a:r>
              <a:rPr sz="1200" dirty="0">
                <a:latin typeface="Times New Roman"/>
                <a:cs typeface="Times New Roman"/>
              </a:rPr>
              <a:t>(the </a:t>
            </a:r>
            <a:r>
              <a:rPr sz="1200" spc="-5" dirty="0">
                <a:latin typeface="Times New Roman"/>
                <a:cs typeface="Times New Roman"/>
              </a:rPr>
              <a:t>system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which an  architectural design is </a:t>
            </a:r>
            <a:r>
              <a:rPr sz="1200" dirty="0">
                <a:latin typeface="Times New Roman"/>
                <a:cs typeface="Times New Roman"/>
              </a:rPr>
              <a:t>to be </a:t>
            </a:r>
            <a:r>
              <a:rPr sz="1200" spc="-5" dirty="0">
                <a:latin typeface="Times New Roman"/>
                <a:cs typeface="Times New Roman"/>
              </a:rPr>
              <a:t>developed) are represented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as:</a:t>
            </a:r>
            <a:endParaRPr sz="1200">
              <a:latin typeface="Times New Roman"/>
              <a:cs typeface="Times New Roman"/>
            </a:endParaRPr>
          </a:p>
          <a:p>
            <a:pPr marL="513715" indent="-229235">
              <a:lnSpc>
                <a:spcPct val="100000"/>
              </a:lnSpc>
              <a:spcBef>
                <a:spcPts val="50"/>
              </a:spcBef>
              <a:buFont typeface="Wingdings"/>
              <a:buChar char=""/>
              <a:tabLst>
                <a:tab pos="514350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Superordinate</a:t>
            </a:r>
            <a:r>
              <a:rPr sz="1200" i="1" spc="2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systems</a:t>
            </a:r>
            <a:r>
              <a:rPr sz="1200" i="1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—those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systems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target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part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some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higher-</a:t>
            </a:r>
            <a:endParaRPr sz="1200">
              <a:latin typeface="Times New Roman"/>
              <a:cs typeface="Times New Roman"/>
            </a:endParaRPr>
          </a:p>
          <a:p>
            <a:pPr marL="513715">
              <a:lnSpc>
                <a:spcPct val="100000"/>
              </a:lnSpc>
              <a:spcBef>
                <a:spcPts val="145"/>
              </a:spcBef>
            </a:pPr>
            <a:r>
              <a:rPr sz="1200" spc="-5" dirty="0">
                <a:latin typeface="Times New Roman"/>
                <a:cs typeface="Times New Roman"/>
              </a:rPr>
              <a:t>level processing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scheme.</a:t>
            </a:r>
            <a:endParaRPr sz="1200">
              <a:latin typeface="Times New Roman"/>
              <a:cs typeface="Times New Roman"/>
            </a:endParaRPr>
          </a:p>
          <a:p>
            <a:pPr marL="513715" marR="10160" indent="-228600">
              <a:lnSpc>
                <a:spcPct val="110000"/>
              </a:lnSpc>
              <a:spcBef>
                <a:spcPts val="10"/>
              </a:spcBef>
              <a:buFont typeface="Wingdings"/>
              <a:buChar char=""/>
              <a:tabLst>
                <a:tab pos="551815" algn="l"/>
                <a:tab pos="552450" algn="l"/>
              </a:tabLst>
            </a:pPr>
            <a:r>
              <a:rPr dirty="0"/>
              <a:t>	</a:t>
            </a:r>
            <a:r>
              <a:rPr sz="1200" i="1" dirty="0">
                <a:latin typeface="Times New Roman"/>
                <a:cs typeface="Times New Roman"/>
              </a:rPr>
              <a:t>Subordinate </a:t>
            </a:r>
            <a:r>
              <a:rPr sz="1200" i="1" spc="-5" dirty="0">
                <a:latin typeface="Times New Roman"/>
                <a:cs typeface="Times New Roman"/>
              </a:rPr>
              <a:t>systems </a:t>
            </a:r>
            <a:r>
              <a:rPr sz="1200" dirty="0">
                <a:latin typeface="Times New Roman"/>
                <a:cs typeface="Times New Roman"/>
              </a:rPr>
              <a:t>—those </a:t>
            </a:r>
            <a:r>
              <a:rPr sz="1200" spc="-5" dirty="0">
                <a:latin typeface="Times New Roman"/>
                <a:cs typeface="Times New Roman"/>
              </a:rPr>
              <a:t>systems </a:t>
            </a:r>
            <a:r>
              <a:rPr sz="1200" dirty="0">
                <a:latin typeface="Times New Roman"/>
                <a:cs typeface="Times New Roman"/>
              </a:rPr>
              <a:t>that are used </a:t>
            </a:r>
            <a:r>
              <a:rPr sz="1200" spc="5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target system </a:t>
            </a:r>
            <a:r>
              <a:rPr sz="1200" dirty="0">
                <a:latin typeface="Times New Roman"/>
                <a:cs typeface="Times New Roman"/>
              </a:rPr>
              <a:t>and provide </a:t>
            </a:r>
            <a:r>
              <a:rPr sz="1200" spc="-5" dirty="0">
                <a:latin typeface="Times New Roman"/>
                <a:cs typeface="Times New Roman"/>
              </a:rPr>
              <a:t>data 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processing </a:t>
            </a:r>
            <a:r>
              <a:rPr sz="1200" dirty="0">
                <a:latin typeface="Times New Roman"/>
                <a:cs typeface="Times New Roman"/>
              </a:rPr>
              <a:t>that are necessary to complete </a:t>
            </a:r>
            <a:r>
              <a:rPr sz="1200" spc="-5" dirty="0">
                <a:latin typeface="Times New Roman"/>
                <a:cs typeface="Times New Roman"/>
              </a:rPr>
              <a:t>target system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functionality.</a:t>
            </a:r>
            <a:endParaRPr sz="1200">
              <a:latin typeface="Times New Roman"/>
              <a:cs typeface="Times New Roman"/>
            </a:endParaRPr>
          </a:p>
          <a:p>
            <a:pPr marL="513715" marR="5080" indent="-228600">
              <a:lnSpc>
                <a:spcPct val="110000"/>
              </a:lnSpc>
              <a:buFont typeface="Wingdings"/>
              <a:buChar char=""/>
              <a:tabLst>
                <a:tab pos="514350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Peer-level systems </a:t>
            </a:r>
            <a:r>
              <a:rPr sz="1200" dirty="0">
                <a:latin typeface="Times New Roman"/>
                <a:cs typeface="Times New Roman"/>
              </a:rPr>
              <a:t>—those </a:t>
            </a:r>
            <a:r>
              <a:rPr sz="1200" spc="-5" dirty="0">
                <a:latin typeface="Times New Roman"/>
                <a:cs typeface="Times New Roman"/>
              </a:rPr>
              <a:t>systems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interact </a:t>
            </a:r>
            <a:r>
              <a:rPr sz="1200" spc="5" dirty="0">
                <a:latin typeface="Times New Roman"/>
                <a:cs typeface="Times New Roman"/>
              </a:rPr>
              <a:t>on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peer-to-peer basis </a:t>
            </a:r>
            <a:r>
              <a:rPr sz="1200" dirty="0">
                <a:latin typeface="Times New Roman"/>
                <a:cs typeface="Times New Roman"/>
              </a:rPr>
              <a:t>(i.e., </a:t>
            </a:r>
            <a:r>
              <a:rPr sz="1200" spc="-5" dirty="0">
                <a:latin typeface="Times New Roman"/>
                <a:cs typeface="Times New Roman"/>
              </a:rPr>
              <a:t>information  is </a:t>
            </a:r>
            <a:r>
              <a:rPr sz="1200" dirty="0">
                <a:latin typeface="Times New Roman"/>
                <a:cs typeface="Times New Roman"/>
              </a:rPr>
              <a:t>either </a:t>
            </a:r>
            <a:r>
              <a:rPr sz="1200" spc="-5" dirty="0">
                <a:latin typeface="Times New Roman"/>
                <a:cs typeface="Times New Roman"/>
              </a:rPr>
              <a:t>produced </a:t>
            </a:r>
            <a:r>
              <a:rPr sz="1200" spc="5" dirty="0">
                <a:latin typeface="Times New Roman"/>
                <a:cs typeface="Times New Roman"/>
              </a:rPr>
              <a:t>or </a:t>
            </a:r>
            <a:r>
              <a:rPr sz="1200" dirty="0">
                <a:latin typeface="Times New Roman"/>
                <a:cs typeface="Times New Roman"/>
              </a:rPr>
              <a:t>consumed by the </a:t>
            </a:r>
            <a:r>
              <a:rPr sz="1200" spc="-5" dirty="0">
                <a:latin typeface="Times New Roman"/>
                <a:cs typeface="Times New Roman"/>
              </a:rPr>
              <a:t>peers and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target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system.</a:t>
            </a:r>
            <a:endParaRPr sz="1200">
              <a:latin typeface="Times New Roman"/>
              <a:cs typeface="Times New Roman"/>
            </a:endParaRPr>
          </a:p>
          <a:p>
            <a:pPr marL="513715" marR="10160" indent="-228600">
              <a:lnSpc>
                <a:spcPct val="110200"/>
              </a:lnSpc>
              <a:spcBef>
                <a:spcPts val="10"/>
              </a:spcBef>
              <a:buFont typeface="Wingdings"/>
              <a:buChar char=""/>
              <a:tabLst>
                <a:tab pos="551815" algn="l"/>
                <a:tab pos="552450" algn="l"/>
              </a:tabLst>
            </a:pPr>
            <a:r>
              <a:rPr dirty="0"/>
              <a:t>	</a:t>
            </a:r>
            <a:r>
              <a:rPr sz="1200" i="1" spc="-5" dirty="0">
                <a:latin typeface="Times New Roman"/>
                <a:cs typeface="Times New Roman"/>
              </a:rPr>
              <a:t>Actors </a:t>
            </a:r>
            <a:r>
              <a:rPr sz="1200" spc="-5" dirty="0">
                <a:latin typeface="Times New Roman"/>
                <a:cs typeface="Times New Roman"/>
              </a:rPr>
              <a:t>—entities (people, devices)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interact </a:t>
            </a:r>
            <a:r>
              <a:rPr sz="1200" dirty="0">
                <a:latin typeface="Times New Roman"/>
                <a:cs typeface="Times New Roman"/>
              </a:rPr>
              <a:t>with the </a:t>
            </a:r>
            <a:r>
              <a:rPr sz="1200" spc="-5" dirty="0">
                <a:latin typeface="Times New Roman"/>
                <a:cs typeface="Times New Roman"/>
              </a:rPr>
              <a:t>target system </a:t>
            </a:r>
            <a:r>
              <a:rPr sz="1200" spc="5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producing </a:t>
            </a:r>
            <a:r>
              <a:rPr sz="1200" spc="5" dirty="0">
                <a:latin typeface="Times New Roman"/>
                <a:cs typeface="Times New Roman"/>
              </a:rPr>
              <a:t>or  </a:t>
            </a:r>
            <a:r>
              <a:rPr sz="1200" spc="-5" dirty="0">
                <a:latin typeface="Times New Roman"/>
                <a:cs typeface="Times New Roman"/>
              </a:rPr>
              <a:t>consuming information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necessary for requisite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processing.</a:t>
            </a:r>
            <a:endParaRPr sz="1200">
              <a:latin typeface="Times New Roman"/>
              <a:cs typeface="Times New Roman"/>
            </a:endParaRPr>
          </a:p>
          <a:p>
            <a:pPr marL="12700" marR="10160">
              <a:lnSpc>
                <a:spcPct val="103299"/>
              </a:lnSpc>
              <a:spcBef>
                <a:spcPts val="95"/>
              </a:spcBef>
            </a:pPr>
            <a:r>
              <a:rPr sz="1200" spc="-5" dirty="0">
                <a:latin typeface="Times New Roman"/>
                <a:cs typeface="Times New Roman"/>
              </a:rPr>
              <a:t>Each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these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external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entities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communicates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target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through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interface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small  </a:t>
            </a:r>
            <a:r>
              <a:rPr sz="1200" spc="-5" dirty="0">
                <a:latin typeface="Times New Roman"/>
                <a:cs typeface="Times New Roman"/>
              </a:rPr>
              <a:t>shaded rectangles).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9911" y="4538472"/>
            <a:ext cx="5942076" cy="3268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7705" y="10367264"/>
            <a:ext cx="182372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2741984" y="10367264"/>
            <a:ext cx="74358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3835901" y="10367264"/>
            <a:ext cx="126237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6307073" y="10367264"/>
            <a:ext cx="49784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59</a:t>
            </a:fld>
            <a:endParaRPr spc="-20" dirty="0"/>
          </a:p>
        </p:txBody>
      </p:sp>
    </p:spTree>
    <p:extLst>
      <p:ext uri="{BB962C8B-B14F-4D97-AF65-F5344CB8AC3E}">
        <p14:creationId xmlns:p14="http://schemas.microsoft.com/office/powerpoint/2010/main" val="216464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627126"/>
            <a:ext cx="5814060" cy="168402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200" b="1" spc="-5" dirty="0">
                <a:latin typeface="Times New Roman"/>
                <a:cs typeface="Times New Roman"/>
              </a:rPr>
              <a:t>Focused ethnography</a:t>
            </a:r>
            <a:endParaRPr sz="1200">
              <a:latin typeface="Times New Roman"/>
              <a:cs typeface="Times New Roman"/>
            </a:endParaRPr>
          </a:p>
          <a:p>
            <a:pPr marL="697865" indent="-228600">
              <a:lnSpc>
                <a:spcPct val="100000"/>
              </a:lnSpc>
              <a:spcBef>
                <a:spcPts val="819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Developed </a:t>
            </a:r>
            <a:r>
              <a:rPr sz="1200" dirty="0">
                <a:latin typeface="Times New Roman"/>
                <a:cs typeface="Times New Roman"/>
              </a:rPr>
              <a:t>in a </a:t>
            </a:r>
            <a:r>
              <a:rPr sz="1200" spc="-5" dirty="0">
                <a:latin typeface="Times New Roman"/>
                <a:cs typeface="Times New Roman"/>
              </a:rPr>
              <a:t>project </a:t>
            </a:r>
            <a:r>
              <a:rPr sz="1200" dirty="0">
                <a:latin typeface="Times New Roman"/>
                <a:cs typeface="Times New Roman"/>
              </a:rPr>
              <a:t>studying the </a:t>
            </a:r>
            <a:r>
              <a:rPr sz="1200" spc="-5" dirty="0">
                <a:latin typeface="Times New Roman"/>
                <a:cs typeface="Times New Roman"/>
              </a:rPr>
              <a:t>air </a:t>
            </a:r>
            <a:r>
              <a:rPr sz="1200" dirty="0">
                <a:latin typeface="Times New Roman"/>
                <a:cs typeface="Times New Roman"/>
              </a:rPr>
              <a:t>traffic control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process.</a:t>
            </a:r>
            <a:endParaRPr sz="1200">
              <a:latin typeface="Times New Roman"/>
              <a:cs typeface="Times New Roman"/>
            </a:endParaRPr>
          </a:p>
          <a:p>
            <a:pPr marL="697865" indent="-228600">
              <a:lnSpc>
                <a:spcPct val="100000"/>
              </a:lnSpc>
              <a:spcBef>
                <a:spcPts val="25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Combines ethnography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5" dirty="0">
                <a:latin typeface="Times New Roman"/>
                <a:cs typeface="Times New Roman"/>
              </a:rPr>
              <a:t> prototyping</a:t>
            </a:r>
            <a:endParaRPr sz="1200">
              <a:latin typeface="Times New Roman"/>
              <a:cs typeface="Times New Roman"/>
            </a:endParaRPr>
          </a:p>
          <a:p>
            <a:pPr marL="697865" marR="5080" indent="-228600">
              <a:lnSpc>
                <a:spcPts val="1370"/>
              </a:lnSpc>
              <a:spcBef>
                <a:spcPts val="125"/>
              </a:spcBef>
              <a:buFont typeface="Symbol"/>
              <a:buChar char=""/>
              <a:tabLst>
                <a:tab pos="697865" algn="l"/>
                <a:tab pos="698500" algn="l"/>
                <a:tab pos="2330450" algn="l"/>
                <a:tab pos="5157470" algn="l"/>
              </a:tabLst>
            </a:pPr>
            <a:r>
              <a:rPr sz="1200" spc="-5" dirty="0">
                <a:latin typeface="Times New Roman"/>
                <a:cs typeface="Times New Roman"/>
              </a:rPr>
              <a:t>Prototype  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development	results    </a:t>
            </a:r>
            <a:r>
              <a:rPr sz="1200" dirty="0">
                <a:latin typeface="Times New Roman"/>
                <a:cs typeface="Times New Roman"/>
              </a:rPr>
              <a:t>in    unanswered 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questions  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which	</a:t>
            </a:r>
            <a:r>
              <a:rPr sz="1200" dirty="0">
                <a:latin typeface="Times New Roman"/>
                <a:cs typeface="Times New Roman"/>
              </a:rPr>
              <a:t>focus the  </a:t>
            </a:r>
            <a:r>
              <a:rPr sz="1200" spc="-5" dirty="0">
                <a:latin typeface="Times New Roman"/>
                <a:cs typeface="Times New Roman"/>
              </a:rPr>
              <a:t>ethnographic </a:t>
            </a:r>
            <a:r>
              <a:rPr sz="1200" dirty="0">
                <a:latin typeface="Times New Roman"/>
                <a:cs typeface="Times New Roman"/>
              </a:rPr>
              <a:t>analysis.</a:t>
            </a:r>
            <a:endParaRPr sz="1200">
              <a:latin typeface="Times New Roman"/>
              <a:cs typeface="Times New Roman"/>
            </a:endParaRPr>
          </a:p>
          <a:p>
            <a:pPr marL="697865" marR="5080" indent="-228600">
              <a:lnSpc>
                <a:spcPts val="1370"/>
              </a:lnSpc>
              <a:spcBef>
                <a:spcPts val="105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problem </a:t>
            </a:r>
            <a:r>
              <a:rPr sz="1200" dirty="0">
                <a:latin typeface="Times New Roman"/>
                <a:cs typeface="Times New Roman"/>
              </a:rPr>
              <a:t>with ethnography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that it </a:t>
            </a:r>
            <a:r>
              <a:rPr sz="1200" spc="-5" dirty="0">
                <a:latin typeface="Times New Roman"/>
                <a:cs typeface="Times New Roman"/>
              </a:rPr>
              <a:t>studies existing practices which </a:t>
            </a:r>
            <a:r>
              <a:rPr sz="1200" dirty="0">
                <a:latin typeface="Times New Roman"/>
                <a:cs typeface="Times New Roman"/>
              </a:rPr>
              <a:t>may have  some </a:t>
            </a:r>
            <a:r>
              <a:rPr sz="1200" spc="-5" dirty="0">
                <a:latin typeface="Times New Roman"/>
                <a:cs typeface="Times New Roman"/>
              </a:rPr>
              <a:t>historical basis </a:t>
            </a:r>
            <a:r>
              <a:rPr sz="1200" dirty="0">
                <a:latin typeface="Times New Roman"/>
                <a:cs typeface="Times New Roman"/>
              </a:rPr>
              <a:t>which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no </a:t>
            </a:r>
            <a:r>
              <a:rPr sz="1200" spc="-5" dirty="0">
                <a:latin typeface="Times New Roman"/>
                <a:cs typeface="Times New Roman"/>
              </a:rPr>
              <a:t>longer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relevant</a:t>
            </a:r>
            <a:r>
              <a:rPr sz="1200" b="1" spc="-5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370"/>
              </a:lnSpc>
            </a:pPr>
            <a:r>
              <a:rPr sz="1200" b="1" spc="-5" dirty="0">
                <a:latin typeface="Times New Roman"/>
                <a:cs typeface="Times New Roman"/>
              </a:rPr>
              <a:t>Ethnography and prototyping </a:t>
            </a:r>
            <a:r>
              <a:rPr sz="1200" b="1" dirty="0">
                <a:latin typeface="Times New Roman"/>
                <a:cs typeface="Times New Roman"/>
              </a:rPr>
              <a:t>for </a:t>
            </a:r>
            <a:r>
              <a:rPr sz="1200" b="1" spc="-5" dirty="0">
                <a:latin typeface="Times New Roman"/>
                <a:cs typeface="Times New Roman"/>
              </a:rPr>
              <a:t>requirements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analysis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304" y="4311522"/>
            <a:ext cx="5760085" cy="1786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1400"/>
              </a:lnSpc>
              <a:spcBef>
                <a:spcPts val="100"/>
              </a:spcBef>
              <a:buAutoNum type="arabicPeriod" startAt="2"/>
              <a:tabLst>
                <a:tab pos="241300" algn="l"/>
              </a:tabLst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Requirements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specification</a:t>
            </a:r>
            <a:endParaRPr sz="1200">
              <a:latin typeface="Times New Roman"/>
              <a:cs typeface="Times New Roman"/>
            </a:endParaRPr>
          </a:p>
          <a:p>
            <a:pPr marL="697865" marR="5080" lvl="1" indent="-228600">
              <a:lnSpc>
                <a:spcPts val="1380"/>
              </a:lnSpc>
              <a:spcBef>
                <a:spcPts val="50"/>
              </a:spcBef>
              <a:buFont typeface="Courier New"/>
              <a:buChar char="o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process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writing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user and </a:t>
            </a:r>
            <a:r>
              <a:rPr sz="1200" dirty="0">
                <a:latin typeface="Times New Roman"/>
                <a:cs typeface="Times New Roman"/>
              </a:rPr>
              <a:t>system </a:t>
            </a:r>
            <a:r>
              <a:rPr sz="1200" spc="-5" dirty="0">
                <a:latin typeface="Times New Roman"/>
                <a:cs typeface="Times New Roman"/>
              </a:rPr>
              <a:t>requirements </a:t>
            </a:r>
            <a:r>
              <a:rPr sz="1200" dirty="0">
                <a:latin typeface="Times New Roman"/>
                <a:cs typeface="Times New Roman"/>
              </a:rPr>
              <a:t>in a requirements  </a:t>
            </a:r>
            <a:r>
              <a:rPr sz="1200" spc="-5" dirty="0">
                <a:latin typeface="Times New Roman"/>
                <a:cs typeface="Times New Roman"/>
              </a:rPr>
              <a:t>document.</a:t>
            </a:r>
            <a:endParaRPr sz="1200">
              <a:latin typeface="Times New Roman"/>
              <a:cs typeface="Times New Roman"/>
            </a:endParaRPr>
          </a:p>
          <a:p>
            <a:pPr marL="697865" marR="5080" lvl="1" indent="-228600">
              <a:lnSpc>
                <a:spcPts val="1380"/>
              </a:lnSpc>
              <a:buFont typeface="Courier New"/>
              <a:buChar char="o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User requirements </a:t>
            </a:r>
            <a:r>
              <a:rPr sz="1200" dirty="0">
                <a:latin typeface="Times New Roman"/>
                <a:cs typeface="Times New Roman"/>
              </a:rPr>
              <a:t>have </a:t>
            </a:r>
            <a:r>
              <a:rPr sz="1200" spc="5" dirty="0">
                <a:latin typeface="Times New Roman"/>
                <a:cs typeface="Times New Roman"/>
              </a:rPr>
              <a:t>to </a:t>
            </a:r>
            <a:r>
              <a:rPr sz="1200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understandable </a:t>
            </a:r>
            <a:r>
              <a:rPr sz="1200" spc="10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end-users </a:t>
            </a:r>
            <a:r>
              <a:rPr sz="1200" spc="-5" dirty="0">
                <a:latin typeface="Times New Roman"/>
                <a:cs typeface="Times New Roman"/>
              </a:rPr>
              <a:t>and customers </a:t>
            </a:r>
            <a:r>
              <a:rPr sz="1200" dirty="0">
                <a:latin typeface="Times New Roman"/>
                <a:cs typeface="Times New Roman"/>
              </a:rPr>
              <a:t>who do  not have a </a:t>
            </a:r>
            <a:r>
              <a:rPr sz="1200" spc="-5" dirty="0">
                <a:latin typeface="Times New Roman"/>
                <a:cs typeface="Times New Roman"/>
              </a:rPr>
              <a:t>technical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background.</a:t>
            </a:r>
            <a:endParaRPr sz="1200">
              <a:latin typeface="Times New Roman"/>
              <a:cs typeface="Times New Roman"/>
            </a:endParaRPr>
          </a:p>
          <a:p>
            <a:pPr marL="697865" marR="8255" lvl="1" indent="-228600">
              <a:lnSpc>
                <a:spcPts val="1380"/>
              </a:lnSpc>
              <a:spcBef>
                <a:spcPts val="5"/>
              </a:spcBef>
              <a:buFont typeface="Courier New"/>
              <a:buChar char="o"/>
              <a:tabLst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System requirements </a:t>
            </a:r>
            <a:r>
              <a:rPr sz="1200" dirty="0">
                <a:latin typeface="Times New Roman"/>
                <a:cs typeface="Times New Roman"/>
              </a:rPr>
              <a:t>are more </a:t>
            </a:r>
            <a:r>
              <a:rPr sz="1200" spc="-5" dirty="0">
                <a:latin typeface="Times New Roman"/>
                <a:cs typeface="Times New Roman"/>
              </a:rPr>
              <a:t>detailed </a:t>
            </a:r>
            <a:r>
              <a:rPr sz="1200" dirty="0">
                <a:latin typeface="Times New Roman"/>
                <a:cs typeface="Times New Roman"/>
              </a:rPr>
              <a:t>requirements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spc="5" dirty="0">
                <a:latin typeface="Times New Roman"/>
                <a:cs typeface="Times New Roman"/>
              </a:rPr>
              <a:t>may </a:t>
            </a:r>
            <a:r>
              <a:rPr sz="1200" dirty="0">
                <a:latin typeface="Times New Roman"/>
                <a:cs typeface="Times New Roman"/>
              </a:rPr>
              <a:t>include more  </a:t>
            </a:r>
            <a:r>
              <a:rPr sz="1200" spc="-5" dirty="0">
                <a:latin typeface="Times New Roman"/>
                <a:cs typeface="Times New Roman"/>
              </a:rPr>
              <a:t>technical information.</a:t>
            </a:r>
            <a:endParaRPr sz="1200">
              <a:latin typeface="Times New Roman"/>
              <a:cs typeface="Times New Roman"/>
            </a:endParaRPr>
          </a:p>
          <a:p>
            <a:pPr marL="697865" lvl="1" indent="-229235">
              <a:lnSpc>
                <a:spcPts val="1325"/>
              </a:lnSpc>
              <a:buFont typeface="Courier New"/>
              <a:buChar char="o"/>
              <a:tabLst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requirements </a:t>
            </a:r>
            <a:r>
              <a:rPr sz="1200" spc="5" dirty="0">
                <a:latin typeface="Times New Roman"/>
                <a:cs typeface="Times New Roman"/>
              </a:rPr>
              <a:t>may </a:t>
            </a:r>
            <a:r>
              <a:rPr sz="1200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part </a:t>
            </a:r>
            <a:r>
              <a:rPr sz="1200" dirty="0">
                <a:latin typeface="Times New Roman"/>
                <a:cs typeface="Times New Roman"/>
              </a:rPr>
              <a:t>of a </a:t>
            </a:r>
            <a:r>
              <a:rPr sz="1200" spc="-5" dirty="0">
                <a:latin typeface="Times New Roman"/>
                <a:cs typeface="Times New Roman"/>
              </a:rPr>
              <a:t>contract </a:t>
            </a:r>
            <a:r>
              <a:rPr sz="1200" dirty="0">
                <a:latin typeface="Times New Roman"/>
                <a:cs typeface="Times New Roman"/>
              </a:rPr>
              <a:t>for the </a:t>
            </a: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development</a:t>
            </a:r>
            <a:endParaRPr sz="1200">
              <a:latin typeface="Times New Roman"/>
              <a:cs typeface="Times New Roman"/>
            </a:endParaRPr>
          </a:p>
          <a:p>
            <a:pPr marL="697865" marR="988694" lvl="1" indent="-228600">
              <a:lnSpc>
                <a:spcPts val="1380"/>
              </a:lnSpc>
              <a:spcBef>
                <a:spcPts val="80"/>
              </a:spcBef>
              <a:buFont typeface="Courier New"/>
              <a:buChar char="o"/>
              <a:tabLst>
                <a:tab pos="6985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It is therefore important that these </a:t>
            </a:r>
            <a:r>
              <a:rPr sz="1200" b="1" dirty="0">
                <a:latin typeface="Times New Roman"/>
                <a:cs typeface="Times New Roman"/>
              </a:rPr>
              <a:t>are </a:t>
            </a:r>
            <a:r>
              <a:rPr sz="1200" b="1" spc="-5" dirty="0">
                <a:latin typeface="Times New Roman"/>
                <a:cs typeface="Times New Roman"/>
              </a:rPr>
              <a:t>as complete as possible.  </a:t>
            </a:r>
            <a:r>
              <a:rPr sz="1200" b="1" dirty="0">
                <a:latin typeface="Times New Roman"/>
                <a:cs typeface="Times New Roman"/>
              </a:rPr>
              <a:t>Ways of </a:t>
            </a:r>
            <a:r>
              <a:rPr sz="1200" b="1" spc="-5" dirty="0">
                <a:latin typeface="Times New Roman"/>
                <a:cs typeface="Times New Roman"/>
              </a:rPr>
              <a:t>writing </a:t>
            </a:r>
            <a:r>
              <a:rPr sz="1200" b="1" dirty="0">
                <a:latin typeface="Times New Roman"/>
                <a:cs typeface="Times New Roman"/>
              </a:rPr>
              <a:t>a </a:t>
            </a:r>
            <a:r>
              <a:rPr sz="1200" b="1" spc="-5" dirty="0">
                <a:latin typeface="Times New Roman"/>
                <a:cs typeface="Times New Roman"/>
              </a:rPr>
              <a:t>system requirements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specification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00100" y="2404871"/>
            <a:ext cx="6156960" cy="7724140"/>
            <a:chOff x="800100" y="2404871"/>
            <a:chExt cx="6156960" cy="7724140"/>
          </a:xfrm>
        </p:grpSpPr>
        <p:sp>
          <p:nvSpPr>
            <p:cNvPr id="10" name="object 10"/>
            <p:cNvSpPr/>
            <p:nvPr/>
          </p:nvSpPr>
          <p:spPr>
            <a:xfrm>
              <a:off x="800100" y="2404871"/>
              <a:ext cx="5583936" cy="18196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0100" y="6202679"/>
              <a:ext cx="6156959" cy="39258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6</a:t>
            </a:fld>
            <a:endParaRPr spc="-2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993" y="281431"/>
            <a:ext cx="34283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6454" y="281431"/>
            <a:ext cx="664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8874" y="281431"/>
            <a:ext cx="12909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2117" y="528828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2117" y="10283952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921766"/>
            <a:ext cx="5988685" cy="38002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Defining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Archetypes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ts val="1490"/>
              </a:lnSpc>
              <a:spcBef>
                <a:spcPts val="30"/>
              </a:spcBef>
            </a:pPr>
            <a:r>
              <a:rPr sz="1200" spc="-5" dirty="0">
                <a:latin typeface="Times New Roman"/>
                <a:cs typeface="Times New Roman"/>
              </a:rPr>
              <a:t>An </a:t>
            </a:r>
            <a:r>
              <a:rPr sz="1200" i="1" spc="-5" dirty="0">
                <a:latin typeface="Times New Roman"/>
                <a:cs typeface="Times New Roman"/>
              </a:rPr>
              <a:t>archetype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class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pattern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represents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core abstraction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critical to the </a:t>
            </a:r>
            <a:r>
              <a:rPr sz="1200" spc="-5" dirty="0">
                <a:latin typeface="Times New Roman"/>
                <a:cs typeface="Times New Roman"/>
              </a:rPr>
              <a:t>design </a:t>
            </a:r>
            <a:r>
              <a:rPr sz="1200" dirty="0">
                <a:latin typeface="Times New Roman"/>
                <a:cs typeface="Times New Roman"/>
              </a:rPr>
              <a:t>of  </a:t>
            </a:r>
            <a:r>
              <a:rPr sz="1200" spc="-5" dirty="0">
                <a:latin typeface="Times New Roman"/>
                <a:cs typeface="Times New Roman"/>
              </a:rPr>
              <a:t>an architecture </a:t>
            </a:r>
            <a:r>
              <a:rPr sz="1200" dirty="0">
                <a:latin typeface="Times New Roman"/>
                <a:cs typeface="Times New Roman"/>
              </a:rPr>
              <a:t>for the </a:t>
            </a:r>
            <a:r>
              <a:rPr sz="1200" spc="-5" dirty="0">
                <a:latin typeface="Times New Roman"/>
                <a:cs typeface="Times New Roman"/>
              </a:rPr>
              <a:t>target system. </a:t>
            </a:r>
            <a:r>
              <a:rPr sz="1200" spc="-1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general, </a:t>
            </a:r>
            <a:r>
              <a:rPr sz="1200" dirty="0">
                <a:latin typeface="Times New Roman"/>
                <a:cs typeface="Times New Roman"/>
              </a:rPr>
              <a:t>a relatively small </a:t>
            </a:r>
            <a:r>
              <a:rPr sz="1200" spc="-5" dirty="0">
                <a:latin typeface="Times New Roman"/>
                <a:cs typeface="Times New Roman"/>
              </a:rPr>
              <a:t>set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archetypes is required </a:t>
            </a:r>
            <a:r>
              <a:rPr sz="1200" dirty="0">
                <a:latin typeface="Times New Roman"/>
                <a:cs typeface="Times New Roman"/>
              </a:rPr>
              <a:t>to  </a:t>
            </a:r>
            <a:r>
              <a:rPr sz="1200" spc="-5" dirty="0">
                <a:latin typeface="Times New Roman"/>
                <a:cs typeface="Times New Roman"/>
              </a:rPr>
              <a:t>design even </a:t>
            </a:r>
            <a:r>
              <a:rPr sz="1200" dirty="0">
                <a:latin typeface="Times New Roman"/>
                <a:cs typeface="Times New Roman"/>
              </a:rPr>
              <a:t>relatively complex </a:t>
            </a:r>
            <a:r>
              <a:rPr sz="1200" spc="-5" dirty="0">
                <a:latin typeface="Times New Roman"/>
                <a:cs typeface="Times New Roman"/>
              </a:rPr>
              <a:t>systems.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target system architecture is composed</a:t>
            </a:r>
            <a:r>
              <a:rPr sz="1200" spc="-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 these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ts val="1490"/>
              </a:lnSpc>
              <a:spcBef>
                <a:spcPts val="5"/>
              </a:spcBef>
            </a:pPr>
            <a:r>
              <a:rPr sz="1200" spc="-5" dirty="0">
                <a:latin typeface="Times New Roman"/>
                <a:cs typeface="Times New Roman"/>
              </a:rPr>
              <a:t>archetypes, which represent </a:t>
            </a:r>
            <a:r>
              <a:rPr sz="1200" dirty="0">
                <a:latin typeface="Times New Roman"/>
                <a:cs typeface="Times New Roman"/>
              </a:rPr>
              <a:t>stable elements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architecture </a:t>
            </a:r>
            <a:r>
              <a:rPr sz="1200" dirty="0">
                <a:latin typeface="Times New Roman"/>
                <a:cs typeface="Times New Roman"/>
              </a:rPr>
              <a:t>but </a:t>
            </a:r>
            <a:r>
              <a:rPr sz="1200" spc="5" dirty="0">
                <a:latin typeface="Times New Roman"/>
                <a:cs typeface="Times New Roman"/>
              </a:rPr>
              <a:t>may </a:t>
            </a:r>
            <a:r>
              <a:rPr sz="1200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instantiated </a:t>
            </a:r>
            <a:r>
              <a:rPr sz="1200" spc="5" dirty="0">
                <a:latin typeface="Times New Roman"/>
                <a:cs typeface="Times New Roman"/>
              </a:rPr>
              <a:t>many  </a:t>
            </a:r>
            <a:r>
              <a:rPr sz="1200" spc="-5" dirty="0">
                <a:latin typeface="Times New Roman"/>
                <a:cs typeface="Times New Roman"/>
              </a:rPr>
              <a:t>different ways </a:t>
            </a:r>
            <a:r>
              <a:rPr sz="1200" dirty="0">
                <a:latin typeface="Times New Roman"/>
                <a:cs typeface="Times New Roman"/>
              </a:rPr>
              <a:t>based on the </a:t>
            </a:r>
            <a:r>
              <a:rPr sz="1200" spc="-5" dirty="0">
                <a:latin typeface="Times New Roman"/>
                <a:cs typeface="Times New Roman"/>
              </a:rPr>
              <a:t>behavior </a:t>
            </a:r>
            <a:r>
              <a:rPr sz="1200" dirty="0">
                <a:latin typeface="Times New Roman"/>
                <a:cs typeface="Times New Roman"/>
              </a:rPr>
              <a:t>of the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system.</a:t>
            </a:r>
            <a:endParaRPr sz="1200">
              <a:latin typeface="Times New Roman"/>
              <a:cs typeface="Times New Roman"/>
            </a:endParaRPr>
          </a:p>
          <a:p>
            <a:pPr marL="12700" algn="just">
              <a:lnSpc>
                <a:spcPts val="1430"/>
              </a:lnSpc>
            </a:pPr>
            <a:r>
              <a:rPr sz="1200" spc="-10" dirty="0">
                <a:latin typeface="Times New Roman"/>
                <a:cs typeface="Times New Roman"/>
              </a:rPr>
              <a:t>In </a:t>
            </a:r>
            <a:r>
              <a:rPr sz="1200" spc="5" dirty="0">
                <a:latin typeface="Times New Roman"/>
                <a:cs typeface="Times New Roman"/>
              </a:rPr>
              <a:t>many </a:t>
            </a:r>
            <a:r>
              <a:rPr sz="1200" spc="-5" dirty="0">
                <a:latin typeface="Times New Roman"/>
                <a:cs typeface="Times New Roman"/>
              </a:rPr>
              <a:t>cases, archetypes can </a:t>
            </a:r>
            <a:r>
              <a:rPr sz="1200" spc="5" dirty="0">
                <a:latin typeface="Times New Roman"/>
                <a:cs typeface="Times New Roman"/>
              </a:rPr>
              <a:t>be </a:t>
            </a:r>
            <a:r>
              <a:rPr sz="1200" spc="-5" dirty="0">
                <a:latin typeface="Times New Roman"/>
                <a:cs typeface="Times New Roman"/>
              </a:rPr>
              <a:t>derived </a:t>
            </a:r>
            <a:r>
              <a:rPr sz="1200" spc="10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examining the </a:t>
            </a:r>
            <a:r>
              <a:rPr sz="1200" spc="-5" dirty="0">
                <a:latin typeface="Times New Roman"/>
                <a:cs typeface="Times New Roman"/>
              </a:rPr>
              <a:t>analysis classes defined as </a:t>
            </a:r>
            <a:r>
              <a:rPr sz="1200" dirty="0">
                <a:latin typeface="Times New Roman"/>
                <a:cs typeface="Times New Roman"/>
              </a:rPr>
              <a:t>part </a:t>
            </a:r>
            <a:r>
              <a:rPr sz="1200" spc="5" dirty="0">
                <a:latin typeface="Times New Roman"/>
                <a:cs typeface="Times New Roman"/>
              </a:rPr>
              <a:t>of</a:t>
            </a:r>
            <a:r>
              <a:rPr sz="1200" spc="2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endParaRPr sz="1200">
              <a:latin typeface="Times New Roman"/>
              <a:cs typeface="Times New Roman"/>
            </a:endParaRPr>
          </a:p>
          <a:p>
            <a:pPr marL="12700" marR="6350" algn="just">
              <a:lnSpc>
                <a:spcPct val="103299"/>
              </a:lnSpc>
            </a:pPr>
            <a:r>
              <a:rPr sz="1200" spc="-5" dirty="0">
                <a:latin typeface="Times New Roman"/>
                <a:cs typeface="Times New Roman"/>
              </a:rPr>
              <a:t>requirements </a:t>
            </a:r>
            <a:r>
              <a:rPr sz="1200" dirty="0">
                <a:latin typeface="Times New Roman"/>
                <a:cs typeface="Times New Roman"/>
              </a:rPr>
              <a:t>model. Continuing the </a:t>
            </a:r>
            <a:r>
              <a:rPr sz="1200" spc="-5" dirty="0">
                <a:latin typeface="Times New Roman"/>
                <a:cs typeface="Times New Roman"/>
              </a:rPr>
              <a:t>discussion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i="1" dirty="0">
                <a:latin typeface="Times New Roman"/>
                <a:cs typeface="Times New Roman"/>
              </a:rPr>
              <a:t>Safe </a:t>
            </a:r>
            <a:r>
              <a:rPr sz="1200" i="1" spc="-5" dirty="0">
                <a:latin typeface="Times New Roman"/>
                <a:cs typeface="Times New Roman"/>
              </a:rPr>
              <a:t>Home </a:t>
            </a:r>
            <a:r>
              <a:rPr sz="1200" dirty="0">
                <a:latin typeface="Times New Roman"/>
                <a:cs typeface="Times New Roman"/>
              </a:rPr>
              <a:t>security </a:t>
            </a:r>
            <a:r>
              <a:rPr sz="1200" spc="-5" dirty="0">
                <a:latin typeface="Times New Roman"/>
                <a:cs typeface="Times New Roman"/>
              </a:rPr>
              <a:t>function, </a:t>
            </a:r>
            <a:r>
              <a:rPr sz="1200" spc="-10" dirty="0">
                <a:latin typeface="Times New Roman"/>
                <a:cs typeface="Times New Roman"/>
              </a:rPr>
              <a:t>you </a:t>
            </a:r>
            <a:r>
              <a:rPr sz="1200" dirty="0">
                <a:latin typeface="Times New Roman"/>
                <a:cs typeface="Times New Roman"/>
              </a:rPr>
              <a:t>might  </a:t>
            </a:r>
            <a:r>
              <a:rPr sz="1200" spc="-5" dirty="0">
                <a:latin typeface="Times New Roman"/>
                <a:cs typeface="Times New Roman"/>
              </a:rPr>
              <a:t>define </a:t>
            </a:r>
            <a:r>
              <a:rPr sz="1200" dirty="0">
                <a:latin typeface="Times New Roman"/>
                <a:cs typeface="Times New Roman"/>
              </a:rPr>
              <a:t>the following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archetypes:</a:t>
            </a:r>
            <a:endParaRPr sz="1200">
              <a:latin typeface="Times New Roman"/>
              <a:cs typeface="Times New Roman"/>
            </a:endParaRPr>
          </a:p>
          <a:p>
            <a:pPr marL="469900" marR="6350" indent="-228600" algn="just">
              <a:lnSpc>
                <a:spcPts val="1580"/>
              </a:lnSpc>
              <a:spcBef>
                <a:spcPts val="7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Node. </a:t>
            </a:r>
            <a:r>
              <a:rPr sz="1200" spc="-5" dirty="0">
                <a:latin typeface="Times New Roman"/>
                <a:cs typeface="Times New Roman"/>
              </a:rPr>
              <a:t>Represents </a:t>
            </a:r>
            <a:r>
              <a:rPr sz="1200" dirty="0">
                <a:latin typeface="Times New Roman"/>
                <a:cs typeface="Times New Roman"/>
              </a:rPr>
              <a:t>a cohesive </a:t>
            </a:r>
            <a:r>
              <a:rPr sz="1200" spc="-5" dirty="0">
                <a:latin typeface="Times New Roman"/>
                <a:cs typeface="Times New Roman"/>
              </a:rPr>
              <a:t>collection </a:t>
            </a:r>
            <a:r>
              <a:rPr sz="1200" dirty="0">
                <a:latin typeface="Times New Roman"/>
                <a:cs typeface="Times New Roman"/>
              </a:rPr>
              <a:t>of input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output </a:t>
            </a:r>
            <a:r>
              <a:rPr sz="1200" spc="-5" dirty="0">
                <a:latin typeface="Times New Roman"/>
                <a:cs typeface="Times New Roman"/>
              </a:rPr>
              <a:t>elements </a:t>
            </a:r>
            <a:r>
              <a:rPr sz="1200" dirty="0">
                <a:latin typeface="Times New Roman"/>
                <a:cs typeface="Times New Roman"/>
              </a:rPr>
              <a:t>of the home security  </a:t>
            </a:r>
            <a:r>
              <a:rPr sz="1200" spc="-5" dirty="0">
                <a:latin typeface="Times New Roman"/>
                <a:cs typeface="Times New Roman"/>
              </a:rPr>
              <a:t>function.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For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example,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node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might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be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composed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(1)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various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sensors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and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(2)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variety</a:t>
            </a:r>
            <a:endParaRPr sz="1200">
              <a:latin typeface="Times New Roman"/>
              <a:cs typeface="Times New Roman"/>
            </a:endParaRPr>
          </a:p>
          <a:p>
            <a:pPr marL="469900" algn="just">
              <a:lnSpc>
                <a:spcPct val="100000"/>
              </a:lnSpc>
              <a:spcBef>
                <a:spcPts val="85"/>
              </a:spcBef>
            </a:pP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alarm (output)</a:t>
            </a:r>
            <a:r>
              <a:rPr sz="1200" dirty="0">
                <a:latin typeface="Times New Roman"/>
                <a:cs typeface="Times New Roman"/>
              </a:rPr>
              <a:t> indicators.</a:t>
            </a:r>
            <a:endParaRPr sz="1200">
              <a:latin typeface="Times New Roman"/>
              <a:cs typeface="Times New Roman"/>
            </a:endParaRPr>
          </a:p>
          <a:p>
            <a:pPr marL="469900" marR="7620" indent="-228600" algn="just">
              <a:lnSpc>
                <a:spcPct val="110000"/>
              </a:lnSpc>
              <a:spcBef>
                <a:spcPts val="8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Detector. </a:t>
            </a:r>
            <a:r>
              <a:rPr sz="1200" spc="-5" dirty="0">
                <a:latin typeface="Times New Roman"/>
                <a:cs typeface="Times New Roman"/>
              </a:rPr>
              <a:t>An abstraction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encompasses all </a:t>
            </a:r>
            <a:r>
              <a:rPr sz="1200" dirty="0">
                <a:latin typeface="Times New Roman"/>
                <a:cs typeface="Times New Roman"/>
              </a:rPr>
              <a:t>sensing </a:t>
            </a:r>
            <a:r>
              <a:rPr sz="1200" spc="-5" dirty="0">
                <a:latin typeface="Times New Roman"/>
                <a:cs typeface="Times New Roman"/>
              </a:rPr>
              <a:t>equipment </a:t>
            </a:r>
            <a:r>
              <a:rPr sz="1200" dirty="0">
                <a:latin typeface="Times New Roman"/>
                <a:cs typeface="Times New Roman"/>
              </a:rPr>
              <a:t>that feeds </a:t>
            </a:r>
            <a:r>
              <a:rPr sz="1200" spc="-5" dirty="0">
                <a:latin typeface="Times New Roman"/>
                <a:cs typeface="Times New Roman"/>
              </a:rPr>
              <a:t>information  </a:t>
            </a:r>
            <a:r>
              <a:rPr sz="1200" dirty="0">
                <a:latin typeface="Times New Roman"/>
                <a:cs typeface="Times New Roman"/>
              </a:rPr>
              <a:t>into the </a:t>
            </a:r>
            <a:r>
              <a:rPr sz="1200" spc="-5" dirty="0">
                <a:latin typeface="Times New Roman"/>
                <a:cs typeface="Times New Roman"/>
              </a:rPr>
              <a:t>target system.</a:t>
            </a:r>
            <a:endParaRPr sz="1200">
              <a:latin typeface="Times New Roman"/>
              <a:cs typeface="Times New Roman"/>
            </a:endParaRPr>
          </a:p>
          <a:p>
            <a:pPr marL="469900" marR="8255" indent="-228600" algn="just">
              <a:lnSpc>
                <a:spcPct val="110000"/>
              </a:lnSpc>
              <a:spcBef>
                <a:spcPts val="9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Indicator. </a:t>
            </a:r>
            <a:r>
              <a:rPr sz="1200" spc="-5" dirty="0">
                <a:latin typeface="Times New Roman"/>
                <a:cs typeface="Times New Roman"/>
              </a:rPr>
              <a:t>An abstraction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represents all </a:t>
            </a:r>
            <a:r>
              <a:rPr sz="1200" dirty="0">
                <a:latin typeface="Times New Roman"/>
                <a:cs typeface="Times New Roman"/>
              </a:rPr>
              <a:t>mechanisms </a:t>
            </a:r>
            <a:r>
              <a:rPr sz="1200" spc="-5" dirty="0">
                <a:latin typeface="Times New Roman"/>
                <a:cs typeface="Times New Roman"/>
              </a:rPr>
              <a:t>(e.g., alarm </a:t>
            </a:r>
            <a:r>
              <a:rPr sz="1200" dirty="0">
                <a:latin typeface="Times New Roman"/>
                <a:cs typeface="Times New Roman"/>
              </a:rPr>
              <a:t>siren, </a:t>
            </a:r>
            <a:r>
              <a:rPr sz="1200" spc="-5" dirty="0">
                <a:latin typeface="Times New Roman"/>
                <a:cs typeface="Times New Roman"/>
              </a:rPr>
              <a:t>flashing lights,  bell) for </a:t>
            </a:r>
            <a:r>
              <a:rPr sz="1200" dirty="0">
                <a:latin typeface="Times New Roman"/>
                <a:cs typeface="Times New Roman"/>
              </a:rPr>
              <a:t>indicating that </a:t>
            </a:r>
            <a:r>
              <a:rPr sz="1200" spc="5" dirty="0">
                <a:latin typeface="Times New Roman"/>
                <a:cs typeface="Times New Roman"/>
              </a:rPr>
              <a:t>an </a:t>
            </a:r>
            <a:r>
              <a:rPr sz="1200" spc="-5" dirty="0">
                <a:latin typeface="Times New Roman"/>
                <a:cs typeface="Times New Roman"/>
              </a:rPr>
              <a:t>alarm </a:t>
            </a:r>
            <a:r>
              <a:rPr sz="1200" dirty="0">
                <a:latin typeface="Times New Roman"/>
                <a:cs typeface="Times New Roman"/>
              </a:rPr>
              <a:t>condition </a:t>
            </a:r>
            <a:r>
              <a:rPr sz="1200" spc="-5" dirty="0">
                <a:latin typeface="Times New Roman"/>
                <a:cs typeface="Times New Roman"/>
              </a:rPr>
              <a:t>is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occurring.</a:t>
            </a:r>
            <a:endParaRPr sz="1200">
              <a:latin typeface="Times New Roman"/>
              <a:cs typeface="Times New Roman"/>
            </a:endParaRPr>
          </a:p>
          <a:p>
            <a:pPr marL="469900" marR="5715" indent="-228600" algn="just">
              <a:lnSpc>
                <a:spcPct val="110400"/>
              </a:lnSpc>
              <a:spcBef>
                <a:spcPts val="8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Controller.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abstraction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depicts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mechanism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allows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arming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or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disarming  of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node.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controllers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reside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network,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they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have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ability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communicate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one  </a:t>
            </a:r>
            <a:r>
              <a:rPr sz="1200" spc="-5" dirty="0">
                <a:latin typeface="Times New Roman"/>
                <a:cs typeface="Times New Roman"/>
              </a:rPr>
              <a:t>another.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704" y="7890510"/>
            <a:ext cx="5988685" cy="233474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</a:pPr>
            <a:r>
              <a:rPr sz="1200" spc="-5" dirty="0">
                <a:latin typeface="Times New Roman"/>
                <a:cs typeface="Times New Roman"/>
              </a:rPr>
              <a:t>Each </a:t>
            </a:r>
            <a:r>
              <a:rPr sz="1200" dirty="0">
                <a:latin typeface="Times New Roman"/>
                <a:cs typeface="Times New Roman"/>
              </a:rPr>
              <a:t>of these </a:t>
            </a:r>
            <a:r>
              <a:rPr sz="1200" spc="-5" dirty="0">
                <a:latin typeface="Times New Roman"/>
                <a:cs typeface="Times New Roman"/>
              </a:rPr>
              <a:t>archetypes is </a:t>
            </a:r>
            <a:r>
              <a:rPr sz="1200" dirty="0">
                <a:latin typeface="Times New Roman"/>
                <a:cs typeface="Times New Roman"/>
              </a:rPr>
              <a:t>depicted using UML notation </a:t>
            </a:r>
            <a:r>
              <a:rPr sz="1200" spc="-5" dirty="0">
                <a:latin typeface="Times New Roman"/>
                <a:cs typeface="Times New Roman"/>
              </a:rPr>
              <a:t>as shown </a:t>
            </a:r>
            <a:r>
              <a:rPr sz="1200" dirty="0">
                <a:latin typeface="Times New Roman"/>
                <a:cs typeface="Times New Roman"/>
              </a:rPr>
              <a:t>in Figure </a:t>
            </a:r>
            <a:r>
              <a:rPr sz="1200" spc="-5" dirty="0">
                <a:latin typeface="Times New Roman"/>
                <a:cs typeface="Times New Roman"/>
              </a:rPr>
              <a:t>.</a:t>
            </a:r>
            <a:r>
              <a:rPr sz="1200" b="1" spc="-5" dirty="0">
                <a:latin typeface="Times New Roman"/>
                <a:cs typeface="Times New Roman"/>
              </a:rPr>
              <a:t>Detector </a:t>
            </a:r>
            <a:r>
              <a:rPr sz="1200" dirty="0">
                <a:latin typeface="Times New Roman"/>
                <a:cs typeface="Times New Roman"/>
              </a:rPr>
              <a:t>might be  </a:t>
            </a:r>
            <a:r>
              <a:rPr sz="1200" spc="-5" dirty="0">
                <a:latin typeface="Times New Roman"/>
                <a:cs typeface="Times New Roman"/>
              </a:rPr>
              <a:t>refined </a:t>
            </a:r>
            <a:r>
              <a:rPr sz="1200" dirty="0">
                <a:latin typeface="Times New Roman"/>
                <a:cs typeface="Times New Roman"/>
              </a:rPr>
              <a:t>into a </a:t>
            </a:r>
            <a:r>
              <a:rPr sz="1200" spc="-5" dirty="0">
                <a:latin typeface="Times New Roman"/>
                <a:cs typeface="Times New Roman"/>
              </a:rPr>
              <a:t>class </a:t>
            </a:r>
            <a:r>
              <a:rPr sz="1200" dirty="0">
                <a:latin typeface="Times New Roman"/>
                <a:cs typeface="Times New Roman"/>
              </a:rPr>
              <a:t>hierarchy </a:t>
            </a:r>
            <a:r>
              <a:rPr sz="1200" spc="5" dirty="0">
                <a:latin typeface="Times New Roman"/>
                <a:cs typeface="Times New Roman"/>
              </a:rPr>
              <a:t>of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sensors.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Refining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Architecture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into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513715" marR="5715" indent="-228600" algn="just">
              <a:lnSpc>
                <a:spcPct val="103400"/>
              </a:lnSpc>
              <a:buFont typeface="Symbol"/>
              <a:buChar char=""/>
              <a:tabLst>
                <a:tab pos="514350" algn="l"/>
              </a:tabLst>
            </a:pPr>
            <a:r>
              <a:rPr sz="1200" spc="-5" dirty="0">
                <a:latin typeface="Times New Roman"/>
                <a:cs typeface="Times New Roman"/>
              </a:rPr>
              <a:t>As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software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architecture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 refined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components,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structure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begins 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emerge. These </a:t>
            </a:r>
            <a:r>
              <a:rPr sz="1200" dirty="0">
                <a:latin typeface="Times New Roman"/>
                <a:cs typeface="Times New Roman"/>
              </a:rPr>
              <a:t>analysis </a:t>
            </a:r>
            <a:r>
              <a:rPr sz="1200" spc="-5" dirty="0">
                <a:latin typeface="Times New Roman"/>
                <a:cs typeface="Times New Roman"/>
              </a:rPr>
              <a:t>classes represent </a:t>
            </a:r>
            <a:r>
              <a:rPr sz="1200" dirty="0">
                <a:latin typeface="Times New Roman"/>
                <a:cs typeface="Times New Roman"/>
              </a:rPr>
              <a:t>entities within the </a:t>
            </a:r>
            <a:r>
              <a:rPr sz="1200" spc="-5" dirty="0">
                <a:latin typeface="Times New Roman"/>
                <a:cs typeface="Times New Roman"/>
              </a:rPr>
              <a:t>application (business)  </a:t>
            </a:r>
            <a:r>
              <a:rPr sz="1200" dirty="0">
                <a:latin typeface="Times New Roman"/>
                <a:cs typeface="Times New Roman"/>
              </a:rPr>
              <a:t>domain that must be </a:t>
            </a:r>
            <a:r>
              <a:rPr sz="1200" spc="-5" dirty="0">
                <a:latin typeface="Times New Roman"/>
                <a:cs typeface="Times New Roman"/>
              </a:rPr>
              <a:t>addressed </a:t>
            </a:r>
            <a:r>
              <a:rPr sz="1200" dirty="0">
                <a:latin typeface="Times New Roman"/>
                <a:cs typeface="Times New Roman"/>
              </a:rPr>
              <a:t>within the </a:t>
            </a:r>
            <a:r>
              <a:rPr sz="1200" spc="-5" dirty="0">
                <a:latin typeface="Times New Roman"/>
                <a:cs typeface="Times New Roman"/>
              </a:rPr>
              <a:t>software architecture. Hence,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application  </a:t>
            </a:r>
            <a:r>
              <a:rPr sz="1200" dirty="0">
                <a:latin typeface="Times New Roman"/>
                <a:cs typeface="Times New Roman"/>
              </a:rPr>
              <a:t>domain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one source for the </a:t>
            </a:r>
            <a:r>
              <a:rPr sz="1200" spc="-5" dirty="0">
                <a:latin typeface="Times New Roman"/>
                <a:cs typeface="Times New Roman"/>
              </a:rPr>
              <a:t>derivation and refinement </a:t>
            </a:r>
            <a:r>
              <a:rPr sz="1200" dirty="0">
                <a:latin typeface="Times New Roman"/>
                <a:cs typeface="Times New Roman"/>
              </a:rPr>
              <a:t>of components. Another source </a:t>
            </a:r>
            <a:r>
              <a:rPr sz="1200" spc="-5" dirty="0">
                <a:latin typeface="Times New Roman"/>
                <a:cs typeface="Times New Roman"/>
              </a:rPr>
              <a:t>is 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infrastructure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domain.</a:t>
            </a:r>
            <a:endParaRPr sz="1200">
              <a:latin typeface="Times New Roman"/>
              <a:cs typeface="Times New Roman"/>
            </a:endParaRPr>
          </a:p>
          <a:p>
            <a:pPr marL="513715" marR="8255" indent="-228600" algn="just">
              <a:lnSpc>
                <a:spcPct val="104200"/>
              </a:lnSpc>
              <a:spcBef>
                <a:spcPts val="70"/>
              </a:spcBef>
              <a:buFont typeface="Symbol"/>
              <a:buChar char=""/>
              <a:tabLst>
                <a:tab pos="51435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architecture </a:t>
            </a:r>
            <a:r>
              <a:rPr sz="1200" dirty="0">
                <a:latin typeface="Times New Roman"/>
                <a:cs typeface="Times New Roman"/>
              </a:rPr>
              <a:t>must </a:t>
            </a:r>
            <a:r>
              <a:rPr sz="1200" spc="-5" dirty="0">
                <a:latin typeface="Times New Roman"/>
                <a:cs typeface="Times New Roman"/>
              </a:rPr>
              <a:t>accommodate </a:t>
            </a:r>
            <a:r>
              <a:rPr sz="1200" spc="5" dirty="0">
                <a:latin typeface="Times New Roman"/>
                <a:cs typeface="Times New Roman"/>
              </a:rPr>
              <a:t>many </a:t>
            </a:r>
            <a:r>
              <a:rPr sz="1200" spc="-5" dirty="0">
                <a:latin typeface="Times New Roman"/>
                <a:cs typeface="Times New Roman"/>
              </a:rPr>
              <a:t>infrastructure </a:t>
            </a:r>
            <a:r>
              <a:rPr sz="1200" dirty="0">
                <a:latin typeface="Times New Roman"/>
                <a:cs typeface="Times New Roman"/>
              </a:rPr>
              <a:t>components that </a:t>
            </a:r>
            <a:r>
              <a:rPr sz="1200" spc="-5" dirty="0">
                <a:latin typeface="Times New Roman"/>
                <a:cs typeface="Times New Roman"/>
              </a:rPr>
              <a:t>enable  application components </a:t>
            </a:r>
            <a:r>
              <a:rPr sz="1200" dirty="0">
                <a:latin typeface="Times New Roman"/>
                <a:cs typeface="Times New Roman"/>
              </a:rPr>
              <a:t>but have no </a:t>
            </a:r>
            <a:r>
              <a:rPr sz="1200" spc="-5" dirty="0">
                <a:latin typeface="Times New Roman"/>
                <a:cs typeface="Times New Roman"/>
              </a:rPr>
              <a:t>business connection </a:t>
            </a:r>
            <a:r>
              <a:rPr sz="1200" dirty="0">
                <a:latin typeface="Times New Roman"/>
                <a:cs typeface="Times New Roman"/>
              </a:rPr>
              <a:t>to the </a:t>
            </a:r>
            <a:r>
              <a:rPr sz="1200" spc="-5" dirty="0">
                <a:latin typeface="Times New Roman"/>
                <a:cs typeface="Times New Roman"/>
              </a:rPr>
              <a:t>application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domain.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48511" y="4895087"/>
            <a:ext cx="5186172" cy="3006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7705" y="10367264"/>
            <a:ext cx="182372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4294967295"/>
          </p:nvPr>
        </p:nvSpPr>
        <p:spPr>
          <a:xfrm>
            <a:off x="2741984" y="10367264"/>
            <a:ext cx="74358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4294967295"/>
          </p:nvPr>
        </p:nvSpPr>
        <p:spPr>
          <a:xfrm>
            <a:off x="3835901" y="10367264"/>
            <a:ext cx="126237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6307073" y="10367264"/>
            <a:ext cx="49784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60</a:t>
            </a:fld>
            <a:endParaRPr spc="-20" dirty="0"/>
          </a:p>
        </p:txBody>
      </p:sp>
    </p:spTree>
    <p:extLst>
      <p:ext uri="{BB962C8B-B14F-4D97-AF65-F5344CB8AC3E}">
        <p14:creationId xmlns:p14="http://schemas.microsoft.com/office/powerpoint/2010/main" val="275681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7" y="528828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705" y="281433"/>
            <a:ext cx="5991860" cy="47905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algn="just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 SYSTEMS </a:t>
            </a:r>
            <a:r>
              <a:rPr sz="1400" dirty="0">
                <a:latin typeface="Times New Roman"/>
                <a:cs typeface="Times New Roman"/>
              </a:rPr>
              <a:t>CST 309 </a:t>
            </a:r>
            <a:r>
              <a:rPr sz="1400" spc="-5" dirty="0">
                <a:latin typeface="Times New Roman"/>
                <a:cs typeface="Times New Roman"/>
              </a:rPr>
              <a:t>KTU 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Times New Roman"/>
              <a:cs typeface="Times New Roman"/>
            </a:endParaRPr>
          </a:p>
          <a:p>
            <a:pPr marL="513715" marR="5715" indent="-228600" algn="just">
              <a:lnSpc>
                <a:spcPct val="103400"/>
              </a:lnSpc>
              <a:buFont typeface="Symbol"/>
              <a:buChar char=""/>
              <a:tabLst>
                <a:tab pos="514350" algn="l"/>
              </a:tabLst>
            </a:pPr>
            <a:r>
              <a:rPr sz="1200" spc="-5" dirty="0">
                <a:latin typeface="Times New Roman"/>
                <a:cs typeface="Times New Roman"/>
              </a:rPr>
              <a:t>For example, </a:t>
            </a:r>
            <a:r>
              <a:rPr sz="1200" dirty="0">
                <a:latin typeface="Times New Roman"/>
                <a:cs typeface="Times New Roman"/>
              </a:rPr>
              <a:t>memory </a:t>
            </a:r>
            <a:r>
              <a:rPr sz="1200" spc="-5" dirty="0">
                <a:latin typeface="Times New Roman"/>
                <a:cs typeface="Times New Roman"/>
              </a:rPr>
              <a:t>management components, communication </a:t>
            </a:r>
            <a:r>
              <a:rPr sz="1200" dirty="0">
                <a:latin typeface="Times New Roman"/>
                <a:cs typeface="Times New Roman"/>
              </a:rPr>
              <a:t>components, database  </a:t>
            </a:r>
            <a:r>
              <a:rPr sz="1200" spc="-5" dirty="0">
                <a:latin typeface="Times New Roman"/>
                <a:cs typeface="Times New Roman"/>
              </a:rPr>
              <a:t>components, and </a:t>
            </a:r>
            <a:r>
              <a:rPr sz="1200" dirty="0">
                <a:latin typeface="Times New Roman"/>
                <a:cs typeface="Times New Roman"/>
              </a:rPr>
              <a:t>task </a:t>
            </a:r>
            <a:r>
              <a:rPr sz="1200" spc="-5" dirty="0">
                <a:latin typeface="Times New Roman"/>
                <a:cs typeface="Times New Roman"/>
              </a:rPr>
              <a:t>management components are often integrated </a:t>
            </a:r>
            <a:r>
              <a:rPr sz="1200" dirty="0">
                <a:latin typeface="Times New Roman"/>
                <a:cs typeface="Times New Roman"/>
              </a:rPr>
              <a:t>into the </a:t>
            </a:r>
            <a:r>
              <a:rPr sz="1200" spc="-5" dirty="0">
                <a:latin typeface="Times New Roman"/>
                <a:cs typeface="Times New Roman"/>
              </a:rPr>
              <a:t>software  architecture.</a:t>
            </a:r>
            <a:endParaRPr sz="1200">
              <a:latin typeface="Times New Roman"/>
              <a:cs typeface="Times New Roman"/>
            </a:endParaRPr>
          </a:p>
          <a:p>
            <a:pPr marL="513715" marR="8255" indent="-228600" algn="just">
              <a:lnSpc>
                <a:spcPct val="103299"/>
              </a:lnSpc>
              <a:spcBef>
                <a:spcPts val="100"/>
              </a:spcBef>
              <a:buFont typeface="Symbol"/>
              <a:buChar char=""/>
              <a:tabLst>
                <a:tab pos="51435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interfaces depicted </a:t>
            </a:r>
            <a:r>
              <a:rPr sz="1200" spc="5" dirty="0">
                <a:latin typeface="Times New Roman"/>
                <a:cs typeface="Times New Roman"/>
              </a:rPr>
              <a:t>in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architecture </a:t>
            </a:r>
            <a:r>
              <a:rPr sz="1200" dirty="0">
                <a:latin typeface="Times New Roman"/>
                <a:cs typeface="Times New Roman"/>
              </a:rPr>
              <a:t>context </a:t>
            </a:r>
            <a:r>
              <a:rPr sz="1200" spc="-5" dirty="0">
                <a:latin typeface="Times New Roman"/>
                <a:cs typeface="Times New Roman"/>
              </a:rPr>
              <a:t>diagram </a:t>
            </a:r>
            <a:r>
              <a:rPr sz="1200" dirty="0">
                <a:latin typeface="Times New Roman"/>
                <a:cs typeface="Times New Roman"/>
              </a:rPr>
              <a:t>imply one or </a:t>
            </a:r>
            <a:r>
              <a:rPr sz="1200" spc="-5" dirty="0">
                <a:latin typeface="Times New Roman"/>
                <a:cs typeface="Times New Roman"/>
              </a:rPr>
              <a:t>more specialized  components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process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data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flows across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interface. </a:t>
            </a:r>
            <a:r>
              <a:rPr sz="1200" spc="5" dirty="0">
                <a:latin typeface="Times New Roman"/>
                <a:cs typeface="Times New Roman"/>
              </a:rPr>
              <a:t>In </a:t>
            </a:r>
            <a:r>
              <a:rPr sz="1200" dirty="0">
                <a:latin typeface="Times New Roman"/>
                <a:cs typeface="Times New Roman"/>
              </a:rPr>
              <a:t>some </a:t>
            </a:r>
            <a:r>
              <a:rPr sz="1200" spc="-5" dirty="0">
                <a:latin typeface="Times New Roman"/>
                <a:cs typeface="Times New Roman"/>
              </a:rPr>
              <a:t>cases (e.g., </a:t>
            </a:r>
            <a:r>
              <a:rPr sz="1200" dirty="0">
                <a:latin typeface="Times New Roman"/>
                <a:cs typeface="Times New Roman"/>
              </a:rPr>
              <a:t>a  </a:t>
            </a:r>
            <a:r>
              <a:rPr sz="1200" spc="-5" dirty="0">
                <a:latin typeface="Times New Roman"/>
                <a:cs typeface="Times New Roman"/>
              </a:rPr>
              <a:t>graphical </a:t>
            </a:r>
            <a:r>
              <a:rPr sz="1200" dirty="0">
                <a:latin typeface="Times New Roman"/>
                <a:cs typeface="Times New Roman"/>
              </a:rPr>
              <a:t>user </a:t>
            </a:r>
            <a:r>
              <a:rPr sz="1200" spc="-5" dirty="0">
                <a:latin typeface="Times New Roman"/>
                <a:cs typeface="Times New Roman"/>
              </a:rPr>
              <a:t>interface),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complete </a:t>
            </a:r>
            <a:r>
              <a:rPr sz="1200" dirty="0">
                <a:latin typeface="Times New Roman"/>
                <a:cs typeface="Times New Roman"/>
              </a:rPr>
              <a:t>subsystem </a:t>
            </a:r>
            <a:r>
              <a:rPr sz="1200" spc="-5" dirty="0">
                <a:latin typeface="Times New Roman"/>
                <a:cs typeface="Times New Roman"/>
              </a:rPr>
              <a:t>architecture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5" dirty="0">
                <a:latin typeface="Times New Roman"/>
                <a:cs typeface="Times New Roman"/>
              </a:rPr>
              <a:t>many </a:t>
            </a:r>
            <a:r>
              <a:rPr sz="1200" dirty="0">
                <a:latin typeface="Times New Roman"/>
                <a:cs typeface="Times New Roman"/>
              </a:rPr>
              <a:t>components must  be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designed.</a:t>
            </a:r>
            <a:endParaRPr sz="1200">
              <a:latin typeface="Times New Roman"/>
              <a:cs typeface="Times New Roman"/>
            </a:endParaRPr>
          </a:p>
          <a:p>
            <a:pPr marL="513715" marR="8255" indent="-228600" algn="just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514350" algn="l"/>
              </a:tabLst>
            </a:pPr>
            <a:r>
              <a:rPr sz="1200" dirty="0">
                <a:latin typeface="Times New Roman"/>
                <a:cs typeface="Times New Roman"/>
              </a:rPr>
              <a:t>Continuing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Safe</a:t>
            </a:r>
            <a:r>
              <a:rPr sz="1200" i="1" spc="-55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Home</a:t>
            </a:r>
            <a:r>
              <a:rPr sz="1200" i="1" spc="-50" dirty="0">
                <a:latin typeface="Times New Roman"/>
                <a:cs typeface="Times New Roman"/>
              </a:rPr>
              <a:t> </a:t>
            </a:r>
            <a:r>
              <a:rPr sz="1200" i="1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ecurity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function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example,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you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might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define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set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top-level  </a:t>
            </a:r>
            <a:r>
              <a:rPr sz="1200" spc="-5" dirty="0">
                <a:latin typeface="Times New Roman"/>
                <a:cs typeface="Times New Roman"/>
              </a:rPr>
              <a:t>components that address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following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functionality:</a:t>
            </a:r>
            <a:endParaRPr sz="1200">
              <a:latin typeface="Times New Roman"/>
              <a:cs typeface="Times New Roman"/>
            </a:endParaRPr>
          </a:p>
          <a:p>
            <a:pPr marL="513715" indent="-228600" algn="just">
              <a:lnSpc>
                <a:spcPct val="100000"/>
              </a:lnSpc>
              <a:spcBef>
                <a:spcPts val="130"/>
              </a:spcBef>
              <a:buFont typeface="Symbol"/>
              <a:buChar char=""/>
              <a:tabLst>
                <a:tab pos="514350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External communication management </a:t>
            </a:r>
            <a:r>
              <a:rPr sz="1200" dirty="0">
                <a:latin typeface="Times New Roman"/>
                <a:cs typeface="Times New Roman"/>
              </a:rPr>
              <a:t>—coordinates </a:t>
            </a:r>
            <a:r>
              <a:rPr sz="1200" spc="-5" dirty="0">
                <a:latin typeface="Times New Roman"/>
                <a:cs typeface="Times New Roman"/>
              </a:rPr>
              <a:t>communication</a:t>
            </a:r>
            <a:r>
              <a:rPr sz="1200" spc="16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the security</a:t>
            </a:r>
            <a:endParaRPr sz="1200">
              <a:latin typeface="Times New Roman"/>
              <a:cs typeface="Times New Roman"/>
            </a:endParaRPr>
          </a:p>
          <a:p>
            <a:pPr marL="513715" marR="8255" algn="just">
              <a:lnSpc>
                <a:spcPct val="110000"/>
              </a:lnSpc>
              <a:spcBef>
                <a:spcPts val="10"/>
              </a:spcBef>
            </a:pPr>
            <a:r>
              <a:rPr sz="1200" spc="-5" dirty="0">
                <a:latin typeface="Times New Roman"/>
                <a:cs typeface="Times New Roman"/>
              </a:rPr>
              <a:t>function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external </a:t>
            </a:r>
            <a:r>
              <a:rPr sz="1200" dirty="0">
                <a:latin typeface="Times New Roman"/>
                <a:cs typeface="Times New Roman"/>
              </a:rPr>
              <a:t>entities </a:t>
            </a:r>
            <a:r>
              <a:rPr sz="1200" spc="-5" dirty="0">
                <a:latin typeface="Times New Roman"/>
                <a:cs typeface="Times New Roman"/>
              </a:rPr>
              <a:t>such as </a:t>
            </a:r>
            <a:r>
              <a:rPr sz="1200" dirty="0">
                <a:latin typeface="Times New Roman"/>
                <a:cs typeface="Times New Roman"/>
              </a:rPr>
              <a:t>other </a:t>
            </a:r>
            <a:r>
              <a:rPr sz="1200" spc="-5" dirty="0">
                <a:latin typeface="Times New Roman"/>
                <a:cs typeface="Times New Roman"/>
              </a:rPr>
              <a:t>Internet-based systems and external alarm  notification.</a:t>
            </a:r>
            <a:endParaRPr sz="1200">
              <a:latin typeface="Times New Roman"/>
              <a:cs typeface="Times New Roman"/>
            </a:endParaRPr>
          </a:p>
          <a:p>
            <a:pPr marL="513715" indent="-229235">
              <a:lnSpc>
                <a:spcPct val="100000"/>
              </a:lnSpc>
              <a:spcBef>
                <a:spcPts val="234"/>
              </a:spcBef>
              <a:buFont typeface="Symbol"/>
              <a:buChar char=""/>
              <a:tabLst>
                <a:tab pos="513715" algn="l"/>
                <a:tab pos="514350" algn="l"/>
              </a:tabLst>
            </a:pPr>
            <a:r>
              <a:rPr sz="1200" i="1" dirty="0">
                <a:latin typeface="Times New Roman"/>
                <a:cs typeface="Times New Roman"/>
              </a:rPr>
              <a:t>Control panel </a:t>
            </a:r>
            <a:r>
              <a:rPr sz="1200" i="1" spc="-5" dirty="0">
                <a:latin typeface="Times New Roman"/>
                <a:cs typeface="Times New Roman"/>
              </a:rPr>
              <a:t>processing </a:t>
            </a:r>
            <a:r>
              <a:rPr sz="1200" spc="-5" dirty="0">
                <a:latin typeface="Times New Roman"/>
                <a:cs typeface="Times New Roman"/>
              </a:rPr>
              <a:t>—manages all control </a:t>
            </a:r>
            <a:r>
              <a:rPr sz="1200" dirty="0">
                <a:latin typeface="Times New Roman"/>
                <a:cs typeface="Times New Roman"/>
              </a:rPr>
              <a:t>panel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functionality.</a:t>
            </a:r>
            <a:endParaRPr sz="1200">
              <a:latin typeface="Times New Roman"/>
              <a:cs typeface="Times New Roman"/>
            </a:endParaRPr>
          </a:p>
          <a:p>
            <a:pPr marL="513715" indent="-229235">
              <a:lnSpc>
                <a:spcPct val="100000"/>
              </a:lnSpc>
              <a:spcBef>
                <a:spcPts val="240"/>
              </a:spcBef>
              <a:buFont typeface="Symbol"/>
              <a:buChar char=""/>
              <a:tabLst>
                <a:tab pos="513715" algn="l"/>
                <a:tab pos="514350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Detector management </a:t>
            </a:r>
            <a:r>
              <a:rPr sz="1200" spc="-5" dirty="0">
                <a:latin typeface="Times New Roman"/>
                <a:cs typeface="Times New Roman"/>
              </a:rPr>
              <a:t>—coordinates access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all detectors attached </a:t>
            </a:r>
            <a:r>
              <a:rPr sz="1200" dirty="0">
                <a:latin typeface="Times New Roman"/>
                <a:cs typeface="Times New Roman"/>
              </a:rPr>
              <a:t>to the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system.</a:t>
            </a:r>
            <a:endParaRPr sz="1200">
              <a:latin typeface="Times New Roman"/>
              <a:cs typeface="Times New Roman"/>
            </a:endParaRPr>
          </a:p>
          <a:p>
            <a:pPr marL="551815" indent="-267335">
              <a:lnSpc>
                <a:spcPct val="100000"/>
              </a:lnSpc>
              <a:spcBef>
                <a:spcPts val="225"/>
              </a:spcBef>
              <a:buFont typeface="Symbol"/>
              <a:buChar char=""/>
              <a:tabLst>
                <a:tab pos="551815" algn="l"/>
                <a:tab pos="552450" algn="l"/>
              </a:tabLst>
            </a:pPr>
            <a:r>
              <a:rPr sz="1200" i="1" spc="-5" dirty="0">
                <a:latin typeface="Times New Roman"/>
                <a:cs typeface="Times New Roman"/>
              </a:rPr>
              <a:t>Alarm processing </a:t>
            </a:r>
            <a:r>
              <a:rPr sz="1200" spc="-5" dirty="0">
                <a:latin typeface="Times New Roman"/>
                <a:cs typeface="Times New Roman"/>
              </a:rPr>
              <a:t>—verifies and </a:t>
            </a:r>
            <a:r>
              <a:rPr sz="1200" dirty="0">
                <a:latin typeface="Times New Roman"/>
                <a:cs typeface="Times New Roman"/>
              </a:rPr>
              <a:t>acts on </a:t>
            </a:r>
            <a:r>
              <a:rPr sz="1200" spc="-5" dirty="0">
                <a:latin typeface="Times New Roman"/>
                <a:cs typeface="Times New Roman"/>
              </a:rPr>
              <a:t>all alarm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conditions.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3299"/>
              </a:lnSpc>
              <a:spcBef>
                <a:spcPts val="110"/>
              </a:spcBef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overall architectural structure (represented </a:t>
            </a:r>
            <a:r>
              <a:rPr sz="1200" dirty="0">
                <a:latin typeface="Times New Roman"/>
                <a:cs typeface="Times New Roman"/>
              </a:rPr>
              <a:t>as a UML </a:t>
            </a:r>
            <a:r>
              <a:rPr sz="1200" spc="-5" dirty="0">
                <a:latin typeface="Times New Roman"/>
                <a:cs typeface="Times New Roman"/>
              </a:rPr>
              <a:t>component diagram) is illustrated </a:t>
            </a:r>
            <a:r>
              <a:rPr sz="1200" dirty="0">
                <a:latin typeface="Times New Roman"/>
                <a:cs typeface="Times New Roman"/>
              </a:rPr>
              <a:t>in  </a:t>
            </a:r>
            <a:r>
              <a:rPr sz="1200" spc="-5" dirty="0">
                <a:latin typeface="Times New Roman"/>
                <a:cs typeface="Times New Roman"/>
              </a:rPr>
              <a:t>Figure. Transactions </a:t>
            </a:r>
            <a:r>
              <a:rPr sz="1200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acquired </a:t>
            </a:r>
            <a:r>
              <a:rPr sz="1200" spc="10" dirty="0">
                <a:latin typeface="Times New Roman"/>
                <a:cs typeface="Times New Roman"/>
              </a:rPr>
              <a:t>by </a:t>
            </a:r>
            <a:r>
              <a:rPr sz="1200" i="1" spc="-5" dirty="0">
                <a:latin typeface="Times New Roman"/>
                <a:cs typeface="Times New Roman"/>
              </a:rPr>
              <a:t>external communication management </a:t>
            </a:r>
            <a:r>
              <a:rPr sz="1200" spc="-5" dirty="0">
                <a:latin typeface="Times New Roman"/>
                <a:cs typeface="Times New Roman"/>
              </a:rPr>
              <a:t>as </a:t>
            </a:r>
            <a:r>
              <a:rPr sz="1200" dirty="0">
                <a:latin typeface="Times New Roman"/>
                <a:cs typeface="Times New Roman"/>
              </a:rPr>
              <a:t>they move in </a:t>
            </a:r>
            <a:r>
              <a:rPr sz="1200" spc="-5" dirty="0">
                <a:latin typeface="Times New Roman"/>
                <a:cs typeface="Times New Roman"/>
              </a:rPr>
              <a:t>from  components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process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i="1" spc="-5" dirty="0">
                <a:latin typeface="Times New Roman"/>
                <a:cs typeface="Times New Roman"/>
              </a:rPr>
              <a:t>SafeHome </a:t>
            </a:r>
            <a:r>
              <a:rPr sz="1200" dirty="0">
                <a:latin typeface="Times New Roman"/>
                <a:cs typeface="Times New Roman"/>
              </a:rPr>
              <a:t>GUI and the </a:t>
            </a:r>
            <a:r>
              <a:rPr sz="1200" spc="-5" dirty="0">
                <a:latin typeface="Times New Roman"/>
                <a:cs typeface="Times New Roman"/>
              </a:rPr>
              <a:t>Internet interface. </a:t>
            </a: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5" dirty="0">
                <a:latin typeface="Times New Roman"/>
                <a:cs typeface="Times New Roman"/>
              </a:rPr>
              <a:t>information is  managed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by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i="1" spc="-5" dirty="0">
                <a:latin typeface="Times New Roman"/>
                <a:cs typeface="Times New Roman"/>
              </a:rPr>
              <a:t>SafeHome</a:t>
            </a:r>
            <a:r>
              <a:rPr sz="1200" i="1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executive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component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selects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appropriate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product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function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(in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  </a:t>
            </a:r>
            <a:r>
              <a:rPr sz="1200" spc="-5" dirty="0">
                <a:latin typeface="Times New Roman"/>
                <a:cs typeface="Times New Roman"/>
              </a:rPr>
              <a:t>case security).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i="1" spc="-5" dirty="0">
                <a:latin typeface="Times New Roman"/>
                <a:cs typeface="Times New Roman"/>
              </a:rPr>
              <a:t>control panel processing </a:t>
            </a:r>
            <a:r>
              <a:rPr sz="1200" spc="-5" dirty="0">
                <a:latin typeface="Times New Roman"/>
                <a:cs typeface="Times New Roman"/>
              </a:rPr>
              <a:t>component interacts </a:t>
            </a:r>
            <a:r>
              <a:rPr sz="1200" dirty="0">
                <a:latin typeface="Times New Roman"/>
                <a:cs typeface="Times New Roman"/>
              </a:rPr>
              <a:t>with the </a:t>
            </a:r>
            <a:r>
              <a:rPr sz="1200" spc="-5" dirty="0">
                <a:latin typeface="Times New Roman"/>
                <a:cs typeface="Times New Roman"/>
              </a:rPr>
              <a:t>homeowner </a:t>
            </a:r>
            <a:r>
              <a:rPr sz="1200" dirty="0">
                <a:latin typeface="Times New Roman"/>
                <a:cs typeface="Times New Roman"/>
              </a:rPr>
              <a:t>to  </a:t>
            </a:r>
            <a:r>
              <a:rPr sz="1200" spc="-5" dirty="0">
                <a:latin typeface="Times New Roman"/>
                <a:cs typeface="Times New Roman"/>
              </a:rPr>
              <a:t>arm/disarm </a:t>
            </a:r>
            <a:r>
              <a:rPr sz="1200" dirty="0">
                <a:latin typeface="Times New Roman"/>
                <a:cs typeface="Times New Roman"/>
              </a:rPr>
              <a:t>the security function. The </a:t>
            </a:r>
            <a:r>
              <a:rPr sz="1200" i="1" spc="-5" dirty="0">
                <a:latin typeface="Times New Roman"/>
                <a:cs typeface="Times New Roman"/>
              </a:rPr>
              <a:t>detector management </a:t>
            </a:r>
            <a:r>
              <a:rPr sz="1200" spc="-5" dirty="0">
                <a:latin typeface="Times New Roman"/>
                <a:cs typeface="Times New Roman"/>
              </a:rPr>
              <a:t>component </a:t>
            </a:r>
            <a:r>
              <a:rPr sz="1200" dirty="0">
                <a:latin typeface="Times New Roman"/>
                <a:cs typeface="Times New Roman"/>
              </a:rPr>
              <a:t>polls </a:t>
            </a:r>
            <a:r>
              <a:rPr sz="1200" spc="-5" dirty="0">
                <a:latin typeface="Times New Roman"/>
                <a:cs typeface="Times New Roman"/>
              </a:rPr>
              <a:t>sensors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detect an  alarm </a:t>
            </a:r>
            <a:r>
              <a:rPr sz="1200" dirty="0">
                <a:latin typeface="Times New Roman"/>
                <a:cs typeface="Times New Roman"/>
              </a:rPr>
              <a:t>condition,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i="1" spc="-5" dirty="0">
                <a:latin typeface="Times New Roman"/>
                <a:cs typeface="Times New Roman"/>
              </a:rPr>
              <a:t>alarm processing </a:t>
            </a:r>
            <a:r>
              <a:rPr sz="1200" spc="-5" dirty="0">
                <a:latin typeface="Times New Roman"/>
                <a:cs typeface="Times New Roman"/>
              </a:rPr>
              <a:t>component produces </a:t>
            </a:r>
            <a:r>
              <a:rPr sz="1200" dirty="0">
                <a:latin typeface="Times New Roman"/>
                <a:cs typeface="Times New Roman"/>
              </a:rPr>
              <a:t>output when </a:t>
            </a:r>
            <a:r>
              <a:rPr sz="1200" spc="-5" dirty="0">
                <a:latin typeface="Times New Roman"/>
                <a:cs typeface="Times New Roman"/>
              </a:rPr>
              <a:t>an alarm is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detected.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7" y="10283952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5804" y="8593073"/>
            <a:ext cx="5947410" cy="14055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Describing Instantiations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1200" b="1" u="heavy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System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 dirty="0">
              <a:latin typeface="Times New Roman"/>
              <a:cs typeface="Times New Roman"/>
            </a:endParaRPr>
          </a:p>
          <a:p>
            <a:pPr marL="431800" marR="5080" indent="-228600" algn="just">
              <a:lnSpc>
                <a:spcPct val="110200"/>
              </a:lnSpc>
              <a:buFont typeface="Symbol"/>
              <a:buChar char=""/>
              <a:tabLst>
                <a:tab pos="4318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architectural design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has been modeled </a:t>
            </a:r>
            <a:r>
              <a:rPr sz="1200" spc="5" dirty="0">
                <a:latin typeface="Times New Roman"/>
                <a:cs typeface="Times New Roman"/>
              </a:rPr>
              <a:t>to </a:t>
            </a:r>
            <a:r>
              <a:rPr sz="1200" dirty="0">
                <a:latin typeface="Times New Roman"/>
                <a:cs typeface="Times New Roman"/>
              </a:rPr>
              <a:t>this point </a:t>
            </a:r>
            <a:r>
              <a:rPr sz="1200" spc="-5" dirty="0">
                <a:latin typeface="Times New Roman"/>
                <a:cs typeface="Times New Roman"/>
              </a:rPr>
              <a:t>is still </a:t>
            </a:r>
            <a:r>
              <a:rPr sz="1200" dirty="0">
                <a:latin typeface="Times New Roman"/>
                <a:cs typeface="Times New Roman"/>
              </a:rPr>
              <a:t>relatively </a:t>
            </a:r>
            <a:r>
              <a:rPr sz="1200" spc="-5" dirty="0">
                <a:latin typeface="Times New Roman"/>
                <a:cs typeface="Times New Roman"/>
              </a:rPr>
              <a:t>high level.  </a:t>
            </a:r>
            <a:r>
              <a:rPr sz="1200" dirty="0">
                <a:latin typeface="Times New Roman"/>
                <a:cs typeface="Times New Roman"/>
              </a:rPr>
              <a:t>The context of the </a:t>
            </a:r>
            <a:r>
              <a:rPr sz="1200" spc="-5" dirty="0">
                <a:latin typeface="Times New Roman"/>
                <a:cs typeface="Times New Roman"/>
              </a:rPr>
              <a:t>system has been represented; archetypes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indicate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important  abstractions </a:t>
            </a:r>
            <a:r>
              <a:rPr sz="1200" dirty="0">
                <a:latin typeface="Times New Roman"/>
                <a:cs typeface="Times New Roman"/>
              </a:rPr>
              <a:t>within the </a:t>
            </a:r>
            <a:r>
              <a:rPr sz="1200" spc="-5" dirty="0">
                <a:latin typeface="Times New Roman"/>
                <a:cs typeface="Times New Roman"/>
              </a:rPr>
              <a:t>problem </a:t>
            </a:r>
            <a:r>
              <a:rPr sz="1200" dirty="0">
                <a:latin typeface="Times New Roman"/>
                <a:cs typeface="Times New Roman"/>
              </a:rPr>
              <a:t>domain </a:t>
            </a:r>
            <a:r>
              <a:rPr sz="1200" spc="-5" dirty="0">
                <a:latin typeface="Times New Roman"/>
                <a:cs typeface="Times New Roman"/>
              </a:rPr>
              <a:t>have </a:t>
            </a:r>
            <a:r>
              <a:rPr sz="1200" dirty="0">
                <a:latin typeface="Times New Roman"/>
                <a:cs typeface="Times New Roman"/>
              </a:rPr>
              <a:t>been </a:t>
            </a:r>
            <a:r>
              <a:rPr sz="1200" spc="-5" dirty="0">
                <a:latin typeface="Times New Roman"/>
                <a:cs typeface="Times New Roman"/>
              </a:rPr>
              <a:t>defined,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overall </a:t>
            </a:r>
            <a:r>
              <a:rPr sz="1200" dirty="0">
                <a:latin typeface="Times New Roman"/>
                <a:cs typeface="Times New Roman"/>
              </a:rPr>
              <a:t>structure of the  </a:t>
            </a:r>
            <a:r>
              <a:rPr sz="1200" spc="-5" dirty="0">
                <a:latin typeface="Times New Roman"/>
                <a:cs typeface="Times New Roman"/>
              </a:rPr>
              <a:t>system is apparent, and </a:t>
            </a:r>
            <a:r>
              <a:rPr sz="1200" dirty="0">
                <a:latin typeface="Times New Roman"/>
                <a:cs typeface="Times New Roman"/>
              </a:rPr>
              <a:t>the major </a:t>
            </a:r>
            <a:r>
              <a:rPr sz="1200" spc="-5" dirty="0">
                <a:latin typeface="Times New Roman"/>
                <a:cs typeface="Times New Roman"/>
              </a:rPr>
              <a:t>software components have been </a:t>
            </a:r>
            <a:r>
              <a:rPr sz="1200" dirty="0">
                <a:latin typeface="Times New Roman"/>
                <a:cs typeface="Times New Roman"/>
              </a:rPr>
              <a:t>identified. </a:t>
            </a:r>
            <a:r>
              <a:rPr sz="1200" spc="-5" dirty="0">
                <a:latin typeface="Times New Roman"/>
                <a:cs typeface="Times New Roman"/>
              </a:rPr>
              <a:t>However,  further refinement is </a:t>
            </a:r>
            <a:r>
              <a:rPr sz="1200" dirty="0">
                <a:latin typeface="Times New Roman"/>
                <a:cs typeface="Times New Roman"/>
              </a:rPr>
              <a:t>still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necessary.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9911" y="5256275"/>
            <a:ext cx="5942076" cy="3156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4294967295"/>
          </p:nvPr>
        </p:nvSpPr>
        <p:spPr>
          <a:xfrm>
            <a:off x="6307073" y="10367264"/>
            <a:ext cx="49784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61</a:t>
            </a:fld>
            <a:endParaRPr spc="-20" dirty="0"/>
          </a:p>
        </p:txBody>
      </p:sp>
    </p:spTree>
    <p:extLst>
      <p:ext uri="{BB962C8B-B14F-4D97-AF65-F5344CB8AC3E}">
        <p14:creationId xmlns:p14="http://schemas.microsoft.com/office/powerpoint/2010/main" val="123788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7" y="528828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705" y="281431"/>
            <a:ext cx="5989320" cy="20506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algn="just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 SYSTEMS </a:t>
            </a:r>
            <a:r>
              <a:rPr sz="1400" dirty="0">
                <a:latin typeface="Times New Roman"/>
                <a:cs typeface="Times New Roman"/>
              </a:rPr>
              <a:t>CST 309 </a:t>
            </a:r>
            <a:r>
              <a:rPr sz="1400" spc="-5" dirty="0">
                <a:latin typeface="Times New Roman"/>
                <a:cs typeface="Times New Roman"/>
              </a:rPr>
              <a:t>KTU 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00">
              <a:latin typeface="Times New Roman"/>
              <a:cs typeface="Times New Roman"/>
            </a:endParaRPr>
          </a:p>
          <a:p>
            <a:pPr marL="469900" marR="6350" indent="-228600" algn="just">
              <a:lnSpc>
                <a:spcPct val="110500"/>
              </a:lnSpc>
              <a:buFont typeface="Symbol"/>
              <a:buChar char="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accomplish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this,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actual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instantiation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architecture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developed.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By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mean  that the </a:t>
            </a:r>
            <a:r>
              <a:rPr sz="1200" spc="-5" dirty="0">
                <a:latin typeface="Times New Roman"/>
                <a:cs typeface="Times New Roman"/>
              </a:rPr>
              <a:t>architecture is </a:t>
            </a:r>
            <a:r>
              <a:rPr sz="1200" dirty="0">
                <a:latin typeface="Times New Roman"/>
                <a:cs typeface="Times New Roman"/>
              </a:rPr>
              <a:t>applied to a specific problem with the </a:t>
            </a:r>
            <a:r>
              <a:rPr sz="1200" spc="-5" dirty="0">
                <a:latin typeface="Times New Roman"/>
                <a:cs typeface="Times New Roman"/>
              </a:rPr>
              <a:t>intent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demonstrating </a:t>
            </a:r>
            <a:r>
              <a:rPr sz="1200" dirty="0">
                <a:latin typeface="Times New Roman"/>
                <a:cs typeface="Times New Roman"/>
              </a:rPr>
              <a:t>that  the </a:t>
            </a:r>
            <a:r>
              <a:rPr sz="1200" spc="-5" dirty="0">
                <a:latin typeface="Times New Roman"/>
                <a:cs typeface="Times New Roman"/>
              </a:rPr>
              <a:t>structure and </a:t>
            </a:r>
            <a:r>
              <a:rPr sz="1200" dirty="0">
                <a:latin typeface="Times New Roman"/>
                <a:cs typeface="Times New Roman"/>
              </a:rPr>
              <a:t>components </a:t>
            </a:r>
            <a:r>
              <a:rPr sz="1200" spc="-5" dirty="0">
                <a:latin typeface="Times New Roman"/>
                <a:cs typeface="Times New Roman"/>
              </a:rPr>
              <a:t>are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appropriate.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3299"/>
              </a:lnSpc>
              <a:spcBef>
                <a:spcPts val="95"/>
              </a:spcBef>
            </a:pPr>
            <a:r>
              <a:rPr sz="1200" spc="-5" dirty="0">
                <a:latin typeface="Times New Roman"/>
                <a:cs typeface="Times New Roman"/>
              </a:rPr>
              <a:t>Figure illustrates an </a:t>
            </a:r>
            <a:r>
              <a:rPr sz="1200" dirty="0">
                <a:latin typeface="Times New Roman"/>
                <a:cs typeface="Times New Roman"/>
              </a:rPr>
              <a:t>instantiation of the </a:t>
            </a:r>
            <a:r>
              <a:rPr sz="1200" i="1" dirty="0">
                <a:latin typeface="Times New Roman"/>
                <a:cs typeface="Times New Roman"/>
              </a:rPr>
              <a:t>SafeHome </a:t>
            </a:r>
            <a:r>
              <a:rPr sz="1200" spc="-5" dirty="0">
                <a:latin typeface="Times New Roman"/>
                <a:cs typeface="Times New Roman"/>
              </a:rPr>
              <a:t>architecture </a:t>
            </a:r>
            <a:r>
              <a:rPr sz="1200" dirty="0">
                <a:latin typeface="Times New Roman"/>
                <a:cs typeface="Times New Roman"/>
              </a:rPr>
              <a:t>for the security </a:t>
            </a:r>
            <a:r>
              <a:rPr sz="1200" spc="-5" dirty="0">
                <a:latin typeface="Times New Roman"/>
                <a:cs typeface="Times New Roman"/>
              </a:rPr>
              <a:t>system.  </a:t>
            </a:r>
            <a:r>
              <a:rPr sz="1200" dirty="0">
                <a:latin typeface="Times New Roman"/>
                <a:cs typeface="Times New Roman"/>
              </a:rPr>
              <a:t>Components </a:t>
            </a:r>
            <a:r>
              <a:rPr sz="1200" spc="-5" dirty="0">
                <a:latin typeface="Times New Roman"/>
                <a:cs typeface="Times New Roman"/>
              </a:rPr>
              <a:t>shown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Figure above </a:t>
            </a:r>
            <a:r>
              <a:rPr sz="1200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elaborated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show additional </a:t>
            </a:r>
            <a:r>
              <a:rPr sz="1200" dirty="0">
                <a:latin typeface="Times New Roman"/>
                <a:cs typeface="Times New Roman"/>
              </a:rPr>
              <a:t>detail. </a:t>
            </a:r>
            <a:r>
              <a:rPr sz="1200" spc="-5" dirty="0">
                <a:latin typeface="Times New Roman"/>
                <a:cs typeface="Times New Roman"/>
              </a:rPr>
              <a:t>For example, </a:t>
            </a:r>
            <a:r>
              <a:rPr sz="1200" dirty="0">
                <a:latin typeface="Times New Roman"/>
                <a:cs typeface="Times New Roman"/>
              </a:rPr>
              <a:t>the  </a:t>
            </a:r>
            <a:r>
              <a:rPr sz="1200" i="1" spc="-5" dirty="0">
                <a:latin typeface="Times New Roman"/>
                <a:cs typeface="Times New Roman"/>
              </a:rPr>
              <a:t>detector management </a:t>
            </a:r>
            <a:r>
              <a:rPr sz="1200" dirty="0">
                <a:latin typeface="Times New Roman"/>
                <a:cs typeface="Times New Roman"/>
              </a:rPr>
              <a:t>component </a:t>
            </a:r>
            <a:r>
              <a:rPr sz="1200" spc="-5" dirty="0">
                <a:latin typeface="Times New Roman"/>
                <a:cs typeface="Times New Roman"/>
              </a:rPr>
              <a:t>interacts </a:t>
            </a:r>
            <a:r>
              <a:rPr sz="1200" dirty="0">
                <a:latin typeface="Times New Roman"/>
                <a:cs typeface="Times New Roman"/>
              </a:rPr>
              <a:t>with a </a:t>
            </a:r>
            <a:r>
              <a:rPr sz="1200" i="1" spc="-5" dirty="0">
                <a:latin typeface="Times New Roman"/>
                <a:cs typeface="Times New Roman"/>
              </a:rPr>
              <a:t>scheduler </a:t>
            </a:r>
            <a:r>
              <a:rPr sz="1200" spc="-5" dirty="0">
                <a:latin typeface="Times New Roman"/>
                <a:cs typeface="Times New Roman"/>
              </a:rPr>
              <a:t>infrastructure component </a:t>
            </a:r>
            <a:r>
              <a:rPr sz="1200" dirty="0">
                <a:latin typeface="Times New Roman"/>
                <a:cs typeface="Times New Roman"/>
              </a:rPr>
              <a:t>that  </a:t>
            </a:r>
            <a:r>
              <a:rPr sz="1200" spc="-5" dirty="0">
                <a:latin typeface="Times New Roman"/>
                <a:cs typeface="Times New Roman"/>
              </a:rPr>
              <a:t>implements </a:t>
            </a:r>
            <a:r>
              <a:rPr sz="1200" dirty="0">
                <a:latin typeface="Times New Roman"/>
                <a:cs typeface="Times New Roman"/>
              </a:rPr>
              <a:t>polling of </a:t>
            </a:r>
            <a:r>
              <a:rPr sz="1200" spc="-5" dirty="0">
                <a:latin typeface="Times New Roman"/>
                <a:cs typeface="Times New Roman"/>
              </a:rPr>
              <a:t>each </a:t>
            </a:r>
            <a:r>
              <a:rPr sz="1200" i="1" spc="-5" dirty="0">
                <a:latin typeface="Times New Roman"/>
                <a:cs typeface="Times New Roman"/>
              </a:rPr>
              <a:t>sensor </a:t>
            </a:r>
            <a:r>
              <a:rPr sz="1200" spc="-5" dirty="0">
                <a:latin typeface="Times New Roman"/>
                <a:cs typeface="Times New Roman"/>
              </a:rPr>
              <a:t>object used </a:t>
            </a:r>
            <a:r>
              <a:rPr sz="1200" spc="5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the security </a:t>
            </a:r>
            <a:r>
              <a:rPr sz="1200" spc="-5" dirty="0">
                <a:latin typeface="Times New Roman"/>
                <a:cs typeface="Times New Roman"/>
              </a:rPr>
              <a:t>system. Similar elaboration is  performed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each </a:t>
            </a:r>
            <a:r>
              <a:rPr sz="1200" spc="5" dirty="0">
                <a:latin typeface="Times New Roman"/>
                <a:cs typeface="Times New Roman"/>
              </a:rPr>
              <a:t>of </a:t>
            </a:r>
            <a:r>
              <a:rPr sz="1200" dirty="0">
                <a:latin typeface="Times New Roman"/>
                <a:cs typeface="Times New Roman"/>
              </a:rPr>
              <a:t>the components </a:t>
            </a:r>
            <a:r>
              <a:rPr sz="1200" spc="-5" dirty="0">
                <a:latin typeface="Times New Roman"/>
                <a:cs typeface="Times New Roman"/>
              </a:rPr>
              <a:t>represented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Figure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7" y="10283952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9911" y="2695956"/>
            <a:ext cx="5942076" cy="445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4294967295"/>
          </p:nvPr>
        </p:nvSpPr>
        <p:spPr>
          <a:xfrm>
            <a:off x="6307073" y="10367264"/>
            <a:ext cx="49784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62</a:t>
            </a:fld>
            <a:endParaRPr spc="-20" dirty="0"/>
          </a:p>
        </p:txBody>
      </p:sp>
    </p:spTree>
    <p:extLst>
      <p:ext uri="{BB962C8B-B14F-4D97-AF65-F5344CB8AC3E}">
        <p14:creationId xmlns:p14="http://schemas.microsoft.com/office/powerpoint/2010/main" val="278606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67281"/>
            <a:ext cx="7642860" cy="4346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u="heavy" spc="-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Architectural Design </a:t>
            </a:r>
            <a:r>
              <a:rPr lang="en-US" b="1" u="heavy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for </a:t>
            </a:r>
            <a:r>
              <a:rPr lang="en-US" b="1" u="heavy" spc="-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Web</a:t>
            </a:r>
            <a:r>
              <a:rPr lang="en-US" b="1" u="heavy" spc="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b="1" u="heavy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Apps</a:t>
            </a:r>
            <a:endParaRPr lang="en-US" dirty="0" smtClean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US" sz="2000" dirty="0" smtClean="0">
              <a:latin typeface="Times New Roman"/>
              <a:cs typeface="Times New Roman"/>
            </a:endParaRPr>
          </a:p>
          <a:p>
            <a:pPr marL="469900" marR="8890" indent="-228600" algn="just">
              <a:lnSpc>
                <a:spcPct val="110300"/>
              </a:lnSpc>
              <a:buFont typeface="Symbol"/>
              <a:buChar char=""/>
              <a:tabLst>
                <a:tab pos="469900" algn="l"/>
              </a:tabLst>
            </a:pPr>
            <a:r>
              <a:rPr lang="en-US" spc="-5" dirty="0" err="1" smtClean="0">
                <a:latin typeface="Times New Roman"/>
                <a:cs typeface="Times New Roman"/>
              </a:rPr>
              <a:t>WebApps</a:t>
            </a:r>
            <a:r>
              <a:rPr lang="en-US" spc="-5" dirty="0" smtClean="0">
                <a:latin typeface="Times New Roman"/>
                <a:cs typeface="Times New Roman"/>
              </a:rPr>
              <a:t> are client-server applications </a:t>
            </a:r>
            <a:r>
              <a:rPr lang="en-US" dirty="0" smtClean="0">
                <a:latin typeface="Times New Roman"/>
                <a:cs typeface="Times New Roman"/>
              </a:rPr>
              <a:t>typically </a:t>
            </a:r>
            <a:r>
              <a:rPr lang="en-US" spc="-5" dirty="0" smtClean="0">
                <a:latin typeface="Times New Roman"/>
                <a:cs typeface="Times New Roman"/>
              </a:rPr>
              <a:t>structured </a:t>
            </a:r>
            <a:r>
              <a:rPr lang="en-US" dirty="0" smtClean="0">
                <a:latin typeface="Times New Roman"/>
                <a:cs typeface="Times New Roman"/>
              </a:rPr>
              <a:t>using </a:t>
            </a:r>
            <a:r>
              <a:rPr lang="en-US" spc="-5" dirty="0" smtClean="0">
                <a:latin typeface="Times New Roman"/>
                <a:cs typeface="Times New Roman"/>
              </a:rPr>
              <a:t>multilayered  architectures, </a:t>
            </a:r>
            <a:r>
              <a:rPr lang="en-US" dirty="0" smtClean="0">
                <a:latin typeface="Times New Roman"/>
                <a:cs typeface="Times New Roman"/>
              </a:rPr>
              <a:t>including a </a:t>
            </a:r>
            <a:r>
              <a:rPr lang="en-US" spc="-5" dirty="0" smtClean="0">
                <a:latin typeface="Times New Roman"/>
                <a:cs typeface="Times New Roman"/>
              </a:rPr>
              <a:t>user </a:t>
            </a:r>
            <a:r>
              <a:rPr lang="en-US" dirty="0" smtClean="0">
                <a:latin typeface="Times New Roman"/>
                <a:cs typeface="Times New Roman"/>
              </a:rPr>
              <a:t>interface or view </a:t>
            </a:r>
            <a:r>
              <a:rPr lang="en-US" spc="-5" dirty="0" smtClean="0">
                <a:latin typeface="Times New Roman"/>
                <a:cs typeface="Times New Roman"/>
              </a:rPr>
              <a:t>layer, </a:t>
            </a:r>
            <a:r>
              <a:rPr lang="en-US" dirty="0" smtClean="0">
                <a:latin typeface="Times New Roman"/>
                <a:cs typeface="Times New Roman"/>
              </a:rPr>
              <a:t>a controller layer which </a:t>
            </a:r>
            <a:r>
              <a:rPr lang="en-US" spc="-5" dirty="0" smtClean="0">
                <a:latin typeface="Times New Roman"/>
                <a:cs typeface="Times New Roman"/>
              </a:rPr>
              <a:t>directs </a:t>
            </a:r>
            <a:r>
              <a:rPr lang="en-US" dirty="0" smtClean="0">
                <a:latin typeface="Times New Roman"/>
                <a:cs typeface="Times New Roman"/>
              </a:rPr>
              <a:t>the  flow of </a:t>
            </a:r>
            <a:r>
              <a:rPr lang="en-US" spc="-5" dirty="0" smtClean="0">
                <a:latin typeface="Times New Roman"/>
                <a:cs typeface="Times New Roman"/>
              </a:rPr>
              <a:t>information </a:t>
            </a:r>
            <a:r>
              <a:rPr lang="en-US" dirty="0" smtClean="0">
                <a:latin typeface="Times New Roman"/>
                <a:cs typeface="Times New Roman"/>
              </a:rPr>
              <a:t>to and </a:t>
            </a:r>
            <a:r>
              <a:rPr lang="en-US" spc="-5" dirty="0" smtClean="0">
                <a:latin typeface="Times New Roman"/>
                <a:cs typeface="Times New Roman"/>
              </a:rPr>
              <a:t>from </a:t>
            </a:r>
            <a:r>
              <a:rPr lang="en-US" dirty="0" smtClean="0">
                <a:latin typeface="Times New Roman"/>
                <a:cs typeface="Times New Roman"/>
              </a:rPr>
              <a:t>the </a:t>
            </a:r>
            <a:r>
              <a:rPr lang="en-US" spc="-5" dirty="0" smtClean="0">
                <a:latin typeface="Times New Roman"/>
                <a:cs typeface="Times New Roman"/>
              </a:rPr>
              <a:t>client browser based </a:t>
            </a:r>
            <a:r>
              <a:rPr lang="en-US" dirty="0" smtClean="0">
                <a:latin typeface="Times New Roman"/>
                <a:cs typeface="Times New Roman"/>
              </a:rPr>
              <a:t>on a set of business </a:t>
            </a:r>
            <a:r>
              <a:rPr lang="en-US" spc="-5" dirty="0" smtClean="0">
                <a:latin typeface="Times New Roman"/>
                <a:cs typeface="Times New Roman"/>
              </a:rPr>
              <a:t>rules, and </a:t>
            </a:r>
            <a:r>
              <a:rPr lang="en-US" dirty="0" smtClean="0">
                <a:latin typeface="Times New Roman"/>
                <a:cs typeface="Times New Roman"/>
              </a:rPr>
              <a:t>a  </a:t>
            </a:r>
            <a:r>
              <a:rPr lang="en-US" spc="-5" dirty="0" smtClean="0">
                <a:latin typeface="Times New Roman"/>
                <a:cs typeface="Times New Roman"/>
              </a:rPr>
              <a:t>content </a:t>
            </a:r>
            <a:r>
              <a:rPr lang="en-US" dirty="0" smtClean="0">
                <a:latin typeface="Times New Roman"/>
                <a:cs typeface="Times New Roman"/>
              </a:rPr>
              <a:t>or model layer </a:t>
            </a:r>
            <a:r>
              <a:rPr lang="en-US" spc="-5" dirty="0" smtClean="0">
                <a:latin typeface="Times New Roman"/>
                <a:cs typeface="Times New Roman"/>
              </a:rPr>
              <a:t>that </a:t>
            </a:r>
            <a:r>
              <a:rPr lang="en-US" dirty="0" smtClean="0">
                <a:latin typeface="Times New Roman"/>
                <a:cs typeface="Times New Roman"/>
              </a:rPr>
              <a:t>may </a:t>
            </a:r>
            <a:r>
              <a:rPr lang="en-US" spc="-5" dirty="0" smtClean="0">
                <a:latin typeface="Times New Roman"/>
                <a:cs typeface="Times New Roman"/>
              </a:rPr>
              <a:t>also contain </a:t>
            </a:r>
            <a:r>
              <a:rPr lang="en-US" dirty="0" smtClean="0">
                <a:latin typeface="Times New Roman"/>
                <a:cs typeface="Times New Roman"/>
              </a:rPr>
              <a:t>the business </a:t>
            </a:r>
            <a:r>
              <a:rPr lang="en-US" spc="-5" dirty="0" smtClean="0">
                <a:latin typeface="Times New Roman"/>
                <a:cs typeface="Times New Roman"/>
              </a:rPr>
              <a:t>rules </a:t>
            </a:r>
            <a:r>
              <a:rPr lang="en-US" dirty="0" smtClean="0">
                <a:latin typeface="Times New Roman"/>
                <a:cs typeface="Times New Roman"/>
              </a:rPr>
              <a:t>for the </a:t>
            </a:r>
            <a:r>
              <a:rPr lang="en-US" dirty="0" err="1" smtClean="0">
                <a:latin typeface="Times New Roman"/>
                <a:cs typeface="Times New Roman"/>
              </a:rPr>
              <a:t>WebApp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  <a:p>
            <a:pPr marL="469900" marR="5080" indent="-228600" algn="just">
              <a:lnSpc>
                <a:spcPct val="110400"/>
              </a:lnSpc>
              <a:spcBef>
                <a:spcPts val="75"/>
              </a:spcBef>
              <a:buFont typeface="Symbol"/>
              <a:buChar char=""/>
              <a:tabLst>
                <a:tab pos="469900" algn="l"/>
              </a:tabLst>
            </a:pPr>
            <a:r>
              <a:rPr lang="en-US" dirty="0" smtClean="0">
                <a:latin typeface="Times New Roman"/>
                <a:cs typeface="Times New Roman"/>
              </a:rPr>
              <a:t>The </a:t>
            </a:r>
            <a:r>
              <a:rPr lang="en-US" spc="-5" dirty="0" smtClean="0">
                <a:latin typeface="Times New Roman"/>
                <a:cs typeface="Times New Roman"/>
              </a:rPr>
              <a:t>user interface </a:t>
            </a:r>
            <a:r>
              <a:rPr lang="en-US" dirty="0" smtClean="0">
                <a:latin typeface="Times New Roman"/>
                <a:cs typeface="Times New Roman"/>
              </a:rPr>
              <a:t>for a </a:t>
            </a:r>
            <a:r>
              <a:rPr lang="en-US" dirty="0" err="1" smtClean="0">
                <a:latin typeface="Times New Roman"/>
                <a:cs typeface="Times New Roman"/>
              </a:rPr>
              <a:t>WebApp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spc="-5" dirty="0" smtClean="0">
                <a:latin typeface="Times New Roman"/>
                <a:cs typeface="Times New Roman"/>
              </a:rPr>
              <a:t>is designed </a:t>
            </a:r>
            <a:r>
              <a:rPr lang="en-US" dirty="0" smtClean="0">
                <a:latin typeface="Times New Roman"/>
                <a:cs typeface="Times New Roman"/>
              </a:rPr>
              <a:t>around the </a:t>
            </a:r>
            <a:r>
              <a:rPr lang="en-US" spc="-5" dirty="0" smtClean="0">
                <a:latin typeface="Times New Roman"/>
                <a:cs typeface="Times New Roman"/>
              </a:rPr>
              <a:t>characteristics </a:t>
            </a:r>
            <a:r>
              <a:rPr lang="en-US" dirty="0" smtClean="0">
                <a:latin typeface="Times New Roman"/>
                <a:cs typeface="Times New Roman"/>
              </a:rPr>
              <a:t>of the </a:t>
            </a:r>
            <a:r>
              <a:rPr lang="en-US" spc="-5" dirty="0" smtClean="0">
                <a:latin typeface="Times New Roman"/>
                <a:cs typeface="Times New Roman"/>
              </a:rPr>
              <a:t>web</a:t>
            </a:r>
            <a:r>
              <a:rPr lang="en-US" spc="-145" dirty="0" smtClean="0">
                <a:latin typeface="Times New Roman"/>
                <a:cs typeface="Times New Roman"/>
              </a:rPr>
              <a:t> </a:t>
            </a:r>
            <a:r>
              <a:rPr lang="en-US" spc="-5" dirty="0" smtClean="0">
                <a:latin typeface="Times New Roman"/>
                <a:cs typeface="Times New Roman"/>
              </a:rPr>
              <a:t>browser  </a:t>
            </a:r>
            <a:r>
              <a:rPr lang="en-US" dirty="0" smtClean="0">
                <a:latin typeface="Times New Roman"/>
                <a:cs typeface="Times New Roman"/>
              </a:rPr>
              <a:t>running on the </a:t>
            </a:r>
            <a:r>
              <a:rPr lang="en-US" spc="-5" dirty="0" smtClean="0">
                <a:latin typeface="Times New Roman"/>
                <a:cs typeface="Times New Roman"/>
              </a:rPr>
              <a:t>client </a:t>
            </a:r>
            <a:r>
              <a:rPr lang="en-US" dirty="0" smtClean="0">
                <a:latin typeface="Times New Roman"/>
                <a:cs typeface="Times New Roman"/>
              </a:rPr>
              <a:t>machine (usually a </a:t>
            </a:r>
            <a:r>
              <a:rPr lang="en-US" spc="-5" dirty="0" smtClean="0">
                <a:latin typeface="Times New Roman"/>
                <a:cs typeface="Times New Roman"/>
              </a:rPr>
              <a:t>personal </a:t>
            </a:r>
            <a:r>
              <a:rPr lang="en-US" dirty="0" smtClean="0">
                <a:latin typeface="Times New Roman"/>
                <a:cs typeface="Times New Roman"/>
              </a:rPr>
              <a:t>computer or mobile device). </a:t>
            </a:r>
            <a:r>
              <a:rPr lang="en-US" spc="-5" dirty="0" smtClean="0">
                <a:latin typeface="Times New Roman"/>
                <a:cs typeface="Times New Roman"/>
              </a:rPr>
              <a:t>Data layers  reside </a:t>
            </a:r>
            <a:r>
              <a:rPr lang="en-US" dirty="0" smtClean="0">
                <a:latin typeface="Times New Roman"/>
                <a:cs typeface="Times New Roman"/>
              </a:rPr>
              <a:t>on a </a:t>
            </a:r>
            <a:r>
              <a:rPr lang="en-US" spc="-5" dirty="0" smtClean="0">
                <a:latin typeface="Times New Roman"/>
                <a:cs typeface="Times New Roman"/>
              </a:rPr>
              <a:t>server. Business rules can </a:t>
            </a:r>
            <a:r>
              <a:rPr lang="en-US" dirty="0" smtClean="0">
                <a:latin typeface="Times New Roman"/>
                <a:cs typeface="Times New Roman"/>
              </a:rPr>
              <a:t>be implemented using a server-based scripting  </a:t>
            </a:r>
            <a:r>
              <a:rPr lang="en-US" spc="-5" dirty="0" smtClean="0">
                <a:latin typeface="Times New Roman"/>
                <a:cs typeface="Times New Roman"/>
              </a:rPr>
              <a:t>language </a:t>
            </a:r>
            <a:r>
              <a:rPr lang="en-US" dirty="0" smtClean="0">
                <a:latin typeface="Times New Roman"/>
                <a:cs typeface="Times New Roman"/>
              </a:rPr>
              <a:t>such </a:t>
            </a:r>
            <a:r>
              <a:rPr lang="en-US" spc="-5" dirty="0" smtClean="0">
                <a:latin typeface="Times New Roman"/>
                <a:cs typeface="Times New Roman"/>
              </a:rPr>
              <a:t>as PHP </a:t>
            </a:r>
            <a:r>
              <a:rPr lang="en-US" dirty="0" smtClean="0">
                <a:latin typeface="Times New Roman"/>
                <a:cs typeface="Times New Roman"/>
              </a:rPr>
              <a:t>or a </a:t>
            </a:r>
            <a:r>
              <a:rPr lang="en-US" spc="-5" dirty="0" smtClean="0">
                <a:latin typeface="Times New Roman"/>
                <a:cs typeface="Times New Roman"/>
              </a:rPr>
              <a:t>client-based scripting language </a:t>
            </a:r>
            <a:r>
              <a:rPr lang="en-US" dirty="0" smtClean="0">
                <a:latin typeface="Times New Roman"/>
                <a:cs typeface="Times New Roman"/>
              </a:rPr>
              <a:t>such </a:t>
            </a:r>
            <a:r>
              <a:rPr lang="en-US" spc="-5" dirty="0" smtClean="0">
                <a:latin typeface="Times New Roman"/>
                <a:cs typeface="Times New Roman"/>
              </a:rPr>
              <a:t>as </a:t>
            </a:r>
            <a:r>
              <a:rPr lang="en-US" dirty="0" smtClean="0">
                <a:latin typeface="Times New Roman"/>
                <a:cs typeface="Times New Roman"/>
              </a:rPr>
              <a:t>JavaScript. </a:t>
            </a:r>
            <a:r>
              <a:rPr lang="en-US" spc="-5" dirty="0" smtClean="0">
                <a:latin typeface="Times New Roman"/>
                <a:cs typeface="Times New Roman"/>
              </a:rPr>
              <a:t>An</a:t>
            </a:r>
            <a:r>
              <a:rPr lang="en-US" spc="-140" dirty="0" smtClean="0">
                <a:latin typeface="Times New Roman"/>
                <a:cs typeface="Times New Roman"/>
              </a:rPr>
              <a:t> </a:t>
            </a:r>
            <a:r>
              <a:rPr lang="en-US" spc="-5" dirty="0" smtClean="0">
                <a:latin typeface="Times New Roman"/>
                <a:cs typeface="Times New Roman"/>
              </a:rPr>
              <a:t>architect  will</a:t>
            </a:r>
            <a:r>
              <a:rPr lang="en-US" spc="-20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examine</a:t>
            </a:r>
            <a:r>
              <a:rPr lang="en-US" spc="-25" dirty="0" smtClean="0">
                <a:latin typeface="Times New Roman"/>
                <a:cs typeface="Times New Roman"/>
              </a:rPr>
              <a:t> </a:t>
            </a:r>
            <a:r>
              <a:rPr lang="en-US" spc="-5" dirty="0" smtClean="0">
                <a:latin typeface="Times New Roman"/>
                <a:cs typeface="Times New Roman"/>
              </a:rPr>
              <a:t>requirements</a:t>
            </a:r>
            <a:r>
              <a:rPr lang="en-US" spc="-20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for</a:t>
            </a:r>
            <a:r>
              <a:rPr lang="en-US" spc="-30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security</a:t>
            </a:r>
            <a:r>
              <a:rPr lang="en-US" spc="-45" dirty="0" smtClean="0">
                <a:latin typeface="Times New Roman"/>
                <a:cs typeface="Times New Roman"/>
              </a:rPr>
              <a:t> </a:t>
            </a:r>
            <a:r>
              <a:rPr lang="en-US" spc="-5" dirty="0" smtClean="0">
                <a:latin typeface="Times New Roman"/>
                <a:cs typeface="Times New Roman"/>
              </a:rPr>
              <a:t>and</a:t>
            </a:r>
            <a:r>
              <a:rPr lang="en-US" spc="-20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usability</a:t>
            </a:r>
            <a:r>
              <a:rPr lang="en-US" spc="-35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to</a:t>
            </a:r>
            <a:r>
              <a:rPr lang="en-US" spc="-20" dirty="0" smtClean="0">
                <a:latin typeface="Times New Roman"/>
                <a:cs typeface="Times New Roman"/>
              </a:rPr>
              <a:t> </a:t>
            </a:r>
            <a:r>
              <a:rPr lang="en-US" spc="-5" dirty="0" smtClean="0">
                <a:latin typeface="Times New Roman"/>
                <a:cs typeface="Times New Roman"/>
              </a:rPr>
              <a:t>determine</a:t>
            </a:r>
            <a:r>
              <a:rPr lang="en-US" spc="-15" dirty="0" smtClean="0">
                <a:latin typeface="Times New Roman"/>
                <a:cs typeface="Times New Roman"/>
              </a:rPr>
              <a:t> </a:t>
            </a:r>
            <a:r>
              <a:rPr lang="en-US" spc="-5" dirty="0" smtClean="0">
                <a:latin typeface="Times New Roman"/>
                <a:cs typeface="Times New Roman"/>
              </a:rPr>
              <a:t>which</a:t>
            </a:r>
            <a:r>
              <a:rPr lang="en-US" spc="-20" dirty="0" smtClean="0">
                <a:latin typeface="Times New Roman"/>
                <a:cs typeface="Times New Roman"/>
              </a:rPr>
              <a:t> </a:t>
            </a:r>
            <a:r>
              <a:rPr lang="en-US" spc="-5" dirty="0" smtClean="0">
                <a:latin typeface="Times New Roman"/>
                <a:cs typeface="Times New Roman"/>
              </a:rPr>
              <a:t>features</a:t>
            </a:r>
            <a:r>
              <a:rPr lang="en-US" spc="-20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should</a:t>
            </a:r>
            <a:r>
              <a:rPr lang="en-US" spc="-20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be  </a:t>
            </a:r>
            <a:r>
              <a:rPr lang="en-US" spc="-5" dirty="0" smtClean="0">
                <a:latin typeface="Times New Roman"/>
                <a:cs typeface="Times New Roman"/>
              </a:rPr>
              <a:t>allocated </a:t>
            </a:r>
            <a:r>
              <a:rPr lang="en-US" dirty="0" smtClean="0">
                <a:latin typeface="Times New Roman"/>
                <a:cs typeface="Times New Roman"/>
              </a:rPr>
              <a:t>to the </a:t>
            </a:r>
            <a:r>
              <a:rPr lang="en-US" spc="-5" dirty="0" smtClean="0">
                <a:latin typeface="Times New Roman"/>
                <a:cs typeface="Times New Roman"/>
              </a:rPr>
              <a:t>client </a:t>
            </a:r>
            <a:r>
              <a:rPr lang="en-US" dirty="0" smtClean="0">
                <a:latin typeface="Times New Roman"/>
                <a:cs typeface="Times New Roman"/>
              </a:rPr>
              <a:t>or</a:t>
            </a:r>
            <a:r>
              <a:rPr lang="en-US" spc="10" dirty="0" smtClean="0">
                <a:latin typeface="Times New Roman"/>
                <a:cs typeface="Times New Roman"/>
              </a:rPr>
              <a:t> </a:t>
            </a:r>
            <a:r>
              <a:rPr lang="en-US" spc="-5" dirty="0" smtClean="0">
                <a:latin typeface="Times New Roman"/>
                <a:cs typeface="Times New Roman"/>
              </a:rPr>
              <a:t>server.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124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7" y="528828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704" y="281432"/>
            <a:ext cx="5989955" cy="10133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algn="just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 SYSTEMS </a:t>
            </a:r>
            <a:r>
              <a:rPr sz="1400" dirty="0">
                <a:latin typeface="Times New Roman"/>
                <a:cs typeface="Times New Roman"/>
              </a:rPr>
              <a:t>CST 309 </a:t>
            </a:r>
            <a:r>
              <a:rPr sz="1400" spc="-5" dirty="0">
                <a:latin typeface="Times New Roman"/>
                <a:cs typeface="Times New Roman"/>
              </a:rPr>
              <a:t>KTU 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469900" marR="6985" indent="-228600" algn="just">
              <a:lnSpc>
                <a:spcPct val="110200"/>
              </a:lnSpc>
              <a:buFont typeface="Symbol"/>
              <a:buChar char="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architectural design </a:t>
            </a:r>
            <a:r>
              <a:rPr sz="1200" dirty="0">
                <a:latin typeface="Times New Roman"/>
                <a:cs typeface="Times New Roman"/>
              </a:rPr>
              <a:t>of a WebApp </a:t>
            </a:r>
            <a:r>
              <a:rPr sz="1200" spc="-5" dirty="0">
                <a:latin typeface="Times New Roman"/>
                <a:cs typeface="Times New Roman"/>
              </a:rPr>
              <a:t>is also influenced </a:t>
            </a:r>
            <a:r>
              <a:rPr sz="1200" spc="10" dirty="0">
                <a:latin typeface="Times New Roman"/>
                <a:cs typeface="Times New Roman"/>
              </a:rPr>
              <a:t>by the </a:t>
            </a:r>
            <a:r>
              <a:rPr sz="1200" dirty="0">
                <a:latin typeface="Times New Roman"/>
                <a:cs typeface="Times New Roman"/>
              </a:rPr>
              <a:t>structure (linear </a:t>
            </a:r>
            <a:r>
              <a:rPr sz="1200" spc="5" dirty="0">
                <a:latin typeface="Times New Roman"/>
                <a:cs typeface="Times New Roman"/>
              </a:rPr>
              <a:t>or  </a:t>
            </a:r>
            <a:r>
              <a:rPr sz="1200" spc="-5" dirty="0">
                <a:latin typeface="Times New Roman"/>
                <a:cs typeface="Times New Roman"/>
              </a:rPr>
              <a:t>nonlinear) </a:t>
            </a:r>
            <a:r>
              <a:rPr sz="1200" dirty="0">
                <a:latin typeface="Times New Roman"/>
                <a:cs typeface="Times New Roman"/>
              </a:rPr>
              <a:t>of the content that </a:t>
            </a:r>
            <a:r>
              <a:rPr sz="1200" spc="-5" dirty="0">
                <a:latin typeface="Times New Roman"/>
                <a:cs typeface="Times New Roman"/>
              </a:rPr>
              <a:t>needs </a:t>
            </a:r>
            <a:r>
              <a:rPr sz="1200" dirty="0">
                <a:latin typeface="Times New Roman"/>
                <a:cs typeface="Times New Roman"/>
              </a:rPr>
              <a:t>to be accessed </a:t>
            </a:r>
            <a:r>
              <a:rPr sz="1200" spc="10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client.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architectural  components (Web pages) </a:t>
            </a:r>
            <a:r>
              <a:rPr sz="1200" dirty="0">
                <a:latin typeface="Times New Roman"/>
                <a:cs typeface="Times New Roman"/>
              </a:rPr>
              <a:t>of a WebApp </a:t>
            </a:r>
            <a:r>
              <a:rPr sz="1200" spc="-5" dirty="0">
                <a:latin typeface="Times New Roman"/>
                <a:cs typeface="Times New Roman"/>
              </a:rPr>
              <a:t>are designed </a:t>
            </a:r>
            <a:r>
              <a:rPr sz="1200" dirty="0">
                <a:latin typeface="Times New Roman"/>
                <a:cs typeface="Times New Roman"/>
              </a:rPr>
              <a:t>to allow </a:t>
            </a:r>
            <a:r>
              <a:rPr sz="1200" spc="-5" dirty="0">
                <a:latin typeface="Times New Roman"/>
                <a:cs typeface="Times New Roman"/>
              </a:rPr>
              <a:t>control </a:t>
            </a:r>
            <a:r>
              <a:rPr sz="1200" dirty="0">
                <a:latin typeface="Times New Roman"/>
                <a:cs typeface="Times New Roman"/>
              </a:rPr>
              <a:t>to be </a:t>
            </a:r>
            <a:r>
              <a:rPr sz="1200" spc="-5" dirty="0">
                <a:latin typeface="Times New Roman"/>
                <a:cs typeface="Times New Roman"/>
              </a:rPr>
              <a:t>passed </a:t>
            </a:r>
            <a:r>
              <a:rPr sz="1200" dirty="0">
                <a:latin typeface="Times New Roman"/>
                <a:cs typeface="Times New Roman"/>
              </a:rPr>
              <a:t>to other  </a:t>
            </a:r>
            <a:r>
              <a:rPr sz="1200" spc="-5" dirty="0">
                <a:latin typeface="Times New Roman"/>
                <a:cs typeface="Times New Roman"/>
              </a:rPr>
              <a:t>system components, </a:t>
            </a:r>
            <a:r>
              <a:rPr sz="1200" dirty="0">
                <a:latin typeface="Times New Roman"/>
                <a:cs typeface="Times New Roman"/>
              </a:rPr>
              <a:t>allowing </a:t>
            </a:r>
            <a:r>
              <a:rPr sz="1200" spc="5" dirty="0">
                <a:latin typeface="Times New Roman"/>
                <a:cs typeface="Times New Roman"/>
              </a:rPr>
              <a:t>very </a:t>
            </a:r>
            <a:r>
              <a:rPr sz="1200" dirty="0">
                <a:latin typeface="Times New Roman"/>
                <a:cs typeface="Times New Roman"/>
              </a:rPr>
              <a:t>flexible </a:t>
            </a:r>
            <a:r>
              <a:rPr sz="1200" spc="-5" dirty="0">
                <a:latin typeface="Times New Roman"/>
                <a:cs typeface="Times New Roman"/>
              </a:rPr>
              <a:t>navigation </a:t>
            </a:r>
            <a:r>
              <a:rPr sz="1200" dirty="0">
                <a:latin typeface="Times New Roman"/>
                <a:cs typeface="Times New Roman"/>
              </a:rPr>
              <a:t>structures. The </a:t>
            </a:r>
            <a:r>
              <a:rPr sz="1200" spc="-5" dirty="0">
                <a:latin typeface="Times New Roman"/>
                <a:cs typeface="Times New Roman"/>
              </a:rPr>
              <a:t>physical location </a:t>
            </a:r>
            <a:r>
              <a:rPr sz="1200" spc="5" dirty="0">
                <a:latin typeface="Times New Roman"/>
                <a:cs typeface="Times New Roman"/>
              </a:rPr>
              <a:t>of  </a:t>
            </a:r>
            <a:r>
              <a:rPr sz="1200" dirty="0">
                <a:latin typeface="Times New Roman"/>
                <a:cs typeface="Times New Roman"/>
              </a:rPr>
              <a:t>media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other content </a:t>
            </a:r>
            <a:r>
              <a:rPr sz="1200" spc="-5" dirty="0">
                <a:latin typeface="Times New Roman"/>
                <a:cs typeface="Times New Roman"/>
              </a:rPr>
              <a:t>resources also influences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architectural choices </a:t>
            </a:r>
            <a:r>
              <a:rPr sz="1200" dirty="0">
                <a:latin typeface="Times New Roman"/>
                <a:cs typeface="Times New Roman"/>
              </a:rPr>
              <a:t>made </a:t>
            </a:r>
            <a:r>
              <a:rPr sz="1200" spc="10" dirty="0">
                <a:latin typeface="Times New Roman"/>
                <a:cs typeface="Times New Roman"/>
              </a:rPr>
              <a:t>by  </a:t>
            </a:r>
            <a:r>
              <a:rPr sz="1200" spc="-5" dirty="0">
                <a:latin typeface="Times New Roman"/>
                <a:cs typeface="Times New Roman"/>
              </a:rPr>
              <a:t>software engineers.</a:t>
            </a:r>
            <a:endParaRPr sz="12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180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Architectural Design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for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Mobile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Apps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Times New Roman"/>
              <a:cs typeface="Times New Roman"/>
            </a:endParaRPr>
          </a:p>
          <a:p>
            <a:pPr marL="469900" marR="5080" indent="-228600" algn="just">
              <a:lnSpc>
                <a:spcPct val="110300"/>
              </a:lnSpc>
              <a:buFont typeface="Symbol"/>
              <a:buChar char="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Mobile </a:t>
            </a:r>
            <a:r>
              <a:rPr sz="1200" spc="-5" dirty="0">
                <a:latin typeface="Times New Roman"/>
                <a:cs typeface="Times New Roman"/>
              </a:rPr>
              <a:t>apps </a:t>
            </a:r>
            <a:r>
              <a:rPr sz="1200" dirty="0">
                <a:latin typeface="Times New Roman"/>
                <a:cs typeface="Times New Roman"/>
              </a:rPr>
              <a:t>are typically </a:t>
            </a:r>
            <a:r>
              <a:rPr sz="1200" spc="-5" dirty="0">
                <a:latin typeface="Times New Roman"/>
                <a:cs typeface="Times New Roman"/>
              </a:rPr>
              <a:t>structured </a:t>
            </a:r>
            <a:r>
              <a:rPr sz="1200" dirty="0">
                <a:latin typeface="Times New Roman"/>
                <a:cs typeface="Times New Roman"/>
              </a:rPr>
              <a:t>using </a:t>
            </a:r>
            <a:r>
              <a:rPr sz="1200" spc="-5" dirty="0">
                <a:latin typeface="Times New Roman"/>
                <a:cs typeface="Times New Roman"/>
              </a:rPr>
              <a:t>multilayered architectures, </a:t>
            </a:r>
            <a:r>
              <a:rPr sz="1200" dirty="0">
                <a:latin typeface="Times New Roman"/>
                <a:cs typeface="Times New Roman"/>
              </a:rPr>
              <a:t>including a </a:t>
            </a:r>
            <a:r>
              <a:rPr sz="1200" spc="10" dirty="0">
                <a:latin typeface="Times New Roman"/>
                <a:cs typeface="Times New Roman"/>
              </a:rPr>
              <a:t>user  </a:t>
            </a:r>
            <a:r>
              <a:rPr sz="1200" spc="-5" dirty="0">
                <a:latin typeface="Times New Roman"/>
                <a:cs typeface="Times New Roman"/>
              </a:rPr>
              <a:t>interface </a:t>
            </a:r>
            <a:r>
              <a:rPr sz="1200" dirty="0">
                <a:latin typeface="Times New Roman"/>
                <a:cs typeface="Times New Roman"/>
              </a:rPr>
              <a:t>layer, a business </a:t>
            </a:r>
            <a:r>
              <a:rPr sz="1200" spc="-5" dirty="0">
                <a:latin typeface="Times New Roman"/>
                <a:cs typeface="Times New Roman"/>
              </a:rPr>
              <a:t>layer, and </a:t>
            </a:r>
            <a:r>
              <a:rPr sz="1200" dirty="0">
                <a:latin typeface="Times New Roman"/>
                <a:cs typeface="Times New Roman"/>
              </a:rPr>
              <a:t>a data layer. With </a:t>
            </a:r>
            <a:r>
              <a:rPr sz="1200" spc="-5" dirty="0">
                <a:latin typeface="Times New Roman"/>
                <a:cs typeface="Times New Roman"/>
              </a:rPr>
              <a:t>mobile apps </a:t>
            </a:r>
            <a:r>
              <a:rPr sz="1200" spc="-10" dirty="0">
                <a:latin typeface="Times New Roman"/>
                <a:cs typeface="Times New Roman"/>
              </a:rPr>
              <a:t>you </a:t>
            </a:r>
            <a:r>
              <a:rPr sz="1200" dirty="0">
                <a:latin typeface="Times New Roman"/>
                <a:cs typeface="Times New Roman"/>
              </a:rPr>
              <a:t>have the </a:t>
            </a:r>
            <a:r>
              <a:rPr sz="1200" spc="-5" dirty="0">
                <a:latin typeface="Times New Roman"/>
                <a:cs typeface="Times New Roman"/>
              </a:rPr>
              <a:t>choice</a:t>
            </a:r>
            <a:r>
              <a:rPr sz="1200" spc="-18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of  </a:t>
            </a:r>
            <a:r>
              <a:rPr sz="1200" dirty="0">
                <a:latin typeface="Times New Roman"/>
                <a:cs typeface="Times New Roman"/>
              </a:rPr>
              <a:t>building a thin Web-based </a:t>
            </a:r>
            <a:r>
              <a:rPr sz="1200" spc="-5" dirty="0">
                <a:latin typeface="Times New Roman"/>
                <a:cs typeface="Times New Roman"/>
              </a:rPr>
              <a:t>client </a:t>
            </a:r>
            <a:r>
              <a:rPr sz="1200" dirty="0">
                <a:latin typeface="Times New Roman"/>
                <a:cs typeface="Times New Roman"/>
              </a:rPr>
              <a:t>or a </a:t>
            </a:r>
            <a:r>
              <a:rPr sz="1200" spc="-5" dirty="0">
                <a:latin typeface="Times New Roman"/>
                <a:cs typeface="Times New Roman"/>
              </a:rPr>
              <a:t>rich client. </a:t>
            </a:r>
            <a:r>
              <a:rPr sz="1200" dirty="0">
                <a:latin typeface="Times New Roman"/>
                <a:cs typeface="Times New Roman"/>
              </a:rPr>
              <a:t>With a thin </a:t>
            </a:r>
            <a:r>
              <a:rPr sz="1200" spc="-5" dirty="0">
                <a:latin typeface="Times New Roman"/>
                <a:cs typeface="Times New Roman"/>
              </a:rPr>
              <a:t>client, </a:t>
            </a:r>
            <a:r>
              <a:rPr sz="1200" dirty="0">
                <a:latin typeface="Times New Roman"/>
                <a:cs typeface="Times New Roman"/>
              </a:rPr>
              <a:t>only the </a:t>
            </a:r>
            <a:r>
              <a:rPr sz="1200" spc="-5" dirty="0">
                <a:latin typeface="Times New Roman"/>
                <a:cs typeface="Times New Roman"/>
              </a:rPr>
              <a:t>user interface  resides </a:t>
            </a:r>
            <a:r>
              <a:rPr sz="1200" dirty="0">
                <a:latin typeface="Times New Roman"/>
                <a:cs typeface="Times New Roman"/>
              </a:rPr>
              <a:t>on the mobile </a:t>
            </a:r>
            <a:r>
              <a:rPr sz="1200" spc="-5" dirty="0">
                <a:latin typeface="Times New Roman"/>
                <a:cs typeface="Times New Roman"/>
              </a:rPr>
              <a:t>device, whereas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business and data </a:t>
            </a:r>
            <a:r>
              <a:rPr sz="1200" dirty="0">
                <a:latin typeface="Times New Roman"/>
                <a:cs typeface="Times New Roman"/>
              </a:rPr>
              <a:t>layers </a:t>
            </a:r>
            <a:r>
              <a:rPr sz="1200" spc="-5" dirty="0">
                <a:latin typeface="Times New Roman"/>
                <a:cs typeface="Times New Roman"/>
              </a:rPr>
              <a:t>reside </a:t>
            </a:r>
            <a:r>
              <a:rPr sz="1200" dirty="0">
                <a:latin typeface="Times New Roman"/>
                <a:cs typeface="Times New Roman"/>
              </a:rPr>
              <a:t>on a </a:t>
            </a:r>
            <a:r>
              <a:rPr sz="1200" spc="-5" dirty="0">
                <a:latin typeface="Times New Roman"/>
                <a:cs typeface="Times New Roman"/>
              </a:rPr>
              <a:t>server.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  a </a:t>
            </a:r>
            <a:r>
              <a:rPr sz="1200" spc="-5" dirty="0">
                <a:latin typeface="Times New Roman"/>
                <a:cs typeface="Times New Roman"/>
              </a:rPr>
              <a:t>rich client </a:t>
            </a:r>
            <a:r>
              <a:rPr sz="1200" dirty="0">
                <a:latin typeface="Times New Roman"/>
                <a:cs typeface="Times New Roman"/>
              </a:rPr>
              <a:t>all three layers may </a:t>
            </a:r>
            <a:r>
              <a:rPr sz="1200" spc="-5" dirty="0">
                <a:latin typeface="Times New Roman"/>
                <a:cs typeface="Times New Roman"/>
              </a:rPr>
              <a:t>reside </a:t>
            </a:r>
            <a:r>
              <a:rPr sz="1200" dirty="0">
                <a:latin typeface="Times New Roman"/>
                <a:cs typeface="Times New Roman"/>
              </a:rPr>
              <a:t>on the mobile </a:t>
            </a:r>
            <a:r>
              <a:rPr sz="1200" spc="-5" dirty="0">
                <a:latin typeface="Times New Roman"/>
                <a:cs typeface="Times New Roman"/>
              </a:rPr>
              <a:t>device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itself.</a:t>
            </a:r>
            <a:endParaRPr sz="1200">
              <a:latin typeface="Times New Roman"/>
              <a:cs typeface="Times New Roman"/>
            </a:endParaRPr>
          </a:p>
          <a:p>
            <a:pPr marL="469900" marR="6985" indent="-228600" algn="just">
              <a:lnSpc>
                <a:spcPct val="110300"/>
              </a:lnSpc>
              <a:spcBef>
                <a:spcPts val="8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Mobile </a:t>
            </a:r>
            <a:r>
              <a:rPr sz="1200" spc="-5" dirty="0">
                <a:latin typeface="Times New Roman"/>
                <a:cs typeface="Times New Roman"/>
              </a:rPr>
              <a:t>devices differ </a:t>
            </a:r>
            <a:r>
              <a:rPr sz="1200" dirty="0">
                <a:latin typeface="Times New Roman"/>
                <a:cs typeface="Times New Roman"/>
              </a:rPr>
              <a:t>from one </a:t>
            </a:r>
            <a:r>
              <a:rPr sz="1200" spc="-5" dirty="0">
                <a:latin typeface="Times New Roman"/>
                <a:cs typeface="Times New Roman"/>
              </a:rPr>
              <a:t>another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terms </a:t>
            </a:r>
            <a:r>
              <a:rPr sz="1200" dirty="0">
                <a:latin typeface="Times New Roman"/>
                <a:cs typeface="Times New Roman"/>
              </a:rPr>
              <a:t>of their </a:t>
            </a:r>
            <a:r>
              <a:rPr sz="1200" spc="-5" dirty="0">
                <a:latin typeface="Times New Roman"/>
                <a:cs typeface="Times New Roman"/>
              </a:rPr>
              <a:t>physical characteristics (e.g.,  screen sizes, </a:t>
            </a:r>
            <a:r>
              <a:rPr sz="1200" dirty="0">
                <a:latin typeface="Times New Roman"/>
                <a:cs typeface="Times New Roman"/>
              </a:rPr>
              <a:t>input </a:t>
            </a:r>
            <a:r>
              <a:rPr sz="1200" spc="-5" dirty="0">
                <a:latin typeface="Times New Roman"/>
                <a:cs typeface="Times New Roman"/>
              </a:rPr>
              <a:t>devices), </a:t>
            </a:r>
            <a:r>
              <a:rPr sz="1200" dirty="0">
                <a:latin typeface="Times New Roman"/>
                <a:cs typeface="Times New Roman"/>
              </a:rPr>
              <a:t>software </a:t>
            </a:r>
            <a:r>
              <a:rPr sz="1200" spc="-5" dirty="0">
                <a:latin typeface="Times New Roman"/>
                <a:cs typeface="Times New Roman"/>
              </a:rPr>
              <a:t>(e.g., </a:t>
            </a:r>
            <a:r>
              <a:rPr sz="1200" dirty="0">
                <a:latin typeface="Times New Roman"/>
                <a:cs typeface="Times New Roman"/>
              </a:rPr>
              <a:t>operating </a:t>
            </a:r>
            <a:r>
              <a:rPr sz="1200" spc="-5" dirty="0">
                <a:latin typeface="Times New Roman"/>
                <a:cs typeface="Times New Roman"/>
              </a:rPr>
              <a:t>systems, </a:t>
            </a:r>
            <a:r>
              <a:rPr sz="1200" dirty="0">
                <a:latin typeface="Times New Roman"/>
                <a:cs typeface="Times New Roman"/>
              </a:rPr>
              <a:t>language </a:t>
            </a:r>
            <a:r>
              <a:rPr sz="1200" spc="-5" dirty="0">
                <a:latin typeface="Times New Roman"/>
                <a:cs typeface="Times New Roman"/>
              </a:rPr>
              <a:t>support), and  hardware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(e.g.,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memory,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network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connections).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Each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these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attributes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shapes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direction 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architectural alternatives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can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selected.</a:t>
            </a:r>
            <a:endParaRPr sz="1200">
              <a:latin typeface="Times New Roman"/>
              <a:cs typeface="Times New Roman"/>
            </a:endParaRPr>
          </a:p>
          <a:p>
            <a:pPr marL="469900" marR="5715" indent="-228600" algn="just">
              <a:lnSpc>
                <a:spcPct val="110300"/>
              </a:lnSpc>
              <a:spcBef>
                <a:spcPts val="8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</a:t>
            </a:r>
            <a:r>
              <a:rPr sz="1200" dirty="0">
                <a:latin typeface="Times New Roman"/>
                <a:cs typeface="Times New Roman"/>
              </a:rPr>
              <a:t>number of </a:t>
            </a:r>
            <a:r>
              <a:rPr sz="1200" spc="-5" dirty="0">
                <a:latin typeface="Times New Roman"/>
                <a:cs typeface="Times New Roman"/>
              </a:rPr>
              <a:t>considerations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can </a:t>
            </a:r>
            <a:r>
              <a:rPr sz="1200" dirty="0">
                <a:latin typeface="Times New Roman"/>
                <a:cs typeface="Times New Roman"/>
              </a:rPr>
              <a:t>influence the </a:t>
            </a:r>
            <a:r>
              <a:rPr sz="1200" spc="-5" dirty="0">
                <a:latin typeface="Times New Roman"/>
                <a:cs typeface="Times New Roman"/>
              </a:rPr>
              <a:t>architectural design </a:t>
            </a:r>
            <a:r>
              <a:rPr sz="1200" dirty="0">
                <a:latin typeface="Times New Roman"/>
                <a:cs typeface="Times New Roman"/>
              </a:rPr>
              <a:t>of a mobile </a:t>
            </a:r>
            <a:r>
              <a:rPr sz="1200" spc="-5" dirty="0">
                <a:latin typeface="Times New Roman"/>
                <a:cs typeface="Times New Roman"/>
              </a:rPr>
              <a:t>app: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(1)  the </a:t>
            </a:r>
            <a:r>
              <a:rPr sz="1200" spc="-5" dirty="0">
                <a:latin typeface="Times New Roman"/>
                <a:cs typeface="Times New Roman"/>
              </a:rPr>
              <a:t>type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web client </a:t>
            </a:r>
            <a:r>
              <a:rPr sz="1200" dirty="0">
                <a:latin typeface="Times New Roman"/>
                <a:cs typeface="Times New Roman"/>
              </a:rPr>
              <a:t>(thin or </a:t>
            </a:r>
            <a:r>
              <a:rPr sz="1200" spc="-5" dirty="0">
                <a:latin typeface="Times New Roman"/>
                <a:cs typeface="Times New Roman"/>
              </a:rPr>
              <a:t>rich) </a:t>
            </a:r>
            <a:r>
              <a:rPr sz="1200" dirty="0">
                <a:latin typeface="Times New Roman"/>
                <a:cs typeface="Times New Roman"/>
              </a:rPr>
              <a:t>to be </a:t>
            </a:r>
            <a:r>
              <a:rPr sz="1200" spc="-5" dirty="0">
                <a:latin typeface="Times New Roman"/>
                <a:cs typeface="Times New Roman"/>
              </a:rPr>
              <a:t>built, </a:t>
            </a:r>
            <a:r>
              <a:rPr sz="1200" dirty="0">
                <a:latin typeface="Times New Roman"/>
                <a:cs typeface="Times New Roman"/>
              </a:rPr>
              <a:t>(2) the </a:t>
            </a:r>
            <a:r>
              <a:rPr sz="1200" spc="-5" dirty="0">
                <a:latin typeface="Times New Roman"/>
                <a:cs typeface="Times New Roman"/>
              </a:rPr>
              <a:t>categories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devices (e.g., smart  phones,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tablets)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supported,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(3)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degree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connectivity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(occasional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persistent)  </a:t>
            </a:r>
            <a:r>
              <a:rPr sz="1200" spc="-5" dirty="0">
                <a:latin typeface="Times New Roman"/>
                <a:cs typeface="Times New Roman"/>
              </a:rPr>
              <a:t>required,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(4)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bandwidth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required,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(5)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constraints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imposed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by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mobile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platform,</a:t>
            </a:r>
            <a:endParaRPr sz="1200">
              <a:latin typeface="Times New Roman"/>
              <a:cs typeface="Times New Roman"/>
            </a:endParaRPr>
          </a:p>
          <a:p>
            <a:pPr marL="469900" marR="8890" algn="just">
              <a:lnSpc>
                <a:spcPts val="1600"/>
              </a:lnSpc>
              <a:spcBef>
                <a:spcPts val="65"/>
              </a:spcBef>
            </a:pPr>
            <a:r>
              <a:rPr sz="1200" dirty="0">
                <a:latin typeface="Times New Roman"/>
                <a:cs typeface="Times New Roman"/>
              </a:rPr>
              <a:t>(6) the </a:t>
            </a:r>
            <a:r>
              <a:rPr sz="1200" spc="-5" dirty="0">
                <a:latin typeface="Times New Roman"/>
                <a:cs typeface="Times New Roman"/>
              </a:rPr>
              <a:t>degree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which reuse and </a:t>
            </a:r>
            <a:r>
              <a:rPr sz="1200" dirty="0">
                <a:latin typeface="Times New Roman"/>
                <a:cs typeface="Times New Roman"/>
              </a:rPr>
              <a:t>maintainability are </a:t>
            </a:r>
            <a:r>
              <a:rPr sz="1200" spc="-5" dirty="0">
                <a:latin typeface="Times New Roman"/>
                <a:cs typeface="Times New Roman"/>
              </a:rPr>
              <a:t>important, and </a:t>
            </a:r>
            <a:r>
              <a:rPr sz="1200" dirty="0">
                <a:latin typeface="Times New Roman"/>
                <a:cs typeface="Times New Roman"/>
              </a:rPr>
              <a:t>(7) </a:t>
            </a:r>
            <a:r>
              <a:rPr sz="1200" spc="-5" dirty="0">
                <a:latin typeface="Times New Roman"/>
                <a:cs typeface="Times New Roman"/>
              </a:rPr>
              <a:t>device </a:t>
            </a:r>
            <a:r>
              <a:rPr sz="1200" dirty="0">
                <a:latin typeface="Times New Roman"/>
                <a:cs typeface="Times New Roman"/>
              </a:rPr>
              <a:t>resource  </a:t>
            </a:r>
            <a:r>
              <a:rPr sz="1200" spc="-5" dirty="0">
                <a:latin typeface="Times New Roman"/>
                <a:cs typeface="Times New Roman"/>
              </a:rPr>
              <a:t>constraints (e.g., </a:t>
            </a:r>
            <a:r>
              <a:rPr sz="1200" dirty="0">
                <a:latin typeface="Times New Roman"/>
                <a:cs typeface="Times New Roman"/>
              </a:rPr>
              <a:t>battery </a:t>
            </a:r>
            <a:r>
              <a:rPr sz="1200" spc="-5" dirty="0">
                <a:latin typeface="Times New Roman"/>
                <a:cs typeface="Times New Roman"/>
              </a:rPr>
              <a:t>life, </a:t>
            </a:r>
            <a:r>
              <a:rPr sz="1200" dirty="0">
                <a:latin typeface="Times New Roman"/>
                <a:cs typeface="Times New Roman"/>
              </a:rPr>
              <a:t>memory size, </a:t>
            </a:r>
            <a:r>
              <a:rPr sz="1200" spc="-5" dirty="0">
                <a:latin typeface="Times New Roman"/>
                <a:cs typeface="Times New Roman"/>
              </a:rPr>
              <a:t>processor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speed).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400" b="1" u="heavy" spc="2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 </a:t>
            </a:r>
            <a:r>
              <a:rPr sz="1400" b="1" u="heavy" spc="1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LEVEL</a:t>
            </a:r>
            <a:r>
              <a:rPr sz="1400" b="1" u="heavy" spc="-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heavy" spc="1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400" b="1" u="heavy" spc="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</a:t>
            </a:r>
            <a:endParaRPr sz="14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3099"/>
              </a:lnSpc>
              <a:spcBef>
                <a:spcPts val="815"/>
              </a:spcBef>
            </a:pPr>
            <a:r>
              <a:rPr sz="1200" spc="170" dirty="0">
                <a:latin typeface="Times New Roman"/>
                <a:cs typeface="Times New Roman"/>
              </a:rPr>
              <a:t>A </a:t>
            </a:r>
            <a:r>
              <a:rPr sz="1200" spc="114" dirty="0">
                <a:latin typeface="Times New Roman"/>
                <a:cs typeface="Times New Roman"/>
              </a:rPr>
              <a:t>component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110" dirty="0">
                <a:latin typeface="Times New Roman"/>
                <a:cs typeface="Times New Roman"/>
              </a:rPr>
              <a:t>modular </a:t>
            </a:r>
            <a:r>
              <a:rPr sz="1200" spc="95" dirty="0">
                <a:latin typeface="Times New Roman"/>
                <a:cs typeface="Times New Roman"/>
              </a:rPr>
              <a:t>building </a:t>
            </a:r>
            <a:r>
              <a:rPr sz="1200" spc="105" dirty="0">
                <a:latin typeface="Times New Roman"/>
                <a:cs typeface="Times New Roman"/>
              </a:rPr>
              <a:t>block </a:t>
            </a:r>
            <a:r>
              <a:rPr sz="1200" spc="95" dirty="0">
                <a:latin typeface="Times New Roman"/>
                <a:cs typeface="Times New Roman"/>
              </a:rPr>
              <a:t>for </a:t>
            </a:r>
            <a:r>
              <a:rPr sz="1200" spc="110" dirty="0">
                <a:latin typeface="Times New Roman"/>
                <a:cs typeface="Times New Roman"/>
              </a:rPr>
              <a:t>computer </a:t>
            </a:r>
            <a:r>
              <a:rPr sz="1200" spc="95" dirty="0">
                <a:latin typeface="Times New Roman"/>
                <a:cs typeface="Times New Roman"/>
              </a:rPr>
              <a:t>software. </a:t>
            </a:r>
            <a:r>
              <a:rPr sz="1200" spc="125" dirty="0">
                <a:latin typeface="Times New Roman"/>
                <a:cs typeface="Times New Roman"/>
              </a:rPr>
              <a:t>The </a:t>
            </a:r>
            <a:r>
              <a:rPr sz="1200" spc="185" dirty="0">
                <a:latin typeface="Times New Roman"/>
                <a:cs typeface="Times New Roman"/>
              </a:rPr>
              <a:t>OMG  </a:t>
            </a:r>
            <a:r>
              <a:rPr sz="1200" spc="100" dirty="0">
                <a:latin typeface="Times New Roman"/>
                <a:cs typeface="Times New Roman"/>
              </a:rPr>
              <a:t>Unified </a:t>
            </a:r>
            <a:r>
              <a:rPr sz="1200" spc="110" dirty="0">
                <a:latin typeface="Times New Roman"/>
                <a:cs typeface="Times New Roman"/>
              </a:rPr>
              <a:t>Modeling </a:t>
            </a:r>
            <a:r>
              <a:rPr sz="1200" spc="114" dirty="0">
                <a:latin typeface="Times New Roman"/>
                <a:cs typeface="Times New Roman"/>
              </a:rPr>
              <a:t>Language </a:t>
            </a:r>
            <a:r>
              <a:rPr sz="1200" spc="95" dirty="0">
                <a:latin typeface="Times New Roman"/>
                <a:cs typeface="Times New Roman"/>
              </a:rPr>
              <a:t>Specification defines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114" dirty="0">
                <a:latin typeface="Times New Roman"/>
                <a:cs typeface="Times New Roman"/>
              </a:rPr>
              <a:t>component </a:t>
            </a:r>
            <a:r>
              <a:rPr sz="1200" spc="100" dirty="0">
                <a:latin typeface="Times New Roman"/>
                <a:cs typeface="Times New Roman"/>
              </a:rPr>
              <a:t>as </a:t>
            </a:r>
            <a:r>
              <a:rPr sz="1200" spc="105" dirty="0">
                <a:latin typeface="Times New Roman"/>
                <a:cs typeface="Times New Roman"/>
              </a:rPr>
              <a:t>“a modular,  </a:t>
            </a:r>
            <a:r>
              <a:rPr sz="1200" spc="100" dirty="0">
                <a:latin typeface="Times New Roman"/>
                <a:cs typeface="Times New Roman"/>
              </a:rPr>
              <a:t>deployable,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replaceable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part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system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that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encapsulates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implementation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  </a:t>
            </a:r>
            <a:r>
              <a:rPr sz="1200" spc="105" dirty="0">
                <a:latin typeface="Times New Roman"/>
                <a:cs typeface="Times New Roman"/>
              </a:rPr>
              <a:t>exposes a </a:t>
            </a:r>
            <a:r>
              <a:rPr sz="1200" spc="85" dirty="0">
                <a:latin typeface="Times New Roman"/>
                <a:cs typeface="Times New Roman"/>
              </a:rPr>
              <a:t>set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interfaces.”</a:t>
            </a:r>
            <a:endParaRPr sz="1200">
              <a:latin typeface="Times New Roman"/>
              <a:cs typeface="Times New Roman"/>
            </a:endParaRPr>
          </a:p>
          <a:p>
            <a:pPr marL="12700" marR="8890" algn="just">
              <a:lnSpc>
                <a:spcPct val="109800"/>
              </a:lnSpc>
              <a:spcBef>
                <a:spcPts val="775"/>
              </a:spcBef>
            </a:pPr>
            <a:r>
              <a:rPr sz="1100" spc="110" dirty="0">
                <a:latin typeface="Carlito"/>
                <a:cs typeface="Carlito"/>
              </a:rPr>
              <a:t>Components </a:t>
            </a:r>
            <a:r>
              <a:rPr sz="1100" spc="95" dirty="0">
                <a:latin typeface="Carlito"/>
                <a:cs typeface="Carlito"/>
              </a:rPr>
              <a:t>populate </a:t>
            </a:r>
            <a:r>
              <a:rPr sz="1100" spc="90" dirty="0">
                <a:latin typeface="Carlito"/>
                <a:cs typeface="Carlito"/>
              </a:rPr>
              <a:t>the </a:t>
            </a:r>
            <a:r>
              <a:rPr sz="1100" spc="95" dirty="0">
                <a:latin typeface="Carlito"/>
                <a:cs typeface="Carlito"/>
              </a:rPr>
              <a:t>software </a:t>
            </a:r>
            <a:r>
              <a:rPr sz="1100" spc="90" dirty="0">
                <a:latin typeface="Carlito"/>
                <a:cs typeface="Carlito"/>
              </a:rPr>
              <a:t>architecture </a:t>
            </a:r>
            <a:r>
              <a:rPr sz="1100" spc="95" dirty="0">
                <a:latin typeface="Carlito"/>
                <a:cs typeface="Carlito"/>
              </a:rPr>
              <a:t>and, </a:t>
            </a:r>
            <a:r>
              <a:rPr sz="1100" spc="85" dirty="0">
                <a:latin typeface="Carlito"/>
                <a:cs typeface="Carlito"/>
              </a:rPr>
              <a:t>as </a:t>
            </a:r>
            <a:r>
              <a:rPr sz="1100" spc="100" dirty="0">
                <a:latin typeface="Carlito"/>
                <a:cs typeface="Carlito"/>
              </a:rPr>
              <a:t>a </a:t>
            </a:r>
            <a:r>
              <a:rPr sz="1100" spc="95" dirty="0">
                <a:latin typeface="Carlito"/>
                <a:cs typeface="Carlito"/>
              </a:rPr>
              <a:t>consequence, </a:t>
            </a:r>
            <a:r>
              <a:rPr sz="1100" spc="85" dirty="0">
                <a:latin typeface="Carlito"/>
                <a:cs typeface="Carlito"/>
              </a:rPr>
              <a:t>play </a:t>
            </a:r>
            <a:r>
              <a:rPr sz="1100" spc="100" dirty="0">
                <a:latin typeface="Carlito"/>
                <a:cs typeface="Carlito"/>
              </a:rPr>
              <a:t>a </a:t>
            </a:r>
            <a:r>
              <a:rPr sz="1100" spc="85" dirty="0">
                <a:latin typeface="Carlito"/>
                <a:cs typeface="Carlito"/>
              </a:rPr>
              <a:t>role </a:t>
            </a:r>
            <a:r>
              <a:rPr sz="1100" spc="80" dirty="0">
                <a:latin typeface="Carlito"/>
                <a:cs typeface="Carlito"/>
              </a:rPr>
              <a:t>in   </a:t>
            </a:r>
            <a:r>
              <a:rPr sz="1100" spc="85" dirty="0">
                <a:latin typeface="Carlito"/>
                <a:cs typeface="Carlito"/>
              </a:rPr>
              <a:t>achieving </a:t>
            </a:r>
            <a:r>
              <a:rPr sz="1100" spc="95" dirty="0">
                <a:latin typeface="Carlito"/>
                <a:cs typeface="Carlito"/>
              </a:rPr>
              <a:t>the </a:t>
            </a:r>
            <a:r>
              <a:rPr sz="1100" spc="85" dirty="0">
                <a:latin typeface="Carlito"/>
                <a:cs typeface="Carlito"/>
              </a:rPr>
              <a:t>objectives </a:t>
            </a:r>
            <a:r>
              <a:rPr sz="1100" spc="110" dirty="0">
                <a:latin typeface="Carlito"/>
                <a:cs typeface="Carlito"/>
              </a:rPr>
              <a:t>and </a:t>
            </a:r>
            <a:r>
              <a:rPr sz="1100" spc="95" dirty="0">
                <a:latin typeface="Carlito"/>
                <a:cs typeface="Carlito"/>
              </a:rPr>
              <a:t>requirements </a:t>
            </a:r>
            <a:r>
              <a:rPr sz="1100" spc="85" dirty="0">
                <a:latin typeface="Carlito"/>
                <a:cs typeface="Carlito"/>
              </a:rPr>
              <a:t>of </a:t>
            </a:r>
            <a:r>
              <a:rPr sz="1100" spc="95" dirty="0">
                <a:latin typeface="Carlito"/>
                <a:cs typeface="Carlito"/>
              </a:rPr>
              <a:t>the </a:t>
            </a:r>
            <a:r>
              <a:rPr sz="1100" spc="100" dirty="0">
                <a:latin typeface="Carlito"/>
                <a:cs typeface="Carlito"/>
              </a:rPr>
              <a:t>system </a:t>
            </a:r>
            <a:r>
              <a:rPr sz="1100" spc="90" dirty="0">
                <a:latin typeface="Carlito"/>
                <a:cs typeface="Carlito"/>
              </a:rPr>
              <a:t>to </a:t>
            </a:r>
            <a:r>
              <a:rPr sz="1100" spc="110" dirty="0">
                <a:latin typeface="Carlito"/>
                <a:cs typeface="Carlito"/>
              </a:rPr>
              <a:t>be </a:t>
            </a:r>
            <a:r>
              <a:rPr sz="1100" spc="70" dirty="0">
                <a:latin typeface="Carlito"/>
                <a:cs typeface="Carlito"/>
              </a:rPr>
              <a:t>built. </a:t>
            </a:r>
            <a:r>
              <a:rPr sz="1100" spc="100" dirty="0">
                <a:latin typeface="Carlito"/>
                <a:cs typeface="Carlito"/>
              </a:rPr>
              <a:t>Because  </a:t>
            </a:r>
            <a:r>
              <a:rPr sz="1100" spc="105" dirty="0">
                <a:latin typeface="Carlito"/>
                <a:cs typeface="Carlito"/>
              </a:rPr>
              <a:t>components </a:t>
            </a:r>
            <a:r>
              <a:rPr sz="1100" spc="85" dirty="0">
                <a:latin typeface="Carlito"/>
                <a:cs typeface="Carlito"/>
              </a:rPr>
              <a:t>reside </a:t>
            </a:r>
            <a:r>
              <a:rPr sz="1100" spc="90" dirty="0">
                <a:latin typeface="Carlito"/>
                <a:cs typeface="Carlito"/>
              </a:rPr>
              <a:t>within </a:t>
            </a:r>
            <a:r>
              <a:rPr sz="1100" spc="95" dirty="0">
                <a:latin typeface="Carlito"/>
                <a:cs typeface="Carlito"/>
              </a:rPr>
              <a:t>the software </a:t>
            </a:r>
            <a:r>
              <a:rPr sz="1100" spc="85" dirty="0">
                <a:latin typeface="Carlito"/>
                <a:cs typeface="Carlito"/>
              </a:rPr>
              <a:t>architecture, </a:t>
            </a:r>
            <a:r>
              <a:rPr sz="1100" spc="95" dirty="0">
                <a:latin typeface="Carlito"/>
                <a:cs typeface="Carlito"/>
              </a:rPr>
              <a:t>they </a:t>
            </a:r>
            <a:r>
              <a:rPr sz="1100" spc="105" dirty="0">
                <a:latin typeface="Carlito"/>
                <a:cs typeface="Carlito"/>
              </a:rPr>
              <a:t>must communicate </a:t>
            </a:r>
            <a:r>
              <a:rPr sz="1100" spc="110" dirty="0">
                <a:latin typeface="Carlito"/>
                <a:cs typeface="Carlito"/>
              </a:rPr>
              <a:t>and  </a:t>
            </a:r>
            <a:r>
              <a:rPr sz="1100" spc="85" dirty="0">
                <a:latin typeface="Carlito"/>
                <a:cs typeface="Carlito"/>
              </a:rPr>
              <a:t>collaborate </a:t>
            </a:r>
            <a:r>
              <a:rPr sz="1100" spc="95" dirty="0">
                <a:latin typeface="Carlito"/>
                <a:cs typeface="Carlito"/>
              </a:rPr>
              <a:t>with other </a:t>
            </a:r>
            <a:r>
              <a:rPr sz="1100" spc="105" dirty="0">
                <a:latin typeface="Carlito"/>
                <a:cs typeface="Carlito"/>
              </a:rPr>
              <a:t>components and </a:t>
            </a:r>
            <a:r>
              <a:rPr sz="1100" spc="95" dirty="0">
                <a:latin typeface="Carlito"/>
                <a:cs typeface="Carlito"/>
              </a:rPr>
              <a:t>with </a:t>
            </a:r>
            <a:r>
              <a:rPr sz="1100" spc="80" dirty="0">
                <a:latin typeface="Carlito"/>
                <a:cs typeface="Carlito"/>
              </a:rPr>
              <a:t>entities </a:t>
            </a:r>
            <a:r>
              <a:rPr sz="1100" spc="75" dirty="0">
                <a:latin typeface="Carlito"/>
                <a:cs typeface="Carlito"/>
              </a:rPr>
              <a:t>(e.g., </a:t>
            </a:r>
            <a:r>
              <a:rPr sz="1100" spc="90" dirty="0">
                <a:latin typeface="Carlito"/>
                <a:cs typeface="Carlito"/>
              </a:rPr>
              <a:t>other systems, </a:t>
            </a:r>
            <a:r>
              <a:rPr sz="1100" spc="85" dirty="0">
                <a:latin typeface="Carlito"/>
                <a:cs typeface="Carlito"/>
              </a:rPr>
              <a:t>devices, </a:t>
            </a:r>
            <a:r>
              <a:rPr sz="1100" spc="110" dirty="0">
                <a:latin typeface="Carlito"/>
                <a:cs typeface="Carlito"/>
              </a:rPr>
              <a:t>and  </a:t>
            </a:r>
            <a:r>
              <a:rPr sz="1100" spc="90" dirty="0">
                <a:latin typeface="Carlito"/>
                <a:cs typeface="Carlito"/>
              </a:rPr>
              <a:t>people)</a:t>
            </a:r>
            <a:r>
              <a:rPr sz="1100" spc="45" dirty="0">
                <a:latin typeface="Carlito"/>
                <a:cs typeface="Carlito"/>
              </a:rPr>
              <a:t> </a:t>
            </a:r>
            <a:r>
              <a:rPr sz="1100" spc="85" dirty="0">
                <a:latin typeface="Carlito"/>
                <a:cs typeface="Carlito"/>
              </a:rPr>
              <a:t>that</a:t>
            </a:r>
            <a:r>
              <a:rPr sz="1100" spc="50" dirty="0">
                <a:latin typeface="Carlito"/>
                <a:cs typeface="Carlito"/>
              </a:rPr>
              <a:t> </a:t>
            </a:r>
            <a:r>
              <a:rPr sz="1100" spc="75" dirty="0">
                <a:latin typeface="Carlito"/>
                <a:cs typeface="Carlito"/>
              </a:rPr>
              <a:t>exist</a:t>
            </a:r>
            <a:r>
              <a:rPr sz="1100" spc="50" dirty="0">
                <a:latin typeface="Carlito"/>
                <a:cs typeface="Carlito"/>
              </a:rPr>
              <a:t> </a:t>
            </a:r>
            <a:r>
              <a:rPr sz="1100" spc="90" dirty="0">
                <a:latin typeface="Carlito"/>
                <a:cs typeface="Carlito"/>
              </a:rPr>
              <a:t>outside</a:t>
            </a:r>
            <a:r>
              <a:rPr sz="1100" spc="40" dirty="0">
                <a:latin typeface="Carlito"/>
                <a:cs typeface="Carlito"/>
              </a:rPr>
              <a:t> </a:t>
            </a:r>
            <a:r>
              <a:rPr sz="1100" spc="95" dirty="0">
                <a:latin typeface="Carlito"/>
                <a:cs typeface="Carlito"/>
              </a:rPr>
              <a:t>the</a:t>
            </a:r>
            <a:r>
              <a:rPr sz="1100" spc="75" dirty="0">
                <a:latin typeface="Carlito"/>
                <a:cs typeface="Carlito"/>
              </a:rPr>
              <a:t> </a:t>
            </a:r>
            <a:r>
              <a:rPr sz="1100" spc="95" dirty="0">
                <a:latin typeface="Carlito"/>
                <a:cs typeface="Carlito"/>
              </a:rPr>
              <a:t>boundaries</a:t>
            </a:r>
            <a:r>
              <a:rPr sz="1100" spc="70" dirty="0">
                <a:latin typeface="Carlito"/>
                <a:cs typeface="Carlito"/>
              </a:rPr>
              <a:t> </a:t>
            </a:r>
            <a:r>
              <a:rPr sz="1100" spc="85" dirty="0">
                <a:latin typeface="Carlito"/>
                <a:cs typeface="Carlito"/>
              </a:rPr>
              <a:t>of</a:t>
            </a:r>
            <a:r>
              <a:rPr sz="1100" spc="50" dirty="0">
                <a:latin typeface="Carlito"/>
                <a:cs typeface="Carlito"/>
              </a:rPr>
              <a:t> </a:t>
            </a:r>
            <a:r>
              <a:rPr sz="1100" spc="95" dirty="0">
                <a:latin typeface="Carlito"/>
                <a:cs typeface="Carlito"/>
              </a:rPr>
              <a:t>the</a:t>
            </a:r>
            <a:r>
              <a:rPr sz="1100" spc="40" dirty="0">
                <a:latin typeface="Carlito"/>
                <a:cs typeface="Carlito"/>
              </a:rPr>
              <a:t> </a:t>
            </a:r>
            <a:r>
              <a:rPr sz="1100" spc="90" dirty="0">
                <a:latin typeface="Carlito"/>
                <a:cs typeface="Carlito"/>
              </a:rPr>
              <a:t>software.</a:t>
            </a:r>
            <a:endParaRPr sz="1100">
              <a:latin typeface="Carlito"/>
              <a:cs typeface="Carlito"/>
            </a:endParaRPr>
          </a:p>
          <a:p>
            <a:pPr marL="12700" marR="220979">
              <a:lnSpc>
                <a:spcPct val="103299"/>
              </a:lnSpc>
              <a:spcBef>
                <a:spcPts val="840"/>
              </a:spcBef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design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each </a:t>
            </a:r>
            <a:r>
              <a:rPr sz="1200" dirty="0">
                <a:latin typeface="Times New Roman"/>
                <a:cs typeface="Times New Roman"/>
              </a:rPr>
              <a:t>component, </a:t>
            </a:r>
            <a:r>
              <a:rPr sz="1200" spc="-5" dirty="0">
                <a:latin typeface="Times New Roman"/>
                <a:cs typeface="Times New Roman"/>
              </a:rPr>
              <a:t>represented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graphical, </a:t>
            </a:r>
            <a:r>
              <a:rPr sz="1200" dirty="0">
                <a:latin typeface="Times New Roman"/>
                <a:cs typeface="Times New Roman"/>
              </a:rPr>
              <a:t>tabular, or text-based notation, </a:t>
            </a:r>
            <a:r>
              <a:rPr sz="1200" spc="-5" dirty="0">
                <a:latin typeface="Times New Roman"/>
                <a:cs typeface="Times New Roman"/>
              </a:rPr>
              <a:t>is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 primary </a:t>
            </a:r>
            <a:r>
              <a:rPr sz="1200" spc="-35" dirty="0">
                <a:latin typeface="Times New Roman"/>
                <a:cs typeface="Times New Roman"/>
              </a:rPr>
              <a:t>work </a:t>
            </a:r>
            <a:r>
              <a:rPr sz="1200" spc="-30" dirty="0">
                <a:latin typeface="Times New Roman"/>
                <a:cs typeface="Times New Roman"/>
              </a:rPr>
              <a:t>product produced during component-level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design.</a:t>
            </a:r>
            <a:endParaRPr sz="1200">
              <a:latin typeface="Times New Roman"/>
              <a:cs typeface="Times New Roman"/>
            </a:endParaRPr>
          </a:p>
          <a:p>
            <a:pPr marL="12700" marR="6350">
              <a:lnSpc>
                <a:spcPct val="102499"/>
              </a:lnSpc>
              <a:spcBef>
                <a:spcPts val="815"/>
              </a:spcBef>
            </a:pPr>
            <a:r>
              <a:rPr sz="1200" spc="105" dirty="0">
                <a:latin typeface="Times New Roman"/>
                <a:cs typeface="Times New Roman"/>
              </a:rPr>
              <a:t>Three </a:t>
            </a:r>
            <a:r>
              <a:rPr sz="1200" spc="100" dirty="0">
                <a:latin typeface="Times New Roman"/>
                <a:cs typeface="Times New Roman"/>
              </a:rPr>
              <a:t>important </a:t>
            </a:r>
            <a:r>
              <a:rPr sz="1200" spc="105" dirty="0">
                <a:latin typeface="Times New Roman"/>
                <a:cs typeface="Times New Roman"/>
              </a:rPr>
              <a:t>views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114" dirty="0">
                <a:latin typeface="Times New Roman"/>
                <a:cs typeface="Times New Roman"/>
              </a:rPr>
              <a:t>what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114" dirty="0">
                <a:latin typeface="Times New Roman"/>
                <a:cs typeface="Times New Roman"/>
              </a:rPr>
              <a:t>component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114" dirty="0">
                <a:latin typeface="Times New Roman"/>
                <a:cs typeface="Times New Roman"/>
              </a:rPr>
              <a:t>and </a:t>
            </a:r>
            <a:r>
              <a:rPr sz="1200" spc="140" dirty="0">
                <a:latin typeface="Times New Roman"/>
                <a:cs typeface="Times New Roman"/>
              </a:rPr>
              <a:t>how </a:t>
            </a:r>
            <a:r>
              <a:rPr sz="1200" spc="65" dirty="0">
                <a:latin typeface="Times New Roman"/>
                <a:cs typeface="Times New Roman"/>
              </a:rPr>
              <a:t>it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105" dirty="0">
                <a:latin typeface="Times New Roman"/>
                <a:cs typeface="Times New Roman"/>
              </a:rPr>
              <a:t>used </a:t>
            </a:r>
            <a:r>
              <a:rPr sz="1200" spc="95" dirty="0">
                <a:latin typeface="Times New Roman"/>
                <a:cs typeface="Times New Roman"/>
              </a:rPr>
              <a:t>as </a:t>
            </a:r>
            <a:r>
              <a:rPr sz="1200" spc="105" dirty="0">
                <a:latin typeface="Times New Roman"/>
                <a:cs typeface="Times New Roman"/>
              </a:rPr>
              <a:t>design  </a:t>
            </a:r>
            <a:r>
              <a:rPr sz="1200" spc="110" dirty="0">
                <a:latin typeface="Times New Roman"/>
                <a:cs typeface="Times New Roman"/>
              </a:rPr>
              <a:t>modeling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proceeds.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200" b="1" u="heavy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 </a:t>
            </a:r>
            <a:r>
              <a:rPr sz="1200" b="1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Object-Oriented</a:t>
            </a:r>
            <a:r>
              <a:rPr sz="1200" b="1" u="heavy" spc="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View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3400"/>
              </a:lnSpc>
              <a:spcBef>
                <a:spcPts val="790"/>
              </a:spcBef>
            </a:pP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In</a:t>
            </a:r>
            <a:r>
              <a:rPr sz="1200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</a:t>
            </a:r>
            <a:r>
              <a:rPr sz="1200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context</a:t>
            </a:r>
            <a:r>
              <a:rPr sz="1200" spc="3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of</a:t>
            </a:r>
            <a:r>
              <a:rPr sz="1200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object-oriented</a:t>
            </a:r>
            <a:r>
              <a:rPr sz="1200" spc="4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software</a:t>
            </a:r>
            <a:r>
              <a:rPr sz="1200" spc="5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engineering,</a:t>
            </a:r>
            <a:r>
              <a:rPr sz="1200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</a:t>
            </a:r>
            <a:r>
              <a:rPr sz="1200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component</a:t>
            </a:r>
            <a:r>
              <a:rPr sz="1200" spc="3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contains</a:t>
            </a:r>
            <a:r>
              <a:rPr sz="1200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</a:t>
            </a:r>
            <a:r>
              <a:rPr sz="1200" spc="65" dirty="0">
                <a:solidFill>
                  <a:srgbClr val="221F1F"/>
                </a:solidFill>
                <a:latin typeface="Times New Roman"/>
                <a:cs typeface="Times New Roman"/>
              </a:rPr>
              <a:t> set  </a:t>
            </a:r>
            <a:r>
              <a:rPr sz="1200" spc="70" dirty="0">
                <a:solidFill>
                  <a:srgbClr val="221F1F"/>
                </a:solidFill>
                <a:latin typeface="Times New Roman"/>
                <a:cs typeface="Times New Roman"/>
              </a:rPr>
              <a:t>of collaborating </a:t>
            </a:r>
            <a:r>
              <a:rPr sz="1200" spc="65" dirty="0">
                <a:solidFill>
                  <a:srgbClr val="221F1F"/>
                </a:solidFill>
                <a:latin typeface="Times New Roman"/>
                <a:cs typeface="Times New Roman"/>
              </a:rPr>
              <a:t>classes.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Each </a:t>
            </a:r>
            <a:r>
              <a:rPr sz="1200" spc="65" dirty="0">
                <a:solidFill>
                  <a:srgbClr val="221F1F"/>
                </a:solidFill>
                <a:latin typeface="Times New Roman"/>
                <a:cs typeface="Times New Roman"/>
              </a:rPr>
              <a:t>class </a:t>
            </a:r>
            <a:r>
              <a:rPr sz="1200" spc="75" dirty="0">
                <a:solidFill>
                  <a:srgbClr val="221F1F"/>
                </a:solidFill>
                <a:latin typeface="Times New Roman"/>
                <a:cs typeface="Times New Roman"/>
              </a:rPr>
              <a:t>within a </a:t>
            </a:r>
            <a:r>
              <a:rPr sz="1200" spc="80" dirty="0">
                <a:solidFill>
                  <a:srgbClr val="221F1F"/>
                </a:solidFill>
                <a:latin typeface="Times New Roman"/>
                <a:cs typeface="Times New Roman"/>
              </a:rPr>
              <a:t>component </a:t>
            </a:r>
            <a:r>
              <a:rPr sz="1200" spc="75" dirty="0">
                <a:solidFill>
                  <a:srgbClr val="221F1F"/>
                </a:solidFill>
                <a:latin typeface="Times New Roman"/>
                <a:cs typeface="Times New Roman"/>
              </a:rPr>
              <a:t>has </a:t>
            </a:r>
            <a:r>
              <a:rPr sz="1200" spc="80" dirty="0">
                <a:solidFill>
                  <a:srgbClr val="221F1F"/>
                </a:solidFill>
                <a:latin typeface="Times New Roman"/>
                <a:cs typeface="Times New Roman"/>
              </a:rPr>
              <a:t>been </a:t>
            </a:r>
            <a:r>
              <a:rPr sz="1200" spc="65" dirty="0">
                <a:solidFill>
                  <a:srgbClr val="221F1F"/>
                </a:solidFill>
                <a:latin typeface="Times New Roman"/>
                <a:cs typeface="Times New Roman"/>
              </a:rPr>
              <a:t>fully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elaborated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to 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include</a:t>
            </a:r>
            <a:r>
              <a:rPr sz="120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80" dirty="0">
                <a:solidFill>
                  <a:srgbClr val="221F1F"/>
                </a:solidFill>
                <a:latin typeface="Times New Roman"/>
                <a:cs typeface="Times New Roman"/>
              </a:rPr>
              <a:t>all</a:t>
            </a:r>
            <a:r>
              <a:rPr sz="120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attributes</a:t>
            </a:r>
            <a:r>
              <a:rPr sz="1200" spc="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and</a:t>
            </a:r>
            <a:r>
              <a:rPr sz="1200" spc="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operations</a:t>
            </a:r>
            <a:r>
              <a:rPr sz="1200" spc="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that</a:t>
            </a:r>
            <a:r>
              <a:rPr sz="120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are</a:t>
            </a:r>
            <a:r>
              <a:rPr sz="1200" spc="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relevant</a:t>
            </a:r>
            <a:r>
              <a:rPr sz="120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to</a:t>
            </a:r>
            <a:r>
              <a:rPr sz="1200" spc="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70" dirty="0">
                <a:solidFill>
                  <a:srgbClr val="221F1F"/>
                </a:solidFill>
                <a:latin typeface="Times New Roman"/>
                <a:cs typeface="Times New Roman"/>
              </a:rPr>
              <a:t>its</a:t>
            </a:r>
            <a:r>
              <a:rPr sz="1200" spc="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implementation.</a:t>
            </a:r>
            <a:r>
              <a:rPr sz="120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25" dirty="0">
                <a:solidFill>
                  <a:srgbClr val="221F1F"/>
                </a:solidFill>
                <a:latin typeface="Times New Roman"/>
                <a:cs typeface="Times New Roman"/>
              </a:rPr>
              <a:t>As</a:t>
            </a:r>
            <a:r>
              <a:rPr sz="1200" spc="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part 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of</a:t>
            </a:r>
            <a:r>
              <a:rPr sz="1200" spc="1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</a:t>
            </a:r>
            <a:r>
              <a:rPr sz="1200" spc="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design</a:t>
            </a:r>
            <a:r>
              <a:rPr sz="1200" spc="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elaboration,</a:t>
            </a:r>
            <a:r>
              <a:rPr sz="1200" spc="2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80" dirty="0">
                <a:solidFill>
                  <a:srgbClr val="221F1F"/>
                </a:solidFill>
                <a:latin typeface="Times New Roman"/>
                <a:cs typeface="Times New Roman"/>
              </a:rPr>
              <a:t>all</a:t>
            </a:r>
            <a:r>
              <a:rPr sz="1200" spc="1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interfaces</a:t>
            </a:r>
            <a:r>
              <a:rPr sz="1200" spc="2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that</a:t>
            </a:r>
            <a:r>
              <a:rPr sz="1200" spc="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enable</a:t>
            </a:r>
            <a:r>
              <a:rPr sz="1200" spc="1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</a:t>
            </a:r>
            <a:r>
              <a:rPr sz="1200" spc="2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classes</a:t>
            </a:r>
            <a:r>
              <a:rPr sz="1200" spc="2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to</a:t>
            </a:r>
            <a:r>
              <a:rPr sz="1200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communicate</a:t>
            </a:r>
            <a:r>
              <a:rPr sz="120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and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7" y="10283952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705" y="10367264"/>
            <a:ext cx="182372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2741984" y="10367264"/>
            <a:ext cx="74358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3835901" y="10367264"/>
            <a:ext cx="126237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6307073" y="10367264"/>
            <a:ext cx="49784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64</a:t>
            </a:fld>
            <a:endParaRPr spc="-20" dirty="0"/>
          </a:p>
        </p:txBody>
      </p:sp>
    </p:spTree>
    <p:extLst>
      <p:ext uri="{BB962C8B-B14F-4D97-AF65-F5344CB8AC3E}">
        <p14:creationId xmlns:p14="http://schemas.microsoft.com/office/powerpoint/2010/main" val="127603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7" y="528828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704" y="281431"/>
            <a:ext cx="5989955" cy="76220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algn="just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 SYSTEMS </a:t>
            </a:r>
            <a:r>
              <a:rPr sz="1400" dirty="0">
                <a:latin typeface="Times New Roman"/>
                <a:cs typeface="Times New Roman"/>
              </a:rPr>
              <a:t>CST 309 </a:t>
            </a:r>
            <a:r>
              <a:rPr sz="1400" spc="-5" dirty="0">
                <a:latin typeface="Times New Roman"/>
                <a:cs typeface="Times New Roman"/>
              </a:rPr>
              <a:t>KTU 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3099"/>
              </a:lnSpc>
            </a:pP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collaborate</a:t>
            </a:r>
            <a:r>
              <a:rPr sz="1200" spc="2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with</a:t>
            </a:r>
            <a:r>
              <a:rPr sz="1200" spc="3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other</a:t>
            </a:r>
            <a:r>
              <a:rPr sz="1200" spc="2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design</a:t>
            </a:r>
            <a:r>
              <a:rPr sz="1200" spc="2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classes</a:t>
            </a:r>
            <a:r>
              <a:rPr sz="1200" spc="5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must</a:t>
            </a:r>
            <a:r>
              <a:rPr sz="1200" spc="2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also</a:t>
            </a:r>
            <a:r>
              <a:rPr sz="1200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be</a:t>
            </a:r>
            <a:r>
              <a:rPr sz="1200" spc="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defined.</a:t>
            </a:r>
            <a:r>
              <a:rPr sz="1200" spc="2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30" dirty="0">
                <a:solidFill>
                  <a:srgbClr val="221F1F"/>
                </a:solidFill>
                <a:latin typeface="Times New Roman"/>
                <a:cs typeface="Times New Roman"/>
              </a:rPr>
              <a:t>To</a:t>
            </a:r>
            <a:r>
              <a:rPr sz="1200" spc="5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accomplish</a:t>
            </a:r>
            <a:r>
              <a:rPr sz="1200" spc="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80" dirty="0">
                <a:solidFill>
                  <a:srgbClr val="221F1F"/>
                </a:solidFill>
                <a:latin typeface="Times New Roman"/>
                <a:cs typeface="Times New Roman"/>
              </a:rPr>
              <a:t>this,</a:t>
            </a:r>
            <a:r>
              <a:rPr sz="1200" spc="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25" dirty="0">
                <a:solidFill>
                  <a:srgbClr val="221F1F"/>
                </a:solidFill>
                <a:latin typeface="Times New Roman"/>
                <a:cs typeface="Times New Roman"/>
              </a:rPr>
              <a:t>we 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begin with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analysis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model and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elaborate analysis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classes(for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components</a:t>
            </a:r>
            <a:r>
              <a:rPr sz="1200" spc="-7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that 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relate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to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problem domain)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and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infrastructure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classes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(for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components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(for 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components</a:t>
            </a:r>
            <a:r>
              <a:rPr sz="1200" spc="5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that</a:t>
            </a:r>
            <a:r>
              <a:rPr sz="1200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provide</a:t>
            </a:r>
            <a:r>
              <a:rPr sz="1200" spc="3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support</a:t>
            </a:r>
            <a:r>
              <a:rPr sz="1200" spc="6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services</a:t>
            </a:r>
            <a:r>
              <a:rPr sz="1200" spc="4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for</a:t>
            </a:r>
            <a:r>
              <a:rPr sz="1200" spc="4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</a:t>
            </a:r>
            <a:r>
              <a:rPr sz="1200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problem</a:t>
            </a:r>
            <a:r>
              <a:rPr sz="1200" spc="5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domain).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200" b="1" u="heavy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sz="1200" b="1" u="heavy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Traditional</a:t>
            </a:r>
            <a:r>
              <a:rPr sz="1200" b="1" u="heavy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View</a:t>
            </a:r>
            <a:endParaRPr sz="1200">
              <a:latin typeface="Times New Roman"/>
              <a:cs typeface="Times New Roman"/>
            </a:endParaRPr>
          </a:p>
          <a:p>
            <a:pPr marL="12700" marR="5715" algn="just">
              <a:lnSpc>
                <a:spcPct val="103200"/>
              </a:lnSpc>
              <a:spcBef>
                <a:spcPts val="795"/>
              </a:spcBef>
            </a:pPr>
            <a:r>
              <a:rPr sz="1200" spc="170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traditional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component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called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sz="1200" i="1" spc="105" dirty="0">
                <a:solidFill>
                  <a:srgbClr val="221F1F"/>
                </a:solidFill>
                <a:latin typeface="Times New Roman"/>
                <a:cs typeface="Times New Roman"/>
              </a:rPr>
              <a:t>module,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resides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within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software</a:t>
            </a:r>
            <a:r>
              <a:rPr sz="1200" spc="-13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architecture 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and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serves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one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of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three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important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roles: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(1)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sz="1200" i="1" spc="95" dirty="0">
                <a:solidFill>
                  <a:srgbClr val="221F1F"/>
                </a:solidFill>
                <a:latin typeface="Times New Roman"/>
                <a:cs typeface="Times New Roman"/>
              </a:rPr>
              <a:t>control </a:t>
            </a:r>
            <a:r>
              <a:rPr sz="1200" i="1" spc="114" dirty="0">
                <a:solidFill>
                  <a:srgbClr val="221F1F"/>
                </a:solidFill>
                <a:latin typeface="Times New Roman"/>
                <a:cs typeface="Times New Roman"/>
              </a:rPr>
              <a:t>component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that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coordinates 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invocation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of </a:t>
            </a:r>
            <a:r>
              <a:rPr sz="1200" spc="80" dirty="0">
                <a:solidFill>
                  <a:srgbClr val="221F1F"/>
                </a:solidFill>
                <a:latin typeface="Times New Roman"/>
                <a:cs typeface="Times New Roman"/>
              </a:rPr>
              <a:t>all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other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problem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domain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components,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(2)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sz="1200" i="1" spc="110" dirty="0">
                <a:solidFill>
                  <a:srgbClr val="221F1F"/>
                </a:solidFill>
                <a:latin typeface="Times New Roman"/>
                <a:cs typeface="Times New Roman"/>
              </a:rPr>
              <a:t>problem </a:t>
            </a:r>
            <a:r>
              <a:rPr sz="1200" i="1" spc="114" dirty="0">
                <a:solidFill>
                  <a:srgbClr val="221F1F"/>
                </a:solidFill>
                <a:latin typeface="Times New Roman"/>
                <a:cs typeface="Times New Roman"/>
              </a:rPr>
              <a:t>domain  component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that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implements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complete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or </a:t>
            </a:r>
            <a:r>
              <a:rPr sz="1200" spc="80" dirty="0">
                <a:solidFill>
                  <a:srgbClr val="221F1F"/>
                </a:solidFill>
                <a:latin typeface="Times New Roman"/>
                <a:cs typeface="Times New Roman"/>
              </a:rPr>
              <a:t>partial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function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that </a:t>
            </a:r>
            <a:r>
              <a:rPr sz="1200" spc="75" dirty="0">
                <a:solidFill>
                  <a:srgbClr val="221F1F"/>
                </a:solidFill>
                <a:latin typeface="Times New Roman"/>
                <a:cs typeface="Times New Roman"/>
              </a:rPr>
              <a:t>is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required </a:t>
            </a:r>
            <a:r>
              <a:rPr sz="1200" spc="120" dirty="0">
                <a:solidFill>
                  <a:srgbClr val="221F1F"/>
                </a:solidFill>
                <a:latin typeface="Times New Roman"/>
                <a:cs typeface="Times New Roman"/>
              </a:rPr>
              <a:t>by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 </a:t>
            </a:r>
            <a:r>
              <a:rPr sz="1200" spc="75" dirty="0">
                <a:solidFill>
                  <a:srgbClr val="221F1F"/>
                </a:solidFill>
                <a:latin typeface="Times New Roman"/>
                <a:cs typeface="Times New Roman"/>
              </a:rPr>
              <a:t>customer, </a:t>
            </a:r>
            <a:r>
              <a:rPr sz="1200" spc="70" dirty="0">
                <a:solidFill>
                  <a:srgbClr val="221F1F"/>
                </a:solidFill>
                <a:latin typeface="Times New Roman"/>
                <a:cs typeface="Times New Roman"/>
              </a:rPr>
              <a:t>or </a:t>
            </a:r>
            <a:r>
              <a:rPr sz="1200" spc="65" dirty="0">
                <a:solidFill>
                  <a:srgbClr val="221F1F"/>
                </a:solidFill>
                <a:latin typeface="Times New Roman"/>
                <a:cs typeface="Times New Roman"/>
              </a:rPr>
              <a:t>(3)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an </a:t>
            </a:r>
            <a:r>
              <a:rPr sz="1200" i="1" spc="65" dirty="0">
                <a:solidFill>
                  <a:srgbClr val="221F1F"/>
                </a:solidFill>
                <a:latin typeface="Times New Roman"/>
                <a:cs typeface="Times New Roman"/>
              </a:rPr>
              <a:t>infrastructure </a:t>
            </a:r>
            <a:r>
              <a:rPr sz="1200" i="1" spc="85" dirty="0">
                <a:solidFill>
                  <a:srgbClr val="221F1F"/>
                </a:solidFill>
                <a:latin typeface="Times New Roman"/>
                <a:cs typeface="Times New Roman"/>
              </a:rPr>
              <a:t>component </a:t>
            </a:r>
            <a:r>
              <a:rPr sz="1200" spc="65" dirty="0">
                <a:solidFill>
                  <a:srgbClr val="221F1F"/>
                </a:solidFill>
                <a:latin typeface="Times New Roman"/>
                <a:cs typeface="Times New Roman"/>
              </a:rPr>
              <a:t>that </a:t>
            </a:r>
            <a:r>
              <a:rPr sz="1200" spc="55" dirty="0">
                <a:solidFill>
                  <a:srgbClr val="221F1F"/>
                </a:solidFill>
                <a:latin typeface="Times New Roman"/>
                <a:cs typeface="Times New Roman"/>
              </a:rPr>
              <a:t>is </a:t>
            </a:r>
            <a:r>
              <a:rPr sz="1200" spc="70" dirty="0">
                <a:solidFill>
                  <a:srgbClr val="221F1F"/>
                </a:solidFill>
                <a:latin typeface="Times New Roman"/>
                <a:cs typeface="Times New Roman"/>
              </a:rPr>
              <a:t>responsible </a:t>
            </a:r>
            <a:r>
              <a:rPr sz="1200" spc="65" dirty="0">
                <a:solidFill>
                  <a:srgbClr val="221F1F"/>
                </a:solidFill>
                <a:latin typeface="Times New Roman"/>
                <a:cs typeface="Times New Roman"/>
              </a:rPr>
              <a:t>for </a:t>
            </a:r>
            <a:r>
              <a:rPr sz="1200" spc="70" dirty="0">
                <a:solidFill>
                  <a:srgbClr val="221F1F"/>
                </a:solidFill>
                <a:latin typeface="Times New Roman"/>
                <a:cs typeface="Times New Roman"/>
              </a:rPr>
              <a:t>functions </a:t>
            </a:r>
            <a:r>
              <a:rPr sz="1200" spc="65" dirty="0">
                <a:solidFill>
                  <a:srgbClr val="221F1F"/>
                </a:solidFill>
                <a:latin typeface="Times New Roman"/>
                <a:cs typeface="Times New Roman"/>
              </a:rPr>
              <a:t>that 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support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processing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required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in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problem</a:t>
            </a:r>
            <a:r>
              <a:rPr sz="1200" spc="-15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domain.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200" b="1" u="heavy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 </a:t>
            </a:r>
            <a:r>
              <a:rPr sz="1200" b="1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Process-Related</a:t>
            </a:r>
            <a:r>
              <a:rPr sz="1200" b="1" u="heavy" spc="-1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View</a:t>
            </a:r>
            <a:endParaRPr sz="1200">
              <a:latin typeface="Times New Roman"/>
              <a:cs typeface="Times New Roman"/>
            </a:endParaRPr>
          </a:p>
          <a:p>
            <a:pPr marL="12700" marR="5715" algn="just">
              <a:lnSpc>
                <a:spcPct val="103299"/>
              </a:lnSpc>
              <a:spcBef>
                <a:spcPts val="790"/>
              </a:spcBef>
            </a:pPr>
            <a:r>
              <a:rPr sz="1200" spc="114" dirty="0">
                <a:latin typeface="Times New Roman"/>
                <a:cs typeface="Times New Roman"/>
              </a:rPr>
              <a:t>Over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past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three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decades,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software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engineering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120" dirty="0">
                <a:latin typeface="Times New Roman"/>
                <a:cs typeface="Times New Roman"/>
              </a:rPr>
              <a:t>community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has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emphasized 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need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to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build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systems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that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125" dirty="0">
                <a:latin typeface="Times New Roman"/>
                <a:cs typeface="Times New Roman"/>
              </a:rPr>
              <a:t>make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use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existing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software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components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design  </a:t>
            </a:r>
            <a:r>
              <a:rPr sz="1200" spc="85" dirty="0">
                <a:latin typeface="Times New Roman"/>
                <a:cs typeface="Times New Roman"/>
              </a:rPr>
              <a:t>patterns. </a:t>
            </a:r>
            <a:r>
              <a:rPr sz="1200" spc="170" dirty="0">
                <a:latin typeface="Times New Roman"/>
                <a:cs typeface="Times New Roman"/>
              </a:rPr>
              <a:t>A </a:t>
            </a:r>
            <a:r>
              <a:rPr sz="1200" spc="95" dirty="0">
                <a:latin typeface="Times New Roman"/>
                <a:cs typeface="Times New Roman"/>
              </a:rPr>
              <a:t>catalog </a:t>
            </a:r>
            <a:r>
              <a:rPr sz="1200" spc="105" dirty="0">
                <a:latin typeface="Times New Roman"/>
                <a:cs typeface="Times New Roman"/>
              </a:rPr>
              <a:t>of </a:t>
            </a:r>
            <a:r>
              <a:rPr sz="1200" spc="110" dirty="0">
                <a:latin typeface="Times New Roman"/>
                <a:cs typeface="Times New Roman"/>
              </a:rPr>
              <a:t>proven </a:t>
            </a:r>
            <a:r>
              <a:rPr sz="1200" spc="100" dirty="0">
                <a:latin typeface="Times New Roman"/>
                <a:cs typeface="Times New Roman"/>
              </a:rPr>
              <a:t>design or </a:t>
            </a:r>
            <a:r>
              <a:rPr sz="1200" spc="95" dirty="0">
                <a:latin typeface="Times New Roman"/>
                <a:cs typeface="Times New Roman"/>
              </a:rPr>
              <a:t>code-level </a:t>
            </a:r>
            <a:r>
              <a:rPr sz="1200" spc="114" dirty="0">
                <a:latin typeface="Times New Roman"/>
                <a:cs typeface="Times New Roman"/>
              </a:rPr>
              <a:t>components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125" dirty="0">
                <a:latin typeface="Times New Roman"/>
                <a:cs typeface="Times New Roman"/>
              </a:rPr>
              <a:t>made </a:t>
            </a:r>
            <a:r>
              <a:rPr sz="1200" spc="90" dirty="0">
                <a:latin typeface="Times New Roman"/>
                <a:cs typeface="Times New Roman"/>
              </a:rPr>
              <a:t>available  to </a:t>
            </a:r>
            <a:r>
              <a:rPr sz="1200" spc="120" dirty="0">
                <a:latin typeface="Times New Roman"/>
                <a:cs typeface="Times New Roman"/>
              </a:rPr>
              <a:t>you </a:t>
            </a:r>
            <a:r>
              <a:rPr sz="1200" spc="95" dirty="0">
                <a:latin typeface="Times New Roman"/>
                <a:cs typeface="Times New Roman"/>
              </a:rPr>
              <a:t>as </a:t>
            </a:r>
            <a:r>
              <a:rPr sz="1200" spc="105" dirty="0">
                <a:latin typeface="Times New Roman"/>
                <a:cs typeface="Times New Roman"/>
              </a:rPr>
              <a:t>design </a:t>
            </a:r>
            <a:r>
              <a:rPr sz="1200" spc="120" dirty="0">
                <a:latin typeface="Times New Roman"/>
                <a:cs typeface="Times New Roman"/>
              </a:rPr>
              <a:t>work </a:t>
            </a:r>
            <a:r>
              <a:rPr sz="1200" spc="100" dirty="0">
                <a:latin typeface="Times New Roman"/>
                <a:cs typeface="Times New Roman"/>
              </a:rPr>
              <a:t>proceeds. </a:t>
            </a:r>
            <a:r>
              <a:rPr sz="1200" spc="125" dirty="0">
                <a:latin typeface="Times New Roman"/>
                <a:cs typeface="Times New Roman"/>
              </a:rPr>
              <a:t>As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00" dirty="0">
                <a:latin typeface="Times New Roman"/>
                <a:cs typeface="Times New Roman"/>
              </a:rPr>
              <a:t>software </a:t>
            </a:r>
            <a:r>
              <a:rPr sz="1200" spc="90" dirty="0">
                <a:latin typeface="Times New Roman"/>
                <a:cs typeface="Times New Roman"/>
              </a:rPr>
              <a:t>architecture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100" dirty="0">
                <a:latin typeface="Times New Roman"/>
                <a:cs typeface="Times New Roman"/>
              </a:rPr>
              <a:t>developed, </a:t>
            </a:r>
            <a:r>
              <a:rPr sz="1200" spc="125" dirty="0">
                <a:latin typeface="Times New Roman"/>
                <a:cs typeface="Times New Roman"/>
              </a:rPr>
              <a:t>we  </a:t>
            </a:r>
            <a:r>
              <a:rPr sz="1200" spc="110" dirty="0">
                <a:latin typeface="Times New Roman"/>
                <a:cs typeface="Times New Roman"/>
              </a:rPr>
              <a:t>choose </a:t>
            </a:r>
            <a:r>
              <a:rPr sz="1200" spc="114" dirty="0">
                <a:latin typeface="Times New Roman"/>
                <a:cs typeface="Times New Roman"/>
              </a:rPr>
              <a:t>components </a:t>
            </a:r>
            <a:r>
              <a:rPr sz="1200" spc="100" dirty="0">
                <a:latin typeface="Times New Roman"/>
                <a:cs typeface="Times New Roman"/>
              </a:rPr>
              <a:t>or design </a:t>
            </a:r>
            <a:r>
              <a:rPr sz="1200" spc="90" dirty="0">
                <a:latin typeface="Times New Roman"/>
                <a:cs typeface="Times New Roman"/>
              </a:rPr>
              <a:t>patterns </a:t>
            </a:r>
            <a:r>
              <a:rPr sz="1200" spc="114" dirty="0">
                <a:latin typeface="Times New Roman"/>
                <a:cs typeface="Times New Roman"/>
              </a:rPr>
              <a:t>from </a:t>
            </a:r>
            <a:r>
              <a:rPr sz="1200" spc="95" dirty="0">
                <a:latin typeface="Times New Roman"/>
                <a:cs typeface="Times New Roman"/>
              </a:rPr>
              <a:t>the catalog </a:t>
            </a:r>
            <a:r>
              <a:rPr sz="1200" spc="114" dirty="0">
                <a:latin typeface="Times New Roman"/>
                <a:cs typeface="Times New Roman"/>
              </a:rPr>
              <a:t>and </a:t>
            </a:r>
            <a:r>
              <a:rPr sz="1200" spc="105" dirty="0">
                <a:latin typeface="Times New Roman"/>
                <a:cs typeface="Times New Roman"/>
              </a:rPr>
              <a:t>use </a:t>
            </a:r>
            <a:r>
              <a:rPr sz="1200" spc="114" dirty="0">
                <a:latin typeface="Times New Roman"/>
                <a:cs typeface="Times New Roman"/>
              </a:rPr>
              <a:t>them </a:t>
            </a:r>
            <a:r>
              <a:rPr sz="1200" spc="90" dirty="0">
                <a:latin typeface="Times New Roman"/>
                <a:cs typeface="Times New Roman"/>
              </a:rPr>
              <a:t>to </a:t>
            </a:r>
            <a:r>
              <a:rPr sz="1200" spc="100" dirty="0">
                <a:latin typeface="Times New Roman"/>
                <a:cs typeface="Times New Roman"/>
              </a:rPr>
              <a:t>populate 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90" dirty="0">
                <a:latin typeface="Times New Roman"/>
                <a:cs typeface="Times New Roman"/>
              </a:rPr>
              <a:t>architecture. </a:t>
            </a:r>
            <a:r>
              <a:rPr sz="1200" spc="114" dirty="0">
                <a:latin typeface="Times New Roman"/>
                <a:cs typeface="Times New Roman"/>
              </a:rPr>
              <a:t>Because </a:t>
            </a:r>
            <a:r>
              <a:rPr sz="1200" spc="95" dirty="0">
                <a:latin typeface="Times New Roman"/>
                <a:cs typeface="Times New Roman"/>
              </a:rPr>
              <a:t>these </a:t>
            </a:r>
            <a:r>
              <a:rPr sz="1200" spc="114" dirty="0">
                <a:latin typeface="Times New Roman"/>
                <a:cs typeface="Times New Roman"/>
              </a:rPr>
              <a:t>components </a:t>
            </a:r>
            <a:r>
              <a:rPr sz="1200" spc="110" dirty="0">
                <a:latin typeface="Times New Roman"/>
                <a:cs typeface="Times New Roman"/>
              </a:rPr>
              <a:t>have been </a:t>
            </a:r>
            <a:r>
              <a:rPr sz="1200" spc="95" dirty="0">
                <a:latin typeface="Times New Roman"/>
                <a:cs typeface="Times New Roman"/>
              </a:rPr>
              <a:t>created </a:t>
            </a:r>
            <a:r>
              <a:rPr sz="1200" spc="100" dirty="0">
                <a:latin typeface="Times New Roman"/>
                <a:cs typeface="Times New Roman"/>
              </a:rPr>
              <a:t>with </a:t>
            </a:r>
            <a:r>
              <a:rPr sz="1200" spc="90" dirty="0">
                <a:latin typeface="Times New Roman"/>
                <a:cs typeface="Times New Roman"/>
              </a:rPr>
              <a:t>reusability in  </a:t>
            </a:r>
            <a:r>
              <a:rPr sz="1200" spc="105" dirty="0">
                <a:latin typeface="Times New Roman"/>
                <a:cs typeface="Times New Roman"/>
              </a:rPr>
              <a:t>mind, a complete </a:t>
            </a:r>
            <a:r>
              <a:rPr sz="1200" spc="95" dirty="0">
                <a:latin typeface="Times New Roman"/>
                <a:cs typeface="Times New Roman"/>
              </a:rPr>
              <a:t>description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85" dirty="0">
                <a:latin typeface="Times New Roman"/>
                <a:cs typeface="Times New Roman"/>
              </a:rPr>
              <a:t>their interface, </a:t>
            </a:r>
            <a:r>
              <a:rPr sz="1200" spc="95" dirty="0">
                <a:latin typeface="Times New Roman"/>
                <a:cs typeface="Times New Roman"/>
              </a:rPr>
              <a:t>the function(s) </a:t>
            </a:r>
            <a:r>
              <a:rPr sz="1200" spc="100" dirty="0">
                <a:latin typeface="Times New Roman"/>
                <a:cs typeface="Times New Roman"/>
              </a:rPr>
              <a:t>they perform, </a:t>
            </a:r>
            <a:r>
              <a:rPr sz="1200" spc="114" dirty="0">
                <a:latin typeface="Times New Roman"/>
                <a:cs typeface="Times New Roman"/>
              </a:rPr>
              <a:t>and 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communication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collaboration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they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require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are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80" dirty="0">
                <a:latin typeface="Times New Roman"/>
                <a:cs typeface="Times New Roman"/>
              </a:rPr>
              <a:t>all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available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to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you.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200" b="1" u="heavy" spc="1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CLASS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1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BASED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1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COMPONENTS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Basic design</a:t>
            </a:r>
            <a:r>
              <a:rPr sz="1200" b="1" u="heavy" spc="-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principles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2499"/>
              </a:lnSpc>
              <a:spcBef>
                <a:spcPts val="805"/>
              </a:spcBef>
            </a:pPr>
            <a:r>
              <a:rPr sz="1200" b="1" u="heavy" spc="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1200" b="1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Open-Closed</a:t>
            </a:r>
            <a:r>
              <a:rPr sz="1200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Principle</a:t>
            </a:r>
            <a:r>
              <a:rPr sz="1200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(OCP).</a:t>
            </a:r>
            <a:r>
              <a:rPr sz="1200" b="1" spc="95" dirty="0">
                <a:latin typeface="Times New Roman"/>
                <a:cs typeface="Times New Roman"/>
              </a:rPr>
              <a:t> </a:t>
            </a:r>
            <a:r>
              <a:rPr sz="1200" spc="135" dirty="0">
                <a:latin typeface="Times New Roman"/>
                <a:cs typeface="Times New Roman"/>
              </a:rPr>
              <a:t>“A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module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[component]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should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be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open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for  </a:t>
            </a:r>
            <a:r>
              <a:rPr sz="1200" spc="100" dirty="0">
                <a:latin typeface="Times New Roman"/>
                <a:cs typeface="Times New Roman"/>
              </a:rPr>
              <a:t>extension </a:t>
            </a:r>
            <a:r>
              <a:rPr sz="1200" spc="105" dirty="0">
                <a:latin typeface="Times New Roman"/>
                <a:cs typeface="Times New Roman"/>
              </a:rPr>
              <a:t>but </a:t>
            </a:r>
            <a:r>
              <a:rPr sz="1200" spc="100" dirty="0">
                <a:latin typeface="Times New Roman"/>
                <a:cs typeface="Times New Roman"/>
              </a:rPr>
              <a:t>closed </a:t>
            </a:r>
            <a:r>
              <a:rPr sz="1200" spc="90" dirty="0">
                <a:latin typeface="Times New Roman"/>
                <a:cs typeface="Times New Roman"/>
              </a:rPr>
              <a:t>for</a:t>
            </a:r>
            <a:r>
              <a:rPr sz="1200" spc="-18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modification”</a:t>
            </a:r>
            <a:endParaRPr sz="1200">
              <a:latin typeface="Times New Roman"/>
              <a:cs typeface="Times New Roman"/>
            </a:endParaRPr>
          </a:p>
          <a:p>
            <a:pPr marL="516890" marR="6985" indent="-228600" algn="just">
              <a:lnSpc>
                <a:spcPct val="103299"/>
              </a:lnSpc>
              <a:spcBef>
                <a:spcPts val="900"/>
              </a:spcBef>
              <a:buFont typeface="Symbol"/>
              <a:buChar char=""/>
              <a:tabLst>
                <a:tab pos="517525" algn="l"/>
              </a:tabLst>
            </a:pPr>
            <a:r>
              <a:rPr sz="1200" spc="80" dirty="0">
                <a:latin typeface="Times New Roman"/>
                <a:cs typeface="Times New Roman"/>
              </a:rPr>
              <a:t>Should </a:t>
            </a:r>
            <a:r>
              <a:rPr sz="1200" spc="70" dirty="0">
                <a:latin typeface="Times New Roman"/>
                <a:cs typeface="Times New Roman"/>
              </a:rPr>
              <a:t>specify the </a:t>
            </a:r>
            <a:r>
              <a:rPr sz="1200" spc="80" dirty="0">
                <a:latin typeface="Times New Roman"/>
                <a:cs typeface="Times New Roman"/>
              </a:rPr>
              <a:t>component </a:t>
            </a:r>
            <a:r>
              <a:rPr sz="1200" spc="70" dirty="0">
                <a:latin typeface="Times New Roman"/>
                <a:cs typeface="Times New Roman"/>
              </a:rPr>
              <a:t>in </a:t>
            </a:r>
            <a:r>
              <a:rPr sz="1200" spc="75" dirty="0">
                <a:latin typeface="Times New Roman"/>
                <a:cs typeface="Times New Roman"/>
              </a:rPr>
              <a:t>a </a:t>
            </a:r>
            <a:r>
              <a:rPr sz="1200" spc="95" dirty="0">
                <a:latin typeface="Times New Roman"/>
                <a:cs typeface="Times New Roman"/>
              </a:rPr>
              <a:t>way </a:t>
            </a:r>
            <a:r>
              <a:rPr sz="1200" spc="65" dirty="0">
                <a:latin typeface="Times New Roman"/>
                <a:cs typeface="Times New Roman"/>
              </a:rPr>
              <a:t>that </a:t>
            </a:r>
            <a:r>
              <a:rPr sz="1200" spc="75" dirty="0">
                <a:latin typeface="Times New Roman"/>
                <a:cs typeface="Times New Roman"/>
              </a:rPr>
              <a:t>allows </a:t>
            </a:r>
            <a:r>
              <a:rPr sz="1200" spc="50" dirty="0">
                <a:latin typeface="Times New Roman"/>
                <a:cs typeface="Times New Roman"/>
              </a:rPr>
              <a:t>it </a:t>
            </a:r>
            <a:r>
              <a:rPr sz="1200" spc="70" dirty="0">
                <a:latin typeface="Times New Roman"/>
                <a:cs typeface="Times New Roman"/>
              </a:rPr>
              <a:t>to </a:t>
            </a:r>
            <a:r>
              <a:rPr sz="1200" spc="75" dirty="0">
                <a:latin typeface="Times New Roman"/>
                <a:cs typeface="Times New Roman"/>
              </a:rPr>
              <a:t>be extended </a:t>
            </a:r>
            <a:r>
              <a:rPr sz="1200" spc="70" dirty="0">
                <a:latin typeface="Times New Roman"/>
                <a:cs typeface="Times New Roman"/>
              </a:rPr>
              <a:t>(within  the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functional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domain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that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50" dirty="0">
                <a:latin typeface="Times New Roman"/>
                <a:cs typeface="Times New Roman"/>
              </a:rPr>
              <a:t>it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addresses)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without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the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80" dirty="0">
                <a:latin typeface="Times New Roman"/>
                <a:cs typeface="Times New Roman"/>
              </a:rPr>
              <a:t>need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to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make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internal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(code  </a:t>
            </a:r>
            <a:r>
              <a:rPr sz="1200" spc="70" dirty="0">
                <a:latin typeface="Times New Roman"/>
                <a:cs typeface="Times New Roman"/>
              </a:rPr>
              <a:t>or </a:t>
            </a:r>
            <a:r>
              <a:rPr sz="1200" spc="65" dirty="0">
                <a:latin typeface="Times New Roman"/>
                <a:cs typeface="Times New Roman"/>
              </a:rPr>
              <a:t>logic-level) </a:t>
            </a:r>
            <a:r>
              <a:rPr sz="1200" spc="70" dirty="0">
                <a:latin typeface="Times New Roman"/>
                <a:cs typeface="Times New Roman"/>
              </a:rPr>
              <a:t>modifications to the </a:t>
            </a:r>
            <a:r>
              <a:rPr sz="1200" spc="85" dirty="0">
                <a:latin typeface="Times New Roman"/>
                <a:cs typeface="Times New Roman"/>
              </a:rPr>
              <a:t>component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itself.</a:t>
            </a:r>
            <a:endParaRPr sz="1200">
              <a:latin typeface="Times New Roman"/>
              <a:cs typeface="Times New Roman"/>
            </a:endParaRPr>
          </a:p>
          <a:p>
            <a:pPr marL="516890" marR="10160" indent="-228600" algn="just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517525" algn="l"/>
              </a:tabLst>
            </a:pPr>
            <a:r>
              <a:rPr sz="1200" spc="130" dirty="0">
                <a:latin typeface="Times New Roman"/>
                <a:cs typeface="Times New Roman"/>
              </a:rPr>
              <a:t>To </a:t>
            </a:r>
            <a:r>
              <a:rPr sz="1200" spc="105" dirty="0">
                <a:latin typeface="Times New Roman"/>
                <a:cs typeface="Times New Roman"/>
              </a:rPr>
              <a:t>accomplish </a:t>
            </a:r>
            <a:r>
              <a:rPr sz="1200" spc="80" dirty="0">
                <a:latin typeface="Times New Roman"/>
                <a:cs typeface="Times New Roman"/>
              </a:rPr>
              <a:t>this, </a:t>
            </a:r>
            <a:r>
              <a:rPr sz="1200" spc="120" dirty="0">
                <a:latin typeface="Times New Roman"/>
                <a:cs typeface="Times New Roman"/>
              </a:rPr>
              <a:t>you </a:t>
            </a:r>
            <a:r>
              <a:rPr sz="1200" spc="90" dirty="0">
                <a:latin typeface="Times New Roman"/>
                <a:cs typeface="Times New Roman"/>
              </a:rPr>
              <a:t>create </a:t>
            </a:r>
            <a:r>
              <a:rPr sz="1200" spc="95" dirty="0">
                <a:latin typeface="Times New Roman"/>
                <a:cs typeface="Times New Roman"/>
              </a:rPr>
              <a:t>abstractions </a:t>
            </a:r>
            <a:r>
              <a:rPr sz="1200" spc="85" dirty="0">
                <a:latin typeface="Times New Roman"/>
                <a:cs typeface="Times New Roman"/>
              </a:rPr>
              <a:t>that </a:t>
            </a:r>
            <a:r>
              <a:rPr sz="1200" spc="100" dirty="0">
                <a:latin typeface="Times New Roman"/>
                <a:cs typeface="Times New Roman"/>
              </a:rPr>
              <a:t>serve </a:t>
            </a:r>
            <a:r>
              <a:rPr sz="1200" spc="95" dirty="0">
                <a:latin typeface="Times New Roman"/>
                <a:cs typeface="Times New Roman"/>
              </a:rPr>
              <a:t>as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100" dirty="0">
                <a:latin typeface="Times New Roman"/>
                <a:cs typeface="Times New Roman"/>
              </a:rPr>
              <a:t>buffer </a:t>
            </a:r>
            <a:r>
              <a:rPr sz="1200" spc="110" dirty="0">
                <a:latin typeface="Times New Roman"/>
                <a:cs typeface="Times New Roman"/>
              </a:rPr>
              <a:t>between 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functionality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that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is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likely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to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be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extended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design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class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itself.</a:t>
            </a:r>
            <a:endParaRPr sz="1200">
              <a:latin typeface="Times New Roman"/>
              <a:cs typeface="Times New Roman"/>
            </a:endParaRPr>
          </a:p>
          <a:p>
            <a:pPr marL="516890" indent="-229235" algn="just">
              <a:lnSpc>
                <a:spcPct val="100000"/>
              </a:lnSpc>
              <a:spcBef>
                <a:spcPts val="130"/>
              </a:spcBef>
              <a:buFont typeface="Symbol"/>
              <a:buChar char=""/>
              <a:tabLst>
                <a:tab pos="517525" algn="l"/>
              </a:tabLst>
            </a:pPr>
            <a:r>
              <a:rPr sz="1200" spc="125" dirty="0">
                <a:latin typeface="Times New Roman"/>
                <a:cs typeface="Times New Roman"/>
              </a:rPr>
              <a:t>One way </a:t>
            </a:r>
            <a:r>
              <a:rPr sz="1200" spc="90" dirty="0">
                <a:latin typeface="Times New Roman"/>
                <a:cs typeface="Times New Roman"/>
              </a:rPr>
              <a:t>to </a:t>
            </a:r>
            <a:r>
              <a:rPr sz="1200" spc="105" dirty="0">
                <a:latin typeface="Times New Roman"/>
                <a:cs typeface="Times New Roman"/>
              </a:rPr>
              <a:t>accomplish </a:t>
            </a:r>
            <a:r>
              <a:rPr sz="1200" spc="150" dirty="0">
                <a:latin typeface="Times New Roman"/>
                <a:cs typeface="Times New Roman"/>
              </a:rPr>
              <a:t>OCP </a:t>
            </a:r>
            <a:r>
              <a:rPr sz="1200" spc="90" dirty="0">
                <a:latin typeface="Times New Roman"/>
                <a:cs typeface="Times New Roman"/>
              </a:rPr>
              <a:t>for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b="1" spc="105" dirty="0">
                <a:latin typeface="Times New Roman"/>
                <a:cs typeface="Times New Roman"/>
              </a:rPr>
              <a:t>Detector </a:t>
            </a:r>
            <a:r>
              <a:rPr sz="1200" spc="90" dirty="0">
                <a:latin typeface="Times New Roman"/>
                <a:cs typeface="Times New Roman"/>
              </a:rPr>
              <a:t>class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85" dirty="0">
                <a:latin typeface="Times New Roman"/>
                <a:cs typeface="Times New Roman"/>
              </a:rPr>
              <a:t>illustrated </a:t>
            </a:r>
            <a:r>
              <a:rPr sz="1200" spc="90" dirty="0">
                <a:latin typeface="Times New Roman"/>
                <a:cs typeface="Times New Roman"/>
              </a:rPr>
              <a:t>in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Figure</a:t>
            </a:r>
            <a:endParaRPr sz="1200">
              <a:latin typeface="Times New Roman"/>
              <a:cs typeface="Times New Roman"/>
            </a:endParaRPr>
          </a:p>
          <a:p>
            <a:pPr marL="516890" marR="5715" algn="just">
              <a:lnSpc>
                <a:spcPct val="103000"/>
              </a:lnSpc>
              <a:spcBef>
                <a:spcPts val="15"/>
              </a:spcBef>
            </a:pPr>
            <a:r>
              <a:rPr sz="1200" spc="95" dirty="0">
                <a:latin typeface="Times New Roman"/>
                <a:cs typeface="Times New Roman"/>
              </a:rPr>
              <a:t>.The </a:t>
            </a:r>
            <a:r>
              <a:rPr sz="1200" spc="100" dirty="0">
                <a:latin typeface="Times New Roman"/>
                <a:cs typeface="Times New Roman"/>
              </a:rPr>
              <a:t>sensor </a:t>
            </a:r>
            <a:r>
              <a:rPr sz="1200" spc="90" dirty="0">
                <a:latin typeface="Times New Roman"/>
                <a:cs typeface="Times New Roman"/>
              </a:rPr>
              <a:t>interface </a:t>
            </a:r>
            <a:r>
              <a:rPr sz="1200" spc="95" dirty="0">
                <a:latin typeface="Times New Roman"/>
                <a:cs typeface="Times New Roman"/>
              </a:rPr>
              <a:t>presents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95" dirty="0">
                <a:latin typeface="Times New Roman"/>
                <a:cs typeface="Times New Roman"/>
              </a:rPr>
              <a:t>consistent </a:t>
            </a:r>
            <a:r>
              <a:rPr sz="1200" spc="114" dirty="0">
                <a:latin typeface="Times New Roman"/>
                <a:cs typeface="Times New Roman"/>
              </a:rPr>
              <a:t>view </a:t>
            </a:r>
            <a:r>
              <a:rPr sz="1200" spc="100" dirty="0">
                <a:latin typeface="Times New Roman"/>
                <a:cs typeface="Times New Roman"/>
              </a:rPr>
              <a:t>of sensors </a:t>
            </a:r>
            <a:r>
              <a:rPr sz="1200" spc="90" dirty="0">
                <a:latin typeface="Times New Roman"/>
                <a:cs typeface="Times New Roman"/>
              </a:rPr>
              <a:t>to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90" dirty="0">
                <a:latin typeface="Times New Roman"/>
                <a:cs typeface="Times New Roman"/>
              </a:rPr>
              <a:t>detector  </a:t>
            </a:r>
            <a:r>
              <a:rPr sz="1200" spc="110" dirty="0">
                <a:latin typeface="Times New Roman"/>
                <a:cs typeface="Times New Roman"/>
              </a:rPr>
              <a:t>component. </a:t>
            </a:r>
            <a:r>
              <a:rPr sz="1200" spc="75" dirty="0">
                <a:latin typeface="Times New Roman"/>
                <a:cs typeface="Times New Roman"/>
              </a:rPr>
              <a:t>If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130" dirty="0">
                <a:latin typeface="Times New Roman"/>
                <a:cs typeface="Times New Roman"/>
              </a:rPr>
              <a:t>new </a:t>
            </a:r>
            <a:r>
              <a:rPr sz="1200" spc="100" dirty="0">
                <a:latin typeface="Times New Roman"/>
                <a:cs typeface="Times New Roman"/>
              </a:rPr>
              <a:t>type of sensor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114" dirty="0">
                <a:latin typeface="Times New Roman"/>
                <a:cs typeface="Times New Roman"/>
              </a:rPr>
              <a:t>added </a:t>
            </a:r>
            <a:r>
              <a:rPr sz="1200" spc="120" dirty="0">
                <a:latin typeface="Times New Roman"/>
                <a:cs typeface="Times New Roman"/>
              </a:rPr>
              <a:t>no </a:t>
            </a:r>
            <a:r>
              <a:rPr sz="1200" spc="110" dirty="0">
                <a:latin typeface="Times New Roman"/>
                <a:cs typeface="Times New Roman"/>
              </a:rPr>
              <a:t>change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95" dirty="0">
                <a:latin typeface="Times New Roman"/>
                <a:cs typeface="Times New Roman"/>
              </a:rPr>
              <a:t>required </a:t>
            </a:r>
            <a:r>
              <a:rPr sz="1200" spc="90" dirty="0">
                <a:latin typeface="Times New Roman"/>
                <a:cs typeface="Times New Roman"/>
              </a:rPr>
              <a:t>for </a:t>
            </a:r>
            <a:r>
              <a:rPr sz="1200" spc="100" dirty="0">
                <a:latin typeface="Times New Roman"/>
                <a:cs typeface="Times New Roman"/>
              </a:rPr>
              <a:t>the  </a:t>
            </a:r>
            <a:r>
              <a:rPr sz="1200" b="1" spc="100" dirty="0">
                <a:latin typeface="Times New Roman"/>
                <a:cs typeface="Times New Roman"/>
              </a:rPr>
              <a:t>Detector </a:t>
            </a:r>
            <a:r>
              <a:rPr sz="1200" spc="110" dirty="0">
                <a:latin typeface="Times New Roman"/>
                <a:cs typeface="Times New Roman"/>
              </a:rPr>
              <a:t>class(component). </a:t>
            </a:r>
            <a:r>
              <a:rPr sz="1200" spc="120" dirty="0">
                <a:latin typeface="Times New Roman"/>
                <a:cs typeface="Times New Roman"/>
              </a:rPr>
              <a:t>The </a:t>
            </a:r>
            <a:r>
              <a:rPr sz="1200" spc="150" dirty="0">
                <a:latin typeface="Times New Roman"/>
                <a:cs typeface="Times New Roman"/>
              </a:rPr>
              <a:t>OCP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95" dirty="0">
                <a:latin typeface="Times New Roman"/>
                <a:cs typeface="Times New Roman"/>
              </a:rPr>
              <a:t>preserved.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7" y="10283952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1" y="7944611"/>
            <a:ext cx="4725593" cy="2260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705" y="10367264"/>
            <a:ext cx="182372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4294967295"/>
          </p:nvPr>
        </p:nvSpPr>
        <p:spPr>
          <a:xfrm>
            <a:off x="2741984" y="10367264"/>
            <a:ext cx="74358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4294967295"/>
          </p:nvPr>
        </p:nvSpPr>
        <p:spPr>
          <a:xfrm>
            <a:off x="3835901" y="10367264"/>
            <a:ext cx="126237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6307073" y="10367264"/>
            <a:ext cx="49784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65</a:t>
            </a:fld>
            <a:endParaRPr spc="-20" dirty="0"/>
          </a:p>
        </p:txBody>
      </p:sp>
    </p:spTree>
    <p:extLst>
      <p:ext uri="{BB962C8B-B14F-4D97-AF65-F5344CB8AC3E}">
        <p14:creationId xmlns:p14="http://schemas.microsoft.com/office/powerpoint/2010/main" val="39616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993" y="281431"/>
            <a:ext cx="34283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6454" y="281431"/>
            <a:ext cx="664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8874" y="281431"/>
            <a:ext cx="12909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2117" y="528828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2117" y="10283952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5" y="731010"/>
            <a:ext cx="5991860" cy="92228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heavy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Liskov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Substitution Principle</a:t>
            </a:r>
            <a:r>
              <a:rPr sz="1200" b="1" u="heavy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(LSP).</a:t>
            </a:r>
            <a:endParaRPr sz="1200">
              <a:latin typeface="Times New Roman"/>
              <a:cs typeface="Times New Roman"/>
            </a:endParaRPr>
          </a:p>
          <a:p>
            <a:pPr marL="469900" indent="-228600" algn="just">
              <a:lnSpc>
                <a:spcPct val="100000"/>
              </a:lnSpc>
              <a:spcBef>
                <a:spcPts val="92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70" dirty="0">
                <a:solidFill>
                  <a:srgbClr val="221F1F"/>
                </a:solidFill>
                <a:latin typeface="Times New Roman"/>
                <a:cs typeface="Times New Roman"/>
              </a:rPr>
              <a:t>“</a:t>
            </a:r>
            <a:r>
              <a:rPr sz="1200" i="1" spc="70" dirty="0">
                <a:solidFill>
                  <a:srgbClr val="221F1F"/>
                </a:solidFill>
                <a:latin typeface="Times New Roman"/>
                <a:cs typeface="Times New Roman"/>
              </a:rPr>
              <a:t>Subclasses </a:t>
            </a:r>
            <a:r>
              <a:rPr sz="1200" i="1" spc="75" dirty="0">
                <a:solidFill>
                  <a:srgbClr val="221F1F"/>
                </a:solidFill>
                <a:latin typeface="Times New Roman"/>
                <a:cs typeface="Times New Roman"/>
              </a:rPr>
              <a:t>should be </a:t>
            </a:r>
            <a:r>
              <a:rPr sz="1200" i="1" spc="65" dirty="0">
                <a:solidFill>
                  <a:srgbClr val="221F1F"/>
                </a:solidFill>
                <a:latin typeface="Times New Roman"/>
                <a:cs typeface="Times New Roman"/>
              </a:rPr>
              <a:t>substitutable for </a:t>
            </a:r>
            <a:r>
              <a:rPr sz="1200" i="1" spc="85" dirty="0">
                <a:solidFill>
                  <a:srgbClr val="221F1F"/>
                </a:solidFill>
                <a:latin typeface="Times New Roman"/>
                <a:cs typeface="Times New Roman"/>
              </a:rPr>
              <a:t>their </a:t>
            </a:r>
            <a:r>
              <a:rPr sz="1200" i="1" spc="105" dirty="0">
                <a:solidFill>
                  <a:srgbClr val="221F1F"/>
                </a:solidFill>
                <a:latin typeface="Times New Roman"/>
                <a:cs typeface="Times New Roman"/>
              </a:rPr>
              <a:t>base</a:t>
            </a:r>
            <a:r>
              <a:rPr sz="1200" i="1" spc="-13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i="1" spc="90" dirty="0">
                <a:solidFill>
                  <a:srgbClr val="221F1F"/>
                </a:solidFill>
                <a:latin typeface="Times New Roman"/>
                <a:cs typeface="Times New Roman"/>
              </a:rPr>
              <a:t>classes”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469900" marR="6350" indent="-228600" algn="just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This</a:t>
            </a:r>
            <a:r>
              <a:rPr sz="1200" spc="-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design</a:t>
            </a:r>
            <a:r>
              <a:rPr sz="1200" spc="-5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principle</a:t>
            </a:r>
            <a:r>
              <a:rPr sz="120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suggests</a:t>
            </a:r>
            <a:r>
              <a:rPr sz="1200" spc="-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that</a:t>
            </a:r>
            <a:r>
              <a:rPr sz="1200" spc="-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</a:t>
            </a:r>
            <a:r>
              <a:rPr sz="1200" spc="-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component</a:t>
            </a:r>
            <a:r>
              <a:rPr sz="1200" spc="-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that</a:t>
            </a:r>
            <a:r>
              <a:rPr sz="1200" spc="-1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uses</a:t>
            </a:r>
            <a:r>
              <a:rPr sz="120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</a:t>
            </a:r>
            <a:r>
              <a:rPr sz="1200" spc="-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base</a:t>
            </a:r>
            <a:r>
              <a:rPr sz="120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class</a:t>
            </a:r>
            <a:r>
              <a:rPr sz="120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should 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continue</a:t>
            </a:r>
            <a:r>
              <a:rPr sz="1200" spc="-1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to</a:t>
            </a:r>
            <a:r>
              <a:rPr sz="1200" spc="3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function</a:t>
            </a:r>
            <a:r>
              <a:rPr sz="1200" spc="6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properly</a:t>
            </a:r>
            <a:r>
              <a:rPr sz="1200" spc="4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70" dirty="0">
                <a:solidFill>
                  <a:srgbClr val="221F1F"/>
                </a:solidFill>
                <a:latin typeface="Times New Roman"/>
                <a:cs typeface="Times New Roman"/>
              </a:rPr>
              <a:t>if</a:t>
            </a:r>
            <a:r>
              <a:rPr sz="1200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</a:t>
            </a:r>
            <a:r>
              <a:rPr sz="1200" spc="4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class</a:t>
            </a:r>
            <a:r>
              <a:rPr sz="1200" spc="4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derived</a:t>
            </a:r>
            <a:r>
              <a:rPr sz="1200" spc="3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from</a:t>
            </a:r>
            <a:r>
              <a:rPr sz="1200" spc="5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</a:t>
            </a:r>
            <a:r>
              <a:rPr sz="1200" spc="2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base</a:t>
            </a:r>
            <a:r>
              <a:rPr sz="1200" spc="5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class</a:t>
            </a:r>
            <a:r>
              <a:rPr sz="1200" spc="4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75" dirty="0">
                <a:solidFill>
                  <a:srgbClr val="221F1F"/>
                </a:solidFill>
                <a:latin typeface="Times New Roman"/>
                <a:cs typeface="Times New Roman"/>
              </a:rPr>
              <a:t>is</a:t>
            </a:r>
            <a:r>
              <a:rPr sz="1200" spc="5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passed 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to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component</a:t>
            </a:r>
            <a:r>
              <a:rPr sz="1200" spc="-9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instead</a:t>
            </a:r>
            <a:endParaRPr sz="1200">
              <a:latin typeface="Times New Roman"/>
              <a:cs typeface="Times New Roman"/>
            </a:endParaRPr>
          </a:p>
          <a:p>
            <a:pPr marL="469900" marR="8255" indent="-228600" algn="just">
              <a:lnSpc>
                <a:spcPct val="103099"/>
              </a:lnSpc>
              <a:spcBef>
                <a:spcPts val="10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In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context,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“contract” </a:t>
            </a:r>
            <a:r>
              <a:rPr sz="1200" spc="80" dirty="0">
                <a:solidFill>
                  <a:srgbClr val="221F1F"/>
                </a:solidFill>
                <a:latin typeface="Times New Roman"/>
                <a:cs typeface="Times New Roman"/>
              </a:rPr>
              <a:t>is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sz="1200" i="1" spc="95" dirty="0">
                <a:solidFill>
                  <a:srgbClr val="221F1F"/>
                </a:solidFill>
                <a:latin typeface="Times New Roman"/>
                <a:cs typeface="Times New Roman"/>
              </a:rPr>
              <a:t>pre-condition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that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must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be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true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before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component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uses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 base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class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and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sz="1200" i="1" spc="95" dirty="0">
                <a:solidFill>
                  <a:srgbClr val="221F1F"/>
                </a:solidFill>
                <a:latin typeface="Times New Roman"/>
                <a:cs typeface="Times New Roman"/>
              </a:rPr>
              <a:t>post-condition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that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should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be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true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after 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component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uses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 base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class. </a:t>
            </a:r>
            <a:r>
              <a:rPr sz="1200" spc="140" dirty="0">
                <a:solidFill>
                  <a:srgbClr val="221F1F"/>
                </a:solidFill>
                <a:latin typeface="Times New Roman"/>
                <a:cs typeface="Times New Roman"/>
              </a:rPr>
              <a:t>When </a:t>
            </a:r>
            <a:r>
              <a:rPr sz="1200" spc="120" dirty="0">
                <a:solidFill>
                  <a:srgbClr val="221F1F"/>
                </a:solidFill>
                <a:latin typeface="Times New Roman"/>
                <a:cs typeface="Times New Roman"/>
              </a:rPr>
              <a:t>you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create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derived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classes,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be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sure 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they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conform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to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pre-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and</a:t>
            </a:r>
            <a:r>
              <a:rPr sz="1200" spc="-114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post-conditions.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200" b="1" u="heavy" spc="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Dependency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Inversion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Principle</a:t>
            </a:r>
            <a:r>
              <a:rPr sz="1200" b="1" u="heavy" spc="3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(DIP).</a:t>
            </a:r>
            <a:endParaRPr sz="1200">
              <a:latin typeface="Times New Roman"/>
              <a:cs typeface="Times New Roman"/>
            </a:endParaRPr>
          </a:p>
          <a:p>
            <a:pPr marL="469900" indent="-228600" algn="just">
              <a:lnSpc>
                <a:spcPct val="100000"/>
              </a:lnSpc>
              <a:spcBef>
                <a:spcPts val="92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85" dirty="0">
                <a:latin typeface="Times New Roman"/>
                <a:cs typeface="Times New Roman"/>
              </a:rPr>
              <a:t>“</a:t>
            </a:r>
            <a:r>
              <a:rPr sz="1200" i="1" spc="85" dirty="0">
                <a:latin typeface="Times New Roman"/>
                <a:cs typeface="Times New Roman"/>
              </a:rPr>
              <a:t>Depend on </a:t>
            </a:r>
            <a:r>
              <a:rPr sz="1200" i="1" spc="65" dirty="0">
                <a:latin typeface="Times New Roman"/>
                <a:cs typeface="Times New Roman"/>
              </a:rPr>
              <a:t>abstractions. </a:t>
            </a:r>
            <a:r>
              <a:rPr sz="1200" i="1" spc="105" dirty="0">
                <a:latin typeface="Times New Roman"/>
                <a:cs typeface="Times New Roman"/>
              </a:rPr>
              <a:t>Do </a:t>
            </a:r>
            <a:r>
              <a:rPr sz="1200" i="1" spc="70" dirty="0">
                <a:latin typeface="Times New Roman"/>
                <a:cs typeface="Times New Roman"/>
              </a:rPr>
              <a:t>not </a:t>
            </a:r>
            <a:r>
              <a:rPr sz="1200" i="1" spc="110" dirty="0">
                <a:latin typeface="Times New Roman"/>
                <a:cs typeface="Times New Roman"/>
              </a:rPr>
              <a:t>dependon</a:t>
            </a:r>
            <a:r>
              <a:rPr sz="1200" i="1" spc="405" dirty="0">
                <a:latin typeface="Times New Roman"/>
                <a:cs typeface="Times New Roman"/>
              </a:rPr>
              <a:t> </a:t>
            </a:r>
            <a:r>
              <a:rPr sz="1200" i="1" spc="95" dirty="0">
                <a:latin typeface="Times New Roman"/>
                <a:cs typeface="Times New Roman"/>
              </a:rPr>
              <a:t>concretions”</a:t>
            </a:r>
            <a:r>
              <a:rPr sz="1200" spc="95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469900" marR="7620" indent="-228600" algn="just">
              <a:lnSpc>
                <a:spcPct val="103099"/>
              </a:lnSpc>
              <a:spcBef>
                <a:spcPts val="9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95" dirty="0">
                <a:latin typeface="Times New Roman"/>
                <a:cs typeface="Times New Roman"/>
              </a:rPr>
              <a:t>Abstractions are the place </a:t>
            </a:r>
            <a:r>
              <a:rPr sz="1200" spc="114" dirty="0">
                <a:latin typeface="Times New Roman"/>
                <a:cs typeface="Times New Roman"/>
              </a:rPr>
              <a:t>where </a:t>
            </a:r>
            <a:r>
              <a:rPr sz="1200" spc="105" dirty="0">
                <a:latin typeface="Times New Roman"/>
                <a:cs typeface="Times New Roman"/>
              </a:rPr>
              <a:t>a design can </a:t>
            </a:r>
            <a:r>
              <a:rPr sz="1200" spc="110" dirty="0">
                <a:latin typeface="Times New Roman"/>
                <a:cs typeface="Times New Roman"/>
              </a:rPr>
              <a:t>be </a:t>
            </a:r>
            <a:r>
              <a:rPr sz="1200" spc="105" dirty="0">
                <a:latin typeface="Times New Roman"/>
                <a:cs typeface="Times New Roman"/>
              </a:rPr>
              <a:t>extended </a:t>
            </a:r>
            <a:r>
              <a:rPr sz="1200" spc="100" dirty="0">
                <a:latin typeface="Times New Roman"/>
                <a:cs typeface="Times New Roman"/>
              </a:rPr>
              <a:t>without </a:t>
            </a:r>
            <a:r>
              <a:rPr sz="1200" spc="90" dirty="0">
                <a:latin typeface="Times New Roman"/>
                <a:cs typeface="Times New Roman"/>
              </a:rPr>
              <a:t>great  </a:t>
            </a:r>
            <a:r>
              <a:rPr sz="1200" spc="95" dirty="0">
                <a:latin typeface="Times New Roman"/>
                <a:cs typeface="Times New Roman"/>
              </a:rPr>
              <a:t>complication. </a:t>
            </a:r>
            <a:r>
              <a:rPr sz="1200" spc="120" dirty="0">
                <a:latin typeface="Times New Roman"/>
                <a:cs typeface="Times New Roman"/>
              </a:rPr>
              <a:t>The more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114" dirty="0">
                <a:latin typeface="Times New Roman"/>
                <a:cs typeface="Times New Roman"/>
              </a:rPr>
              <a:t>component </a:t>
            </a:r>
            <a:r>
              <a:rPr sz="1200" spc="110" dirty="0">
                <a:latin typeface="Times New Roman"/>
                <a:cs typeface="Times New Roman"/>
              </a:rPr>
              <a:t>depends </a:t>
            </a:r>
            <a:r>
              <a:rPr sz="1200" spc="120" dirty="0">
                <a:latin typeface="Times New Roman"/>
                <a:cs typeface="Times New Roman"/>
              </a:rPr>
              <a:t>on </a:t>
            </a:r>
            <a:r>
              <a:rPr sz="1200" spc="95" dirty="0">
                <a:latin typeface="Times New Roman"/>
                <a:cs typeface="Times New Roman"/>
              </a:rPr>
              <a:t>other </a:t>
            </a:r>
            <a:r>
              <a:rPr sz="1200" spc="100" dirty="0">
                <a:latin typeface="Times New Roman"/>
                <a:cs typeface="Times New Roman"/>
              </a:rPr>
              <a:t>concrete  </a:t>
            </a:r>
            <a:r>
              <a:rPr sz="1200" spc="110" dirty="0">
                <a:latin typeface="Times New Roman"/>
                <a:cs typeface="Times New Roman"/>
              </a:rPr>
              <a:t>components </a:t>
            </a:r>
            <a:r>
              <a:rPr sz="1200" spc="90" dirty="0">
                <a:latin typeface="Times New Roman"/>
                <a:cs typeface="Times New Roman"/>
              </a:rPr>
              <a:t>(rather </a:t>
            </a:r>
            <a:r>
              <a:rPr sz="1200" spc="100" dirty="0">
                <a:latin typeface="Times New Roman"/>
                <a:cs typeface="Times New Roman"/>
              </a:rPr>
              <a:t>than </a:t>
            </a:r>
            <a:r>
              <a:rPr sz="1200" spc="120" dirty="0">
                <a:latin typeface="Times New Roman"/>
                <a:cs typeface="Times New Roman"/>
              </a:rPr>
              <a:t>on </a:t>
            </a:r>
            <a:r>
              <a:rPr sz="1200" spc="90" dirty="0">
                <a:latin typeface="Times New Roman"/>
                <a:cs typeface="Times New Roman"/>
              </a:rPr>
              <a:t>abstractions </a:t>
            </a:r>
            <a:r>
              <a:rPr sz="1200" spc="105" dirty="0">
                <a:latin typeface="Times New Roman"/>
                <a:cs typeface="Times New Roman"/>
              </a:rPr>
              <a:t>such </a:t>
            </a:r>
            <a:r>
              <a:rPr sz="1200" spc="95" dirty="0">
                <a:latin typeface="Times New Roman"/>
                <a:cs typeface="Times New Roman"/>
              </a:rPr>
              <a:t>as </a:t>
            </a:r>
            <a:r>
              <a:rPr sz="1200" spc="110" dirty="0">
                <a:latin typeface="Times New Roman"/>
                <a:cs typeface="Times New Roman"/>
              </a:rPr>
              <a:t>an </a:t>
            </a:r>
            <a:r>
              <a:rPr sz="1200" spc="85" dirty="0">
                <a:latin typeface="Times New Roman"/>
                <a:cs typeface="Times New Roman"/>
              </a:rPr>
              <a:t>interface),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20" dirty="0">
                <a:latin typeface="Times New Roman"/>
                <a:cs typeface="Times New Roman"/>
              </a:rPr>
              <a:t>more  </a:t>
            </a:r>
            <a:r>
              <a:rPr sz="1200" spc="80" dirty="0">
                <a:latin typeface="Times New Roman"/>
                <a:cs typeface="Times New Roman"/>
              </a:rPr>
              <a:t>difficult </a:t>
            </a:r>
            <a:r>
              <a:rPr sz="1200" spc="60" dirty="0">
                <a:latin typeface="Times New Roman"/>
                <a:cs typeface="Times New Roman"/>
              </a:rPr>
              <a:t>it </a:t>
            </a:r>
            <a:r>
              <a:rPr sz="1200" spc="90" dirty="0">
                <a:latin typeface="Times New Roman"/>
                <a:cs typeface="Times New Roman"/>
              </a:rPr>
              <a:t>will </a:t>
            </a:r>
            <a:r>
              <a:rPr sz="1200" spc="110" dirty="0">
                <a:latin typeface="Times New Roman"/>
                <a:cs typeface="Times New Roman"/>
              </a:rPr>
              <a:t>be </a:t>
            </a:r>
            <a:r>
              <a:rPr sz="1200" spc="90" dirty="0">
                <a:latin typeface="Times New Roman"/>
                <a:cs typeface="Times New Roman"/>
              </a:rPr>
              <a:t>to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extend.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200" b="1" u="heavy" spc="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sz="1200" b="1" u="heavy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Interface </a:t>
            </a:r>
            <a:r>
              <a:rPr sz="1200" b="1" u="heavy" spc="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Segregation </a:t>
            </a:r>
            <a:r>
              <a:rPr sz="1200" b="1" u="heavy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Principle</a:t>
            </a:r>
            <a:r>
              <a:rPr sz="1200" b="1" u="heavy" spc="-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(ISP).</a:t>
            </a:r>
            <a:endParaRPr sz="1200">
              <a:latin typeface="Times New Roman"/>
              <a:cs typeface="Times New Roman"/>
            </a:endParaRPr>
          </a:p>
          <a:p>
            <a:pPr marL="516890" marR="8255" indent="-228600" algn="just">
              <a:lnSpc>
                <a:spcPct val="103299"/>
              </a:lnSpc>
              <a:spcBef>
                <a:spcPts val="875"/>
              </a:spcBef>
              <a:buFont typeface="Symbol"/>
              <a:buChar char=""/>
              <a:tabLst>
                <a:tab pos="517525" algn="l"/>
              </a:tabLst>
            </a:pPr>
            <a:r>
              <a:rPr sz="1200" i="1" spc="130" dirty="0">
                <a:latin typeface="Times New Roman"/>
                <a:cs typeface="Times New Roman"/>
              </a:rPr>
              <a:t>“Many </a:t>
            </a:r>
            <a:r>
              <a:rPr sz="1200" i="1" spc="85" dirty="0">
                <a:latin typeface="Times New Roman"/>
                <a:cs typeface="Times New Roman"/>
              </a:rPr>
              <a:t>client-specific </a:t>
            </a:r>
            <a:r>
              <a:rPr sz="1200" i="1" spc="90" dirty="0">
                <a:latin typeface="Times New Roman"/>
                <a:cs typeface="Times New Roman"/>
              </a:rPr>
              <a:t>interfaces </a:t>
            </a:r>
            <a:r>
              <a:rPr sz="1200" i="1" spc="105" dirty="0">
                <a:latin typeface="Times New Roman"/>
                <a:cs typeface="Times New Roman"/>
              </a:rPr>
              <a:t>are </a:t>
            </a:r>
            <a:r>
              <a:rPr sz="1200" i="1" spc="90" dirty="0">
                <a:latin typeface="Times New Roman"/>
                <a:cs typeface="Times New Roman"/>
              </a:rPr>
              <a:t>better </a:t>
            </a:r>
            <a:r>
              <a:rPr sz="1200" i="1" spc="105" dirty="0">
                <a:latin typeface="Times New Roman"/>
                <a:cs typeface="Times New Roman"/>
              </a:rPr>
              <a:t>than </a:t>
            </a:r>
            <a:r>
              <a:rPr sz="1200" i="1" spc="114" dirty="0">
                <a:latin typeface="Times New Roman"/>
                <a:cs typeface="Times New Roman"/>
              </a:rPr>
              <a:t>one </a:t>
            </a:r>
            <a:r>
              <a:rPr sz="1200" i="1" spc="100" dirty="0">
                <a:latin typeface="Times New Roman"/>
                <a:cs typeface="Times New Roman"/>
              </a:rPr>
              <a:t>general </a:t>
            </a:r>
            <a:r>
              <a:rPr sz="1200" i="1" spc="110" dirty="0">
                <a:latin typeface="Times New Roman"/>
                <a:cs typeface="Times New Roman"/>
              </a:rPr>
              <a:t>purpose  </a:t>
            </a:r>
            <a:r>
              <a:rPr sz="1200" i="1" spc="90" dirty="0">
                <a:latin typeface="Times New Roman"/>
                <a:cs typeface="Times New Roman"/>
              </a:rPr>
              <a:t>interface”.</a:t>
            </a:r>
            <a:endParaRPr sz="1200">
              <a:latin typeface="Times New Roman"/>
              <a:cs typeface="Times New Roman"/>
            </a:endParaRPr>
          </a:p>
          <a:p>
            <a:pPr marL="516890" marR="8890" indent="-228600" algn="just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517525" algn="l"/>
              </a:tabLst>
            </a:pPr>
            <a:r>
              <a:rPr sz="1200" spc="105" dirty="0">
                <a:latin typeface="Times New Roman"/>
                <a:cs typeface="Times New Roman"/>
              </a:rPr>
              <a:t>There </a:t>
            </a:r>
            <a:r>
              <a:rPr sz="1200" spc="95" dirty="0">
                <a:latin typeface="Times New Roman"/>
                <a:cs typeface="Times New Roman"/>
              </a:rPr>
              <a:t>are </a:t>
            </a:r>
            <a:r>
              <a:rPr sz="1200" spc="130" dirty="0">
                <a:latin typeface="Times New Roman"/>
                <a:cs typeface="Times New Roman"/>
              </a:rPr>
              <a:t>many </a:t>
            </a:r>
            <a:r>
              <a:rPr sz="1200" spc="95" dirty="0">
                <a:latin typeface="Times New Roman"/>
                <a:cs typeface="Times New Roman"/>
              </a:rPr>
              <a:t>instances </a:t>
            </a:r>
            <a:r>
              <a:rPr sz="1200" spc="90" dirty="0">
                <a:latin typeface="Times New Roman"/>
                <a:cs typeface="Times New Roman"/>
              </a:rPr>
              <a:t>in </a:t>
            </a:r>
            <a:r>
              <a:rPr sz="1200" spc="110" dirty="0">
                <a:latin typeface="Times New Roman"/>
                <a:cs typeface="Times New Roman"/>
              </a:rPr>
              <a:t>which </a:t>
            </a:r>
            <a:r>
              <a:rPr sz="1200" spc="95" dirty="0">
                <a:latin typeface="Times New Roman"/>
                <a:cs typeface="Times New Roman"/>
              </a:rPr>
              <a:t>multiple </a:t>
            </a:r>
            <a:r>
              <a:rPr sz="1200" spc="85" dirty="0">
                <a:latin typeface="Times New Roman"/>
                <a:cs typeface="Times New Roman"/>
              </a:rPr>
              <a:t>client </a:t>
            </a:r>
            <a:r>
              <a:rPr sz="1200" spc="114" dirty="0">
                <a:latin typeface="Times New Roman"/>
                <a:cs typeface="Times New Roman"/>
              </a:rPr>
              <a:t>components </a:t>
            </a:r>
            <a:r>
              <a:rPr sz="1200" spc="105" dirty="0">
                <a:latin typeface="Times New Roman"/>
                <a:cs typeface="Times New Roman"/>
              </a:rPr>
              <a:t>use </a:t>
            </a:r>
            <a:r>
              <a:rPr sz="1200" spc="95" dirty="0">
                <a:latin typeface="Times New Roman"/>
                <a:cs typeface="Times New Roman"/>
              </a:rPr>
              <a:t>the  operations </a:t>
            </a:r>
            <a:r>
              <a:rPr sz="1200" spc="105" dirty="0">
                <a:latin typeface="Times New Roman"/>
                <a:cs typeface="Times New Roman"/>
              </a:rPr>
              <a:t>provided </a:t>
            </a:r>
            <a:r>
              <a:rPr sz="1200" spc="120" dirty="0">
                <a:latin typeface="Times New Roman"/>
                <a:cs typeface="Times New Roman"/>
              </a:rPr>
              <a:t>by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95" dirty="0">
                <a:latin typeface="Times New Roman"/>
                <a:cs typeface="Times New Roman"/>
              </a:rPr>
              <a:t>server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class.</a:t>
            </a:r>
            <a:endParaRPr sz="1200">
              <a:latin typeface="Times New Roman"/>
              <a:cs typeface="Times New Roman"/>
            </a:endParaRPr>
          </a:p>
          <a:p>
            <a:pPr marL="516890" marR="8255" indent="-228600" algn="just">
              <a:lnSpc>
                <a:spcPct val="103200"/>
              </a:lnSpc>
              <a:spcBef>
                <a:spcPts val="100"/>
              </a:spcBef>
              <a:buFont typeface="Symbol"/>
              <a:buChar char=""/>
              <a:tabLst>
                <a:tab pos="563245" algn="l"/>
              </a:tabLst>
            </a:pPr>
            <a:r>
              <a:rPr dirty="0"/>
              <a:t>	</a:t>
            </a:r>
            <a:r>
              <a:rPr sz="1200" spc="110" dirty="0">
                <a:latin typeface="Times New Roman"/>
                <a:cs typeface="Times New Roman"/>
              </a:rPr>
              <a:t>Should </a:t>
            </a:r>
            <a:r>
              <a:rPr sz="1200" spc="90" dirty="0">
                <a:latin typeface="Times New Roman"/>
                <a:cs typeface="Times New Roman"/>
              </a:rPr>
              <a:t>create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90" dirty="0">
                <a:latin typeface="Times New Roman"/>
                <a:cs typeface="Times New Roman"/>
              </a:rPr>
              <a:t>specialized interface </a:t>
            </a:r>
            <a:r>
              <a:rPr sz="1200" spc="95" dirty="0">
                <a:latin typeface="Times New Roman"/>
                <a:cs typeface="Times New Roman"/>
              </a:rPr>
              <a:t>to </a:t>
            </a:r>
            <a:r>
              <a:rPr sz="1200" spc="100" dirty="0">
                <a:latin typeface="Times New Roman"/>
                <a:cs typeface="Times New Roman"/>
              </a:rPr>
              <a:t>serve </a:t>
            </a:r>
            <a:r>
              <a:rPr sz="1200" spc="105" dirty="0">
                <a:latin typeface="Times New Roman"/>
                <a:cs typeface="Times New Roman"/>
              </a:rPr>
              <a:t>each major </a:t>
            </a:r>
            <a:r>
              <a:rPr sz="1200" spc="100" dirty="0">
                <a:latin typeface="Times New Roman"/>
                <a:cs typeface="Times New Roman"/>
              </a:rPr>
              <a:t>category </a:t>
            </a:r>
            <a:r>
              <a:rPr sz="1200" spc="105" dirty="0">
                <a:latin typeface="Times New Roman"/>
                <a:cs typeface="Times New Roman"/>
              </a:rPr>
              <a:t>of  </a:t>
            </a:r>
            <a:r>
              <a:rPr sz="1200" spc="80" dirty="0">
                <a:latin typeface="Times New Roman"/>
                <a:cs typeface="Times New Roman"/>
              </a:rPr>
              <a:t>clients. </a:t>
            </a:r>
            <a:r>
              <a:rPr sz="1200" spc="114" dirty="0">
                <a:latin typeface="Times New Roman"/>
                <a:cs typeface="Times New Roman"/>
              </a:rPr>
              <a:t>Only </a:t>
            </a:r>
            <a:r>
              <a:rPr sz="1200" spc="100" dirty="0">
                <a:latin typeface="Times New Roman"/>
                <a:cs typeface="Times New Roman"/>
              </a:rPr>
              <a:t>those </a:t>
            </a:r>
            <a:r>
              <a:rPr sz="1200" spc="95" dirty="0">
                <a:latin typeface="Times New Roman"/>
                <a:cs typeface="Times New Roman"/>
              </a:rPr>
              <a:t>operations </a:t>
            </a:r>
            <a:r>
              <a:rPr sz="1200" spc="85" dirty="0">
                <a:latin typeface="Times New Roman"/>
                <a:cs typeface="Times New Roman"/>
              </a:rPr>
              <a:t>that </a:t>
            </a:r>
            <a:r>
              <a:rPr sz="1200" spc="95" dirty="0">
                <a:latin typeface="Times New Roman"/>
                <a:cs typeface="Times New Roman"/>
              </a:rPr>
              <a:t>are relevant </a:t>
            </a:r>
            <a:r>
              <a:rPr sz="1200" spc="90" dirty="0">
                <a:latin typeface="Times New Roman"/>
                <a:cs typeface="Times New Roman"/>
              </a:rPr>
              <a:t>to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90" dirty="0">
                <a:latin typeface="Times New Roman"/>
                <a:cs typeface="Times New Roman"/>
              </a:rPr>
              <a:t>particular </a:t>
            </a:r>
            <a:r>
              <a:rPr sz="1200" spc="100" dirty="0">
                <a:latin typeface="Times New Roman"/>
                <a:cs typeface="Times New Roman"/>
              </a:rPr>
              <a:t>category of  </a:t>
            </a:r>
            <a:r>
              <a:rPr sz="1200" spc="85" dirty="0">
                <a:latin typeface="Times New Roman"/>
                <a:cs typeface="Times New Roman"/>
              </a:rPr>
              <a:t>clients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should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be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specified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in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interface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for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that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80" dirty="0">
                <a:latin typeface="Times New Roman"/>
                <a:cs typeface="Times New Roman"/>
              </a:rPr>
              <a:t>client.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If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multiple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clients  </a:t>
            </a:r>
            <a:r>
              <a:rPr sz="1200" spc="95" dirty="0">
                <a:latin typeface="Times New Roman"/>
                <a:cs typeface="Times New Roman"/>
              </a:rPr>
              <a:t>require the </a:t>
            </a:r>
            <a:r>
              <a:rPr sz="1200" spc="120" dirty="0">
                <a:latin typeface="Times New Roman"/>
                <a:cs typeface="Times New Roman"/>
              </a:rPr>
              <a:t>same </a:t>
            </a:r>
            <a:r>
              <a:rPr sz="1200" spc="95" dirty="0">
                <a:latin typeface="Times New Roman"/>
                <a:cs typeface="Times New Roman"/>
              </a:rPr>
              <a:t>operations, </a:t>
            </a:r>
            <a:r>
              <a:rPr sz="1200" spc="65" dirty="0">
                <a:latin typeface="Times New Roman"/>
                <a:cs typeface="Times New Roman"/>
              </a:rPr>
              <a:t>it </a:t>
            </a:r>
            <a:r>
              <a:rPr sz="1200" spc="105" dirty="0">
                <a:latin typeface="Times New Roman"/>
                <a:cs typeface="Times New Roman"/>
              </a:rPr>
              <a:t>should </a:t>
            </a:r>
            <a:r>
              <a:rPr sz="1200" spc="110" dirty="0">
                <a:latin typeface="Times New Roman"/>
                <a:cs typeface="Times New Roman"/>
              </a:rPr>
              <a:t>be </a:t>
            </a:r>
            <a:r>
              <a:rPr sz="1200" spc="95" dirty="0">
                <a:latin typeface="Times New Roman"/>
                <a:cs typeface="Times New Roman"/>
              </a:rPr>
              <a:t>specified </a:t>
            </a:r>
            <a:r>
              <a:rPr sz="1200" spc="90" dirty="0">
                <a:latin typeface="Times New Roman"/>
                <a:cs typeface="Times New Roman"/>
              </a:rPr>
              <a:t>in </a:t>
            </a:r>
            <a:r>
              <a:rPr sz="1200" spc="105" dirty="0">
                <a:latin typeface="Times New Roman"/>
                <a:cs typeface="Times New Roman"/>
              </a:rPr>
              <a:t>each of </a:t>
            </a:r>
            <a:r>
              <a:rPr sz="1200" spc="95" dirty="0">
                <a:latin typeface="Times New Roman"/>
                <a:cs typeface="Times New Roman"/>
              </a:rPr>
              <a:t>specialized  </a:t>
            </a:r>
            <a:r>
              <a:rPr sz="1200" spc="85" dirty="0">
                <a:latin typeface="Times New Roman"/>
                <a:cs typeface="Times New Roman"/>
              </a:rPr>
              <a:t>interfaces.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200" b="1" u="heavy" spc="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sz="1200" b="1" u="heavy" spc="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Release </a:t>
            </a:r>
            <a:r>
              <a:rPr sz="1200" b="1" u="heavy" spc="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Reuse </a:t>
            </a:r>
            <a:r>
              <a:rPr sz="1200" b="1" u="heavy" spc="1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Equivalency </a:t>
            </a:r>
            <a:r>
              <a:rPr sz="1200" b="1" u="heavy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Principle</a:t>
            </a:r>
            <a:r>
              <a:rPr sz="1200" b="1" u="heavy" spc="-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1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(REP).</a:t>
            </a:r>
            <a:endParaRPr sz="1200">
              <a:latin typeface="Times New Roman"/>
              <a:cs typeface="Times New Roman"/>
            </a:endParaRPr>
          </a:p>
          <a:p>
            <a:pPr marL="469900" indent="-228600" algn="just">
              <a:lnSpc>
                <a:spcPct val="100000"/>
              </a:lnSpc>
              <a:spcBef>
                <a:spcPts val="92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i="1" spc="120" dirty="0">
                <a:latin typeface="Times New Roman"/>
                <a:cs typeface="Times New Roman"/>
              </a:rPr>
              <a:t>“The</a:t>
            </a:r>
            <a:r>
              <a:rPr sz="1200" i="1" spc="55" dirty="0">
                <a:latin typeface="Times New Roman"/>
                <a:cs typeface="Times New Roman"/>
              </a:rPr>
              <a:t> </a:t>
            </a:r>
            <a:r>
              <a:rPr sz="1200" i="1" spc="105" dirty="0">
                <a:latin typeface="Times New Roman"/>
                <a:cs typeface="Times New Roman"/>
              </a:rPr>
              <a:t>granule</a:t>
            </a:r>
            <a:r>
              <a:rPr sz="1200" i="1" spc="60" dirty="0">
                <a:latin typeface="Times New Roman"/>
                <a:cs typeface="Times New Roman"/>
              </a:rPr>
              <a:t> </a:t>
            </a:r>
            <a:r>
              <a:rPr sz="1200" i="1" spc="90" dirty="0">
                <a:latin typeface="Times New Roman"/>
                <a:cs typeface="Times New Roman"/>
              </a:rPr>
              <a:t>of</a:t>
            </a:r>
            <a:r>
              <a:rPr sz="1200" i="1" spc="60" dirty="0">
                <a:latin typeface="Times New Roman"/>
                <a:cs typeface="Times New Roman"/>
              </a:rPr>
              <a:t> </a:t>
            </a:r>
            <a:r>
              <a:rPr sz="1200" i="1" spc="100" dirty="0">
                <a:latin typeface="Times New Roman"/>
                <a:cs typeface="Times New Roman"/>
              </a:rPr>
              <a:t>reuse</a:t>
            </a:r>
            <a:r>
              <a:rPr sz="1200" i="1" spc="60" dirty="0">
                <a:latin typeface="Times New Roman"/>
                <a:cs typeface="Times New Roman"/>
              </a:rPr>
              <a:t> </a:t>
            </a:r>
            <a:r>
              <a:rPr sz="1200" i="1" spc="75" dirty="0">
                <a:latin typeface="Times New Roman"/>
                <a:cs typeface="Times New Roman"/>
              </a:rPr>
              <a:t>is</a:t>
            </a:r>
            <a:r>
              <a:rPr sz="1200" i="1" spc="50" dirty="0">
                <a:latin typeface="Times New Roman"/>
                <a:cs typeface="Times New Roman"/>
              </a:rPr>
              <a:t> </a:t>
            </a:r>
            <a:r>
              <a:rPr sz="1200" i="1" spc="95" dirty="0">
                <a:latin typeface="Times New Roman"/>
                <a:cs typeface="Times New Roman"/>
              </a:rPr>
              <a:t>the</a:t>
            </a:r>
            <a:r>
              <a:rPr sz="1200" i="1" spc="60" dirty="0">
                <a:latin typeface="Times New Roman"/>
                <a:cs typeface="Times New Roman"/>
              </a:rPr>
              <a:t> </a:t>
            </a:r>
            <a:r>
              <a:rPr sz="1200" i="1" spc="105" dirty="0">
                <a:latin typeface="Times New Roman"/>
                <a:cs typeface="Times New Roman"/>
              </a:rPr>
              <a:t>granule</a:t>
            </a:r>
            <a:r>
              <a:rPr sz="1200" i="1" spc="35" dirty="0">
                <a:latin typeface="Times New Roman"/>
                <a:cs typeface="Times New Roman"/>
              </a:rPr>
              <a:t> </a:t>
            </a:r>
            <a:r>
              <a:rPr sz="1200" i="1" spc="90" dirty="0">
                <a:latin typeface="Times New Roman"/>
                <a:cs typeface="Times New Roman"/>
              </a:rPr>
              <a:t>of</a:t>
            </a:r>
            <a:r>
              <a:rPr sz="1200" i="1" spc="40" dirty="0">
                <a:latin typeface="Times New Roman"/>
                <a:cs typeface="Times New Roman"/>
              </a:rPr>
              <a:t> </a:t>
            </a:r>
            <a:r>
              <a:rPr sz="1200" i="1" spc="100" dirty="0">
                <a:latin typeface="Times New Roman"/>
                <a:cs typeface="Times New Roman"/>
              </a:rPr>
              <a:t>release”</a:t>
            </a:r>
            <a:endParaRPr sz="1200">
              <a:latin typeface="Times New Roman"/>
              <a:cs typeface="Times New Roman"/>
            </a:endParaRPr>
          </a:p>
          <a:p>
            <a:pPr marL="469900" marR="7620" indent="-228600" algn="just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140" dirty="0">
                <a:latin typeface="Times New Roman"/>
                <a:cs typeface="Times New Roman"/>
              </a:rPr>
              <a:t>When </a:t>
            </a:r>
            <a:r>
              <a:rPr sz="1200" spc="95" dirty="0">
                <a:latin typeface="Times New Roman"/>
                <a:cs typeface="Times New Roman"/>
              </a:rPr>
              <a:t>classes </a:t>
            </a:r>
            <a:r>
              <a:rPr sz="1200" spc="100" dirty="0">
                <a:latin typeface="Times New Roman"/>
                <a:cs typeface="Times New Roman"/>
              </a:rPr>
              <a:t>or </a:t>
            </a:r>
            <a:r>
              <a:rPr sz="1200" spc="114" dirty="0">
                <a:latin typeface="Times New Roman"/>
                <a:cs typeface="Times New Roman"/>
              </a:rPr>
              <a:t>components </a:t>
            </a:r>
            <a:r>
              <a:rPr sz="1200" spc="95" dirty="0">
                <a:latin typeface="Times New Roman"/>
                <a:cs typeface="Times New Roman"/>
              </a:rPr>
              <a:t>are </a:t>
            </a:r>
            <a:r>
              <a:rPr sz="1200" spc="105" dirty="0">
                <a:latin typeface="Times New Roman"/>
                <a:cs typeface="Times New Roman"/>
              </a:rPr>
              <a:t>designed </a:t>
            </a:r>
            <a:r>
              <a:rPr sz="1200" spc="90" dirty="0">
                <a:latin typeface="Times New Roman"/>
                <a:cs typeface="Times New Roman"/>
              </a:rPr>
              <a:t>for </a:t>
            </a:r>
            <a:r>
              <a:rPr sz="1200" spc="95" dirty="0">
                <a:latin typeface="Times New Roman"/>
                <a:cs typeface="Times New Roman"/>
              </a:rPr>
              <a:t>reuse, </a:t>
            </a:r>
            <a:r>
              <a:rPr sz="1200" spc="110" dirty="0">
                <a:latin typeface="Times New Roman"/>
                <a:cs typeface="Times New Roman"/>
              </a:rPr>
              <a:t>an </a:t>
            </a:r>
            <a:r>
              <a:rPr sz="1200" spc="90" dirty="0">
                <a:latin typeface="Times New Roman"/>
                <a:cs typeface="Times New Roman"/>
              </a:rPr>
              <a:t>implicit </a:t>
            </a:r>
            <a:r>
              <a:rPr sz="1200" spc="95" dirty="0">
                <a:latin typeface="Times New Roman"/>
                <a:cs typeface="Times New Roman"/>
              </a:rPr>
              <a:t>contract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is  </a:t>
            </a:r>
            <a:r>
              <a:rPr sz="1200" spc="95" dirty="0">
                <a:latin typeface="Times New Roman"/>
                <a:cs typeface="Times New Roman"/>
              </a:rPr>
              <a:t>established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between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developer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reusable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entity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people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130" dirty="0">
                <a:latin typeface="Times New Roman"/>
                <a:cs typeface="Times New Roman"/>
              </a:rPr>
              <a:t>who  </a:t>
            </a:r>
            <a:r>
              <a:rPr sz="1200" spc="90" dirty="0">
                <a:latin typeface="Times New Roman"/>
                <a:cs typeface="Times New Roman"/>
              </a:rPr>
              <a:t>will </a:t>
            </a:r>
            <a:r>
              <a:rPr sz="1200" spc="105" dirty="0">
                <a:latin typeface="Times New Roman"/>
                <a:cs typeface="Times New Roman"/>
              </a:rPr>
              <a:t>use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60" dirty="0">
                <a:latin typeface="Times New Roman"/>
                <a:cs typeface="Times New Roman"/>
              </a:rPr>
              <a:t>it.</a:t>
            </a:r>
            <a:endParaRPr sz="1200">
              <a:latin typeface="Times New Roman"/>
              <a:cs typeface="Times New Roman"/>
            </a:endParaRPr>
          </a:p>
          <a:p>
            <a:pPr marL="469900" marR="7620" indent="-228600" algn="just">
              <a:lnSpc>
                <a:spcPct val="103899"/>
              </a:lnSpc>
              <a:spcBef>
                <a:spcPts val="7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120" dirty="0">
                <a:latin typeface="Times New Roman"/>
                <a:cs typeface="Times New Roman"/>
              </a:rPr>
              <a:t>The </a:t>
            </a:r>
            <a:r>
              <a:rPr sz="1200" spc="100" dirty="0">
                <a:latin typeface="Times New Roman"/>
                <a:cs typeface="Times New Roman"/>
              </a:rPr>
              <a:t>developer </a:t>
            </a:r>
            <a:r>
              <a:rPr sz="1200" spc="114" dirty="0">
                <a:latin typeface="Times New Roman"/>
                <a:cs typeface="Times New Roman"/>
              </a:rPr>
              <a:t>commits </a:t>
            </a:r>
            <a:r>
              <a:rPr sz="1200" spc="90" dirty="0">
                <a:latin typeface="Times New Roman"/>
                <a:cs typeface="Times New Roman"/>
              </a:rPr>
              <a:t>to establish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90" dirty="0">
                <a:latin typeface="Times New Roman"/>
                <a:cs typeface="Times New Roman"/>
              </a:rPr>
              <a:t>release </a:t>
            </a:r>
            <a:r>
              <a:rPr sz="1200" spc="95" dirty="0">
                <a:latin typeface="Times New Roman"/>
                <a:cs typeface="Times New Roman"/>
              </a:rPr>
              <a:t>control </a:t>
            </a:r>
            <a:r>
              <a:rPr sz="1200" spc="110" dirty="0">
                <a:latin typeface="Times New Roman"/>
                <a:cs typeface="Times New Roman"/>
              </a:rPr>
              <a:t>system </a:t>
            </a:r>
            <a:r>
              <a:rPr sz="1200" spc="85" dirty="0">
                <a:latin typeface="Times New Roman"/>
                <a:cs typeface="Times New Roman"/>
              </a:rPr>
              <a:t>that </a:t>
            </a:r>
            <a:r>
              <a:rPr sz="1200" spc="100" dirty="0">
                <a:latin typeface="Times New Roman"/>
                <a:cs typeface="Times New Roman"/>
              </a:rPr>
              <a:t>supports 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maintains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older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versions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entity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while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theusers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slowly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upgrade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to  the </a:t>
            </a:r>
            <a:r>
              <a:rPr sz="1200" spc="110" dirty="0">
                <a:latin typeface="Times New Roman"/>
                <a:cs typeface="Times New Roman"/>
              </a:rPr>
              <a:t>most </a:t>
            </a:r>
            <a:r>
              <a:rPr sz="1200" spc="95" dirty="0">
                <a:latin typeface="Times New Roman"/>
                <a:cs typeface="Times New Roman"/>
              </a:rPr>
              <a:t>current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version.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har char=""/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200" b="1" u="heavy" spc="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sz="1200" b="1" u="heavy" spc="1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Common </a:t>
            </a:r>
            <a:r>
              <a:rPr sz="1200" b="1" u="heavy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Closure </a:t>
            </a:r>
            <a:r>
              <a:rPr sz="1200" b="1" u="heavy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Principle</a:t>
            </a:r>
            <a:r>
              <a:rPr sz="1200" b="1" u="heavy" spc="-1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(CCP)</a:t>
            </a:r>
            <a:r>
              <a:rPr sz="1200" b="1" spc="114" dirty="0">
                <a:solidFill>
                  <a:srgbClr val="00ADEE"/>
                </a:solidFill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469900" indent="-228600" algn="just">
              <a:lnSpc>
                <a:spcPct val="100000"/>
              </a:lnSpc>
              <a:spcBef>
                <a:spcPts val="91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i="1" spc="100" dirty="0">
                <a:latin typeface="Times New Roman"/>
                <a:cs typeface="Times New Roman"/>
              </a:rPr>
              <a:t>“Classes </a:t>
            </a:r>
            <a:r>
              <a:rPr sz="1200" i="1" spc="85" dirty="0">
                <a:latin typeface="Times New Roman"/>
                <a:cs typeface="Times New Roman"/>
              </a:rPr>
              <a:t>that </a:t>
            </a:r>
            <a:r>
              <a:rPr sz="1200" i="1" spc="114" dirty="0">
                <a:latin typeface="Times New Roman"/>
                <a:cs typeface="Times New Roman"/>
              </a:rPr>
              <a:t>change </a:t>
            </a:r>
            <a:r>
              <a:rPr sz="1200" i="1" spc="95" dirty="0">
                <a:latin typeface="Times New Roman"/>
                <a:cs typeface="Times New Roman"/>
              </a:rPr>
              <a:t>together </a:t>
            </a:r>
            <a:r>
              <a:rPr sz="1200" i="1" spc="105" dirty="0">
                <a:latin typeface="Times New Roman"/>
                <a:cs typeface="Times New Roman"/>
              </a:rPr>
              <a:t>belong</a:t>
            </a:r>
            <a:r>
              <a:rPr sz="1200" i="1" spc="-145" dirty="0">
                <a:latin typeface="Times New Roman"/>
                <a:cs typeface="Times New Roman"/>
              </a:rPr>
              <a:t> </a:t>
            </a:r>
            <a:r>
              <a:rPr sz="1200" i="1" spc="95" dirty="0">
                <a:latin typeface="Times New Roman"/>
                <a:cs typeface="Times New Roman"/>
              </a:rPr>
              <a:t>together.”</a:t>
            </a:r>
            <a:endParaRPr sz="1200">
              <a:latin typeface="Times New Roman"/>
              <a:cs typeface="Times New Roman"/>
            </a:endParaRPr>
          </a:p>
          <a:p>
            <a:pPr marL="469900" indent="-228600" algn="just">
              <a:lnSpc>
                <a:spcPct val="100000"/>
              </a:lnSpc>
              <a:spcBef>
                <a:spcPts val="140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100" dirty="0">
                <a:latin typeface="Times New Roman"/>
                <a:cs typeface="Times New Roman"/>
              </a:rPr>
              <a:t>Classes </a:t>
            </a:r>
            <a:r>
              <a:rPr sz="1200" spc="105" dirty="0">
                <a:latin typeface="Times New Roman"/>
                <a:cs typeface="Times New Roman"/>
              </a:rPr>
              <a:t>should </a:t>
            </a:r>
            <a:r>
              <a:rPr sz="1200" spc="110" dirty="0">
                <a:latin typeface="Times New Roman"/>
                <a:cs typeface="Times New Roman"/>
              </a:rPr>
              <a:t>be packaged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cohesively.</a:t>
            </a:r>
            <a:endParaRPr sz="1200">
              <a:latin typeface="Times New Roman"/>
              <a:cs typeface="Times New Roman"/>
            </a:endParaRPr>
          </a:p>
          <a:p>
            <a:pPr marL="469900" marR="12065" indent="-228600" algn="just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105" dirty="0">
                <a:latin typeface="Times New Roman"/>
                <a:cs typeface="Times New Roman"/>
              </a:rPr>
              <a:t>That </a:t>
            </a:r>
            <a:r>
              <a:rPr sz="1200" spc="70" dirty="0">
                <a:latin typeface="Times New Roman"/>
                <a:cs typeface="Times New Roman"/>
              </a:rPr>
              <a:t>is, </a:t>
            </a:r>
            <a:r>
              <a:rPr sz="1200" spc="125" dirty="0">
                <a:latin typeface="Times New Roman"/>
                <a:cs typeface="Times New Roman"/>
              </a:rPr>
              <a:t>when </a:t>
            </a:r>
            <a:r>
              <a:rPr sz="1200" spc="95" dirty="0">
                <a:latin typeface="Times New Roman"/>
                <a:cs typeface="Times New Roman"/>
              </a:rPr>
              <a:t>classes are </a:t>
            </a:r>
            <a:r>
              <a:rPr sz="1200" spc="110" dirty="0">
                <a:latin typeface="Times New Roman"/>
                <a:cs typeface="Times New Roman"/>
              </a:rPr>
              <a:t>packaged </a:t>
            </a:r>
            <a:r>
              <a:rPr sz="1200" spc="95" dirty="0">
                <a:latin typeface="Times New Roman"/>
                <a:cs typeface="Times New Roman"/>
              </a:rPr>
              <a:t>as part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95" dirty="0">
                <a:latin typeface="Times New Roman"/>
                <a:cs typeface="Times New Roman"/>
              </a:rPr>
              <a:t>design, </a:t>
            </a:r>
            <a:r>
              <a:rPr sz="1200" spc="100" dirty="0">
                <a:latin typeface="Times New Roman"/>
                <a:cs typeface="Times New Roman"/>
              </a:rPr>
              <a:t>they </a:t>
            </a:r>
            <a:r>
              <a:rPr sz="1200" spc="105" dirty="0">
                <a:latin typeface="Times New Roman"/>
                <a:cs typeface="Times New Roman"/>
              </a:rPr>
              <a:t>should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address 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20" dirty="0">
                <a:latin typeface="Times New Roman"/>
                <a:cs typeface="Times New Roman"/>
              </a:rPr>
              <a:t>same </a:t>
            </a:r>
            <a:r>
              <a:rPr sz="1200" spc="95" dirty="0">
                <a:latin typeface="Times New Roman"/>
                <a:cs typeface="Times New Roman"/>
              </a:rPr>
              <a:t>functional </a:t>
            </a:r>
            <a:r>
              <a:rPr sz="1200" spc="100" dirty="0">
                <a:latin typeface="Times New Roman"/>
                <a:cs typeface="Times New Roman"/>
              </a:rPr>
              <a:t>or behavioural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area.</a:t>
            </a:r>
            <a:endParaRPr sz="1200">
              <a:latin typeface="Times New Roman"/>
              <a:cs typeface="Times New Roman"/>
            </a:endParaRPr>
          </a:p>
          <a:p>
            <a:pPr marL="469900" marR="5080" indent="-228600" algn="just">
              <a:lnSpc>
                <a:spcPct val="103400"/>
              </a:lnSpc>
              <a:spcBef>
                <a:spcPts val="8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140" dirty="0">
                <a:latin typeface="Times New Roman"/>
                <a:cs typeface="Times New Roman"/>
              </a:rPr>
              <a:t>When </a:t>
            </a:r>
            <a:r>
              <a:rPr sz="1200" spc="125" dirty="0">
                <a:latin typeface="Times New Roman"/>
                <a:cs typeface="Times New Roman"/>
              </a:rPr>
              <a:t>some </a:t>
            </a:r>
            <a:r>
              <a:rPr sz="1200" spc="85" dirty="0">
                <a:latin typeface="Times New Roman"/>
                <a:cs typeface="Times New Roman"/>
              </a:rPr>
              <a:t>characteristic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90" dirty="0">
                <a:latin typeface="Times New Roman"/>
                <a:cs typeface="Times New Roman"/>
              </a:rPr>
              <a:t>that </a:t>
            </a:r>
            <a:r>
              <a:rPr sz="1200" spc="95" dirty="0">
                <a:latin typeface="Times New Roman"/>
                <a:cs typeface="Times New Roman"/>
              </a:rPr>
              <a:t>area </a:t>
            </a:r>
            <a:r>
              <a:rPr sz="1200" spc="114" dirty="0">
                <a:latin typeface="Times New Roman"/>
                <a:cs typeface="Times New Roman"/>
              </a:rPr>
              <a:t>must </a:t>
            </a:r>
            <a:r>
              <a:rPr sz="1200" spc="100" dirty="0">
                <a:latin typeface="Times New Roman"/>
                <a:cs typeface="Times New Roman"/>
              </a:rPr>
              <a:t>change, </a:t>
            </a:r>
            <a:r>
              <a:rPr sz="1200" spc="65" dirty="0">
                <a:latin typeface="Times New Roman"/>
                <a:cs typeface="Times New Roman"/>
              </a:rPr>
              <a:t>it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90" dirty="0">
                <a:latin typeface="Times New Roman"/>
                <a:cs typeface="Times New Roman"/>
              </a:rPr>
              <a:t>likely </a:t>
            </a:r>
            <a:r>
              <a:rPr sz="1200" spc="85" dirty="0">
                <a:latin typeface="Times New Roman"/>
                <a:cs typeface="Times New Roman"/>
              </a:rPr>
              <a:t>that </a:t>
            </a:r>
            <a:r>
              <a:rPr sz="1200" spc="105" dirty="0">
                <a:latin typeface="Times New Roman"/>
                <a:cs typeface="Times New Roman"/>
              </a:rPr>
              <a:t>only  </a:t>
            </a:r>
            <a:r>
              <a:rPr sz="1200" spc="100" dirty="0">
                <a:latin typeface="Times New Roman"/>
                <a:cs typeface="Times New Roman"/>
              </a:rPr>
              <a:t>those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classes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within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package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will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require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modification.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This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leads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130" dirty="0">
                <a:latin typeface="Times New Roman"/>
                <a:cs typeface="Times New Roman"/>
              </a:rPr>
              <a:t>tomore  </a:t>
            </a:r>
            <a:r>
              <a:rPr sz="1200" spc="90" dirty="0">
                <a:latin typeface="Times New Roman"/>
                <a:cs typeface="Times New Roman"/>
              </a:rPr>
              <a:t>effective </a:t>
            </a:r>
            <a:r>
              <a:rPr sz="1200" spc="110" dirty="0">
                <a:latin typeface="Times New Roman"/>
                <a:cs typeface="Times New Roman"/>
              </a:rPr>
              <a:t>change </a:t>
            </a:r>
            <a:r>
              <a:rPr sz="1200" spc="95" dirty="0">
                <a:latin typeface="Times New Roman"/>
                <a:cs typeface="Times New Roman"/>
              </a:rPr>
              <a:t>control </a:t>
            </a:r>
            <a:r>
              <a:rPr sz="1200" spc="114" dirty="0">
                <a:latin typeface="Times New Roman"/>
                <a:cs typeface="Times New Roman"/>
              </a:rPr>
              <a:t>and </a:t>
            </a:r>
            <a:r>
              <a:rPr sz="1200" spc="90" dirty="0">
                <a:latin typeface="Times New Roman"/>
                <a:cs typeface="Times New Roman"/>
              </a:rPr>
              <a:t>release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120" dirty="0">
                <a:latin typeface="Times New Roman"/>
                <a:cs typeface="Times New Roman"/>
              </a:rPr>
              <a:t>management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705" y="10367264"/>
            <a:ext cx="182372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4294967295"/>
          </p:nvPr>
        </p:nvSpPr>
        <p:spPr>
          <a:xfrm>
            <a:off x="2741984" y="10367264"/>
            <a:ext cx="74358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4294967295"/>
          </p:nvPr>
        </p:nvSpPr>
        <p:spPr>
          <a:xfrm>
            <a:off x="3835901" y="10367264"/>
            <a:ext cx="126237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4294967295"/>
          </p:nvPr>
        </p:nvSpPr>
        <p:spPr>
          <a:xfrm>
            <a:off x="6307073" y="10367264"/>
            <a:ext cx="49784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66</a:t>
            </a:fld>
            <a:endParaRPr spc="-20" dirty="0"/>
          </a:p>
        </p:txBody>
      </p:sp>
    </p:spTree>
    <p:extLst>
      <p:ext uri="{BB962C8B-B14F-4D97-AF65-F5344CB8AC3E}">
        <p14:creationId xmlns:p14="http://schemas.microsoft.com/office/powerpoint/2010/main" val="335783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993" y="281431"/>
            <a:ext cx="34283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6454" y="281431"/>
            <a:ext cx="664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8874" y="281431"/>
            <a:ext cx="12909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2117" y="528828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2117" y="10283952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5" y="731012"/>
            <a:ext cx="5991860" cy="61561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heavy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sz="1200" b="1" u="heavy" spc="1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Common </a:t>
            </a:r>
            <a:r>
              <a:rPr sz="1200" b="1" u="heavy" spc="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Reuse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Principle</a:t>
            </a:r>
            <a:r>
              <a:rPr sz="1200" b="1" u="heavy" spc="-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(CRP).</a:t>
            </a:r>
            <a:endParaRPr sz="1200" dirty="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92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i="1" spc="75" dirty="0">
                <a:latin typeface="Times New Roman"/>
                <a:cs typeface="Times New Roman"/>
              </a:rPr>
              <a:t>“Classes </a:t>
            </a:r>
            <a:r>
              <a:rPr sz="1200" i="1" spc="65" dirty="0">
                <a:latin typeface="Times New Roman"/>
                <a:cs typeface="Times New Roman"/>
              </a:rPr>
              <a:t>that </a:t>
            </a:r>
            <a:r>
              <a:rPr sz="1200" i="1" spc="70" dirty="0">
                <a:latin typeface="Times New Roman"/>
                <a:cs typeface="Times New Roman"/>
              </a:rPr>
              <a:t>aren’t </a:t>
            </a:r>
            <a:r>
              <a:rPr sz="1200" i="1" spc="75" dirty="0">
                <a:latin typeface="Times New Roman"/>
                <a:cs typeface="Times New Roman"/>
              </a:rPr>
              <a:t>reused </a:t>
            </a:r>
            <a:r>
              <a:rPr sz="1200" i="1" spc="70" dirty="0">
                <a:latin typeface="Times New Roman"/>
                <a:cs typeface="Times New Roman"/>
              </a:rPr>
              <a:t>together </a:t>
            </a:r>
            <a:r>
              <a:rPr sz="1200" i="1" spc="75" dirty="0">
                <a:latin typeface="Times New Roman"/>
                <a:cs typeface="Times New Roman"/>
              </a:rPr>
              <a:t>should </a:t>
            </a:r>
            <a:r>
              <a:rPr sz="1200" i="1" spc="100" dirty="0">
                <a:latin typeface="Times New Roman"/>
                <a:cs typeface="Times New Roman"/>
              </a:rPr>
              <a:t>not </a:t>
            </a:r>
            <a:r>
              <a:rPr sz="1200" i="1" spc="110" dirty="0">
                <a:latin typeface="Times New Roman"/>
                <a:cs typeface="Times New Roman"/>
              </a:rPr>
              <a:t>be grouped</a:t>
            </a:r>
            <a:r>
              <a:rPr sz="1200" i="1" spc="-170" dirty="0">
                <a:latin typeface="Times New Roman"/>
                <a:cs typeface="Times New Roman"/>
              </a:rPr>
              <a:t> </a:t>
            </a:r>
            <a:r>
              <a:rPr sz="1200" i="1" spc="100" dirty="0">
                <a:latin typeface="Times New Roman"/>
                <a:cs typeface="Times New Roman"/>
              </a:rPr>
              <a:t>together”</a:t>
            </a:r>
            <a:endParaRPr sz="1200" dirty="0">
              <a:latin typeface="Times New Roman"/>
              <a:cs typeface="Times New Roman"/>
            </a:endParaRPr>
          </a:p>
          <a:p>
            <a:pPr marL="469900" marR="7620" indent="-228600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140" dirty="0">
                <a:latin typeface="Times New Roman"/>
                <a:cs typeface="Times New Roman"/>
              </a:rPr>
              <a:t>When </a:t>
            </a:r>
            <a:r>
              <a:rPr sz="1200" spc="114" dirty="0">
                <a:latin typeface="Times New Roman"/>
                <a:cs typeface="Times New Roman"/>
              </a:rPr>
              <a:t>one </a:t>
            </a:r>
            <a:r>
              <a:rPr sz="1200" spc="100" dirty="0">
                <a:latin typeface="Times New Roman"/>
                <a:cs typeface="Times New Roman"/>
              </a:rPr>
              <a:t>or </a:t>
            </a:r>
            <a:r>
              <a:rPr sz="1200" spc="120" dirty="0">
                <a:latin typeface="Times New Roman"/>
                <a:cs typeface="Times New Roman"/>
              </a:rPr>
              <a:t>more </a:t>
            </a:r>
            <a:r>
              <a:rPr sz="1200" spc="90" dirty="0">
                <a:latin typeface="Times New Roman"/>
                <a:cs typeface="Times New Roman"/>
              </a:rPr>
              <a:t>classes </a:t>
            </a:r>
            <a:r>
              <a:rPr sz="1200" spc="100" dirty="0">
                <a:latin typeface="Times New Roman"/>
                <a:cs typeface="Times New Roman"/>
              </a:rPr>
              <a:t>with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110" dirty="0">
                <a:latin typeface="Times New Roman"/>
                <a:cs typeface="Times New Roman"/>
              </a:rPr>
              <a:t>package </a:t>
            </a:r>
            <a:r>
              <a:rPr sz="1200" spc="100" dirty="0">
                <a:latin typeface="Times New Roman"/>
                <a:cs typeface="Times New Roman"/>
              </a:rPr>
              <a:t>changes,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90" dirty="0">
                <a:latin typeface="Times New Roman"/>
                <a:cs typeface="Times New Roman"/>
              </a:rPr>
              <a:t>release </a:t>
            </a:r>
            <a:r>
              <a:rPr sz="1200" spc="120" dirty="0">
                <a:latin typeface="Times New Roman"/>
                <a:cs typeface="Times New Roman"/>
              </a:rPr>
              <a:t>number </a:t>
            </a:r>
            <a:r>
              <a:rPr sz="1200" spc="100" dirty="0">
                <a:latin typeface="Times New Roman"/>
                <a:cs typeface="Times New Roman"/>
              </a:rPr>
              <a:t>of 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10" dirty="0">
                <a:latin typeface="Times New Roman"/>
                <a:cs typeface="Times New Roman"/>
              </a:rPr>
              <a:t>package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changes.</a:t>
            </a:r>
            <a:endParaRPr sz="1200" dirty="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45"/>
              </a:spcBef>
              <a:buSzPct val="91666"/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95" dirty="0">
                <a:latin typeface="Times New Roman"/>
                <a:cs typeface="Times New Roman"/>
              </a:rPr>
              <a:t>All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other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classes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or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packages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that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rely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120" dirty="0">
                <a:latin typeface="Times New Roman"/>
                <a:cs typeface="Times New Roman"/>
              </a:rPr>
              <a:t>on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package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that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has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been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changed</a:t>
            </a:r>
            <a:endParaRPr sz="1200" dirty="0">
              <a:latin typeface="Times New Roman"/>
              <a:cs typeface="Times New Roman"/>
            </a:endParaRPr>
          </a:p>
          <a:p>
            <a:pPr marL="469900" marR="11430">
              <a:lnSpc>
                <a:spcPct val="103299"/>
              </a:lnSpc>
              <a:spcBef>
                <a:spcPts val="15"/>
              </a:spcBef>
            </a:pPr>
            <a:r>
              <a:rPr sz="1200" spc="114" dirty="0">
                <a:latin typeface="Times New Roman"/>
                <a:cs typeface="Times New Roman"/>
              </a:rPr>
              <a:t>must </a:t>
            </a:r>
            <a:r>
              <a:rPr sz="1200" spc="135" dirty="0">
                <a:latin typeface="Times New Roman"/>
                <a:cs typeface="Times New Roman"/>
              </a:rPr>
              <a:t>now</a:t>
            </a:r>
            <a:r>
              <a:rPr sz="1200" spc="-18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update </a:t>
            </a:r>
            <a:r>
              <a:rPr sz="1200" spc="90" dirty="0">
                <a:latin typeface="Times New Roman"/>
                <a:cs typeface="Times New Roman"/>
              </a:rPr>
              <a:t>to </a:t>
            </a:r>
            <a:r>
              <a:rPr sz="1200" spc="100" dirty="0">
                <a:latin typeface="Times New Roman"/>
                <a:cs typeface="Times New Roman"/>
              </a:rPr>
              <a:t>the </a:t>
            </a:r>
            <a:r>
              <a:rPr sz="1200" spc="114" dirty="0">
                <a:latin typeface="Times New Roman"/>
                <a:cs typeface="Times New Roman"/>
              </a:rPr>
              <a:t>most </a:t>
            </a:r>
            <a:r>
              <a:rPr sz="1200" spc="95" dirty="0">
                <a:latin typeface="Times New Roman"/>
                <a:cs typeface="Times New Roman"/>
              </a:rPr>
              <a:t>recent release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10" dirty="0">
                <a:latin typeface="Times New Roman"/>
                <a:cs typeface="Times New Roman"/>
              </a:rPr>
              <a:t>package </a:t>
            </a:r>
            <a:r>
              <a:rPr sz="1200" spc="114" dirty="0">
                <a:latin typeface="Times New Roman"/>
                <a:cs typeface="Times New Roman"/>
              </a:rPr>
              <a:t>and </a:t>
            </a:r>
            <a:r>
              <a:rPr sz="1200" spc="110" dirty="0">
                <a:latin typeface="Times New Roman"/>
                <a:cs typeface="Times New Roman"/>
              </a:rPr>
              <a:t>be </a:t>
            </a:r>
            <a:r>
              <a:rPr sz="1200" spc="90" dirty="0">
                <a:latin typeface="Times New Roman"/>
                <a:cs typeface="Times New Roman"/>
              </a:rPr>
              <a:t>tested to  </a:t>
            </a:r>
            <a:r>
              <a:rPr sz="1200" spc="100" dirty="0">
                <a:latin typeface="Times New Roman"/>
                <a:cs typeface="Times New Roman"/>
              </a:rPr>
              <a:t>ensure </a:t>
            </a:r>
            <a:r>
              <a:rPr sz="1200" spc="85" dirty="0">
                <a:latin typeface="Times New Roman"/>
                <a:cs typeface="Times New Roman"/>
              </a:rPr>
              <a:t>that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30" dirty="0">
                <a:latin typeface="Times New Roman"/>
                <a:cs typeface="Times New Roman"/>
              </a:rPr>
              <a:t>new </a:t>
            </a:r>
            <a:r>
              <a:rPr sz="1200" spc="90" dirty="0">
                <a:latin typeface="Times New Roman"/>
                <a:cs typeface="Times New Roman"/>
              </a:rPr>
              <a:t>release </a:t>
            </a:r>
            <a:r>
              <a:rPr sz="1200" spc="75" dirty="0">
                <a:latin typeface="Times New Roman"/>
                <a:cs typeface="Times New Roman"/>
              </a:rPr>
              <a:t>operated without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incident.</a:t>
            </a:r>
            <a:endParaRPr sz="1200" dirty="0">
              <a:latin typeface="Times New Roman"/>
              <a:cs typeface="Times New Roman"/>
            </a:endParaRPr>
          </a:p>
          <a:p>
            <a:pPr marL="469900" marR="5715" indent="-228600" algn="just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55" dirty="0">
                <a:latin typeface="Times New Roman"/>
                <a:cs typeface="Times New Roman"/>
              </a:rPr>
              <a:t>If </a:t>
            </a:r>
            <a:r>
              <a:rPr sz="1200" spc="70" dirty="0">
                <a:latin typeface="Times New Roman"/>
                <a:cs typeface="Times New Roman"/>
              </a:rPr>
              <a:t>classes are not </a:t>
            </a:r>
            <a:r>
              <a:rPr sz="1200" spc="80" dirty="0">
                <a:latin typeface="Times New Roman"/>
                <a:cs typeface="Times New Roman"/>
              </a:rPr>
              <a:t>grouped </a:t>
            </a:r>
            <a:r>
              <a:rPr sz="1200" spc="70" dirty="0">
                <a:latin typeface="Times New Roman"/>
                <a:cs typeface="Times New Roman"/>
              </a:rPr>
              <a:t>cohesively, </a:t>
            </a:r>
            <a:r>
              <a:rPr sz="1200" spc="55" dirty="0">
                <a:latin typeface="Times New Roman"/>
                <a:cs typeface="Times New Roman"/>
              </a:rPr>
              <a:t>it is </a:t>
            </a:r>
            <a:r>
              <a:rPr sz="1200" spc="70" dirty="0">
                <a:latin typeface="Times New Roman"/>
                <a:cs typeface="Times New Roman"/>
              </a:rPr>
              <a:t>possible </a:t>
            </a:r>
            <a:r>
              <a:rPr sz="1200" spc="65" dirty="0">
                <a:latin typeface="Times New Roman"/>
                <a:cs typeface="Times New Roman"/>
              </a:rPr>
              <a:t>that </a:t>
            </a:r>
            <a:r>
              <a:rPr sz="1200" spc="75" dirty="0">
                <a:latin typeface="Times New Roman"/>
                <a:cs typeface="Times New Roman"/>
              </a:rPr>
              <a:t>a </a:t>
            </a:r>
            <a:r>
              <a:rPr sz="1200" spc="65" dirty="0">
                <a:latin typeface="Times New Roman"/>
                <a:cs typeface="Times New Roman"/>
              </a:rPr>
              <a:t>class </a:t>
            </a:r>
            <a:r>
              <a:rPr sz="1200" spc="75" dirty="0">
                <a:latin typeface="Times New Roman"/>
                <a:cs typeface="Times New Roman"/>
              </a:rPr>
              <a:t>with </a:t>
            </a:r>
            <a:r>
              <a:rPr sz="1200" spc="85" dirty="0">
                <a:latin typeface="Times New Roman"/>
                <a:cs typeface="Times New Roman"/>
              </a:rPr>
              <a:t>no  </a:t>
            </a:r>
            <a:r>
              <a:rPr sz="1200" spc="65" dirty="0">
                <a:latin typeface="Times New Roman"/>
                <a:cs typeface="Times New Roman"/>
              </a:rPr>
              <a:t>relationship </a:t>
            </a:r>
            <a:r>
              <a:rPr sz="1200" spc="70" dirty="0">
                <a:latin typeface="Times New Roman"/>
                <a:cs typeface="Times New Roman"/>
              </a:rPr>
              <a:t>to other classes </a:t>
            </a:r>
            <a:r>
              <a:rPr sz="1200" spc="75" dirty="0">
                <a:latin typeface="Times New Roman"/>
                <a:cs typeface="Times New Roman"/>
              </a:rPr>
              <a:t>within a </a:t>
            </a:r>
            <a:r>
              <a:rPr sz="1200" spc="80" dirty="0">
                <a:latin typeface="Times New Roman"/>
                <a:cs typeface="Times New Roman"/>
              </a:rPr>
              <a:t>package </a:t>
            </a:r>
            <a:r>
              <a:rPr sz="1200" spc="55" dirty="0">
                <a:latin typeface="Times New Roman"/>
                <a:cs typeface="Times New Roman"/>
              </a:rPr>
              <a:t>is </a:t>
            </a:r>
            <a:r>
              <a:rPr sz="1200" spc="75" dirty="0">
                <a:latin typeface="Times New Roman"/>
                <a:cs typeface="Times New Roman"/>
              </a:rPr>
              <a:t>changed. This </a:t>
            </a:r>
            <a:r>
              <a:rPr sz="1200" spc="65" dirty="0">
                <a:latin typeface="Times New Roman"/>
                <a:cs typeface="Times New Roman"/>
              </a:rPr>
              <a:t>will </a:t>
            </a:r>
            <a:r>
              <a:rPr sz="1200" spc="85" dirty="0">
                <a:latin typeface="Times New Roman"/>
                <a:cs typeface="Times New Roman"/>
              </a:rPr>
              <a:t>precipitate  </a:t>
            </a:r>
            <a:r>
              <a:rPr sz="1200" spc="100" dirty="0">
                <a:latin typeface="Times New Roman"/>
                <a:cs typeface="Times New Roman"/>
              </a:rPr>
              <a:t>unnecessary </a:t>
            </a:r>
            <a:r>
              <a:rPr sz="1200" spc="90" dirty="0">
                <a:latin typeface="Times New Roman"/>
                <a:cs typeface="Times New Roman"/>
              </a:rPr>
              <a:t>integration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testing.</a:t>
            </a:r>
            <a:endParaRPr sz="1200" dirty="0">
              <a:latin typeface="Times New Roman"/>
              <a:cs typeface="Times New Roman"/>
            </a:endParaRPr>
          </a:p>
          <a:p>
            <a:pPr marL="469900" marR="6350" indent="-228600" algn="just">
              <a:lnSpc>
                <a:spcPct val="102499"/>
              </a:lnSpc>
              <a:spcBef>
                <a:spcPts val="9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110" dirty="0">
                <a:latin typeface="Times New Roman"/>
                <a:cs typeface="Times New Roman"/>
              </a:rPr>
              <a:t>For </a:t>
            </a:r>
            <a:r>
              <a:rPr sz="1200" spc="85" dirty="0">
                <a:latin typeface="Times New Roman"/>
                <a:cs typeface="Times New Roman"/>
              </a:rPr>
              <a:t>this </a:t>
            </a:r>
            <a:r>
              <a:rPr sz="1200" spc="95" dirty="0">
                <a:latin typeface="Times New Roman"/>
                <a:cs typeface="Times New Roman"/>
              </a:rPr>
              <a:t>reason, </a:t>
            </a:r>
            <a:r>
              <a:rPr sz="1200" spc="105" dirty="0">
                <a:latin typeface="Times New Roman"/>
                <a:cs typeface="Times New Roman"/>
              </a:rPr>
              <a:t>only </a:t>
            </a:r>
            <a:r>
              <a:rPr sz="1200" spc="90" dirty="0">
                <a:latin typeface="Times New Roman"/>
                <a:cs typeface="Times New Roman"/>
              </a:rPr>
              <a:t>classes </a:t>
            </a:r>
            <a:r>
              <a:rPr sz="1200" spc="85" dirty="0">
                <a:latin typeface="Times New Roman"/>
                <a:cs typeface="Times New Roman"/>
              </a:rPr>
              <a:t>that </a:t>
            </a:r>
            <a:r>
              <a:rPr sz="1200" spc="95" dirty="0">
                <a:latin typeface="Times New Roman"/>
                <a:cs typeface="Times New Roman"/>
              </a:rPr>
              <a:t>are </a:t>
            </a:r>
            <a:r>
              <a:rPr sz="1200" spc="105" dirty="0">
                <a:latin typeface="Times New Roman"/>
                <a:cs typeface="Times New Roman"/>
              </a:rPr>
              <a:t>reused </a:t>
            </a:r>
            <a:r>
              <a:rPr sz="1200" spc="95" dirty="0">
                <a:latin typeface="Times New Roman"/>
                <a:cs typeface="Times New Roman"/>
              </a:rPr>
              <a:t>together </a:t>
            </a:r>
            <a:r>
              <a:rPr sz="1200" spc="105" dirty="0">
                <a:latin typeface="Times New Roman"/>
                <a:cs typeface="Times New Roman"/>
              </a:rPr>
              <a:t>should </a:t>
            </a:r>
            <a:r>
              <a:rPr sz="1200" spc="110" dirty="0">
                <a:latin typeface="Times New Roman"/>
                <a:cs typeface="Times New Roman"/>
              </a:rPr>
              <a:t>be </a:t>
            </a:r>
            <a:r>
              <a:rPr sz="1200" spc="100" dirty="0">
                <a:latin typeface="Times New Roman"/>
                <a:cs typeface="Times New Roman"/>
              </a:rPr>
              <a:t>included  within </a:t>
            </a:r>
            <a:r>
              <a:rPr sz="1200" spc="105" dirty="0">
                <a:latin typeface="Times New Roman"/>
                <a:cs typeface="Times New Roman"/>
              </a:rPr>
              <a:t>a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package.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600" b="1" u="heavy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Component-Level Design</a:t>
            </a:r>
            <a:r>
              <a:rPr sz="1600" b="1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60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Guidelines</a:t>
            </a:r>
            <a:endParaRPr sz="1600" dirty="0">
              <a:latin typeface="Times New Roman"/>
              <a:cs typeface="Times New Roman"/>
            </a:endParaRPr>
          </a:p>
          <a:p>
            <a:pPr marL="12700" marR="10795" algn="just">
              <a:lnSpc>
                <a:spcPct val="102499"/>
              </a:lnSpc>
              <a:spcBef>
                <a:spcPts val="830"/>
              </a:spcBef>
            </a:pPr>
            <a:r>
              <a:rPr sz="1200" spc="110" dirty="0">
                <a:latin typeface="Times New Roman"/>
                <a:cs typeface="Times New Roman"/>
              </a:rPr>
              <a:t>These guidelinesapply </a:t>
            </a:r>
            <a:r>
              <a:rPr sz="1200" spc="90" dirty="0">
                <a:latin typeface="Times New Roman"/>
                <a:cs typeface="Times New Roman"/>
              </a:rPr>
              <a:t>to </a:t>
            </a:r>
            <a:r>
              <a:rPr sz="1200" spc="105" dirty="0">
                <a:latin typeface="Times New Roman"/>
                <a:cs typeface="Times New Roman"/>
              </a:rPr>
              <a:t>components, </a:t>
            </a:r>
            <a:r>
              <a:rPr sz="1200" spc="85" dirty="0">
                <a:latin typeface="Times New Roman"/>
                <a:cs typeface="Times New Roman"/>
              </a:rPr>
              <a:t>their interfaces, </a:t>
            </a:r>
            <a:r>
              <a:rPr sz="1200" spc="114" dirty="0">
                <a:latin typeface="Times New Roman"/>
                <a:cs typeface="Times New Roman"/>
              </a:rPr>
              <a:t>and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05" dirty="0">
                <a:latin typeface="Times New Roman"/>
                <a:cs typeface="Times New Roman"/>
              </a:rPr>
              <a:t>dependencies </a:t>
            </a:r>
            <a:r>
              <a:rPr sz="1200" spc="114" dirty="0">
                <a:latin typeface="Times New Roman"/>
                <a:cs typeface="Times New Roman"/>
              </a:rPr>
              <a:t>and  </a:t>
            </a:r>
            <a:r>
              <a:rPr sz="1200" spc="95" dirty="0">
                <a:latin typeface="Times New Roman"/>
                <a:cs typeface="Times New Roman"/>
              </a:rPr>
              <a:t>inheritance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characteristics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that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have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impact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20" dirty="0">
                <a:latin typeface="Times New Roman"/>
                <a:cs typeface="Times New Roman"/>
              </a:rPr>
              <a:t>on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resultant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design.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200" spc="105" dirty="0">
                <a:latin typeface="Times New Roman"/>
                <a:cs typeface="Times New Roman"/>
              </a:rPr>
              <a:t>Suggests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00" dirty="0">
                <a:latin typeface="Times New Roman"/>
                <a:cs typeface="Times New Roman"/>
              </a:rPr>
              <a:t>following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guidelines:</a:t>
            </a:r>
            <a:endParaRPr sz="1200" dirty="0">
              <a:latin typeface="Times New Roman"/>
              <a:cs typeface="Times New Roman"/>
            </a:endParaRPr>
          </a:p>
          <a:p>
            <a:pPr marL="12700" marR="6985" algn="just">
              <a:lnSpc>
                <a:spcPct val="103099"/>
              </a:lnSpc>
              <a:spcBef>
                <a:spcPts val="819"/>
              </a:spcBef>
            </a:pPr>
            <a:r>
              <a:rPr sz="1200" b="1" u="heavy" spc="1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Components</a:t>
            </a:r>
            <a:r>
              <a:rPr sz="1200" b="1" spc="120" dirty="0">
                <a:solidFill>
                  <a:srgbClr val="00ADEE"/>
                </a:solidFill>
                <a:latin typeface="Times New Roman"/>
                <a:cs typeface="Times New Roman"/>
              </a:rPr>
              <a:t>. </a:t>
            </a:r>
            <a:r>
              <a:rPr sz="1200" spc="125" dirty="0">
                <a:latin typeface="Times New Roman"/>
                <a:cs typeface="Times New Roman"/>
              </a:rPr>
              <a:t>Naming </a:t>
            </a:r>
            <a:r>
              <a:rPr sz="1200" spc="100" dirty="0">
                <a:latin typeface="Times New Roman"/>
                <a:cs typeface="Times New Roman"/>
              </a:rPr>
              <a:t>conventions </a:t>
            </a:r>
            <a:r>
              <a:rPr sz="1200" spc="105" dirty="0">
                <a:latin typeface="Times New Roman"/>
                <a:cs typeface="Times New Roman"/>
              </a:rPr>
              <a:t>should </a:t>
            </a:r>
            <a:r>
              <a:rPr sz="1200" spc="110" dirty="0">
                <a:latin typeface="Times New Roman"/>
                <a:cs typeface="Times New Roman"/>
              </a:rPr>
              <a:t>be </a:t>
            </a:r>
            <a:r>
              <a:rPr sz="1200" spc="95" dirty="0">
                <a:latin typeface="Times New Roman"/>
                <a:cs typeface="Times New Roman"/>
              </a:rPr>
              <a:t>established </a:t>
            </a:r>
            <a:r>
              <a:rPr sz="1200" spc="90" dirty="0">
                <a:latin typeface="Times New Roman"/>
                <a:cs typeface="Times New Roman"/>
              </a:rPr>
              <a:t>for </a:t>
            </a:r>
            <a:r>
              <a:rPr sz="1200" spc="110" dirty="0">
                <a:latin typeface="Times New Roman"/>
                <a:cs typeface="Times New Roman"/>
              </a:rPr>
              <a:t>components </a:t>
            </a:r>
            <a:r>
              <a:rPr sz="1200" spc="85" dirty="0">
                <a:latin typeface="Times New Roman"/>
                <a:cs typeface="Times New Roman"/>
              </a:rPr>
              <a:t>that  </a:t>
            </a:r>
            <a:r>
              <a:rPr sz="1200" spc="95" dirty="0">
                <a:latin typeface="Times New Roman"/>
                <a:cs typeface="Times New Roman"/>
              </a:rPr>
              <a:t>are specified as </a:t>
            </a:r>
            <a:r>
              <a:rPr sz="1200" spc="90" dirty="0">
                <a:latin typeface="Times New Roman"/>
                <a:cs typeface="Times New Roman"/>
              </a:rPr>
              <a:t>part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90" dirty="0">
                <a:latin typeface="Times New Roman"/>
                <a:cs typeface="Times New Roman"/>
              </a:rPr>
              <a:t>architectural </a:t>
            </a:r>
            <a:r>
              <a:rPr sz="1200" spc="114" dirty="0">
                <a:latin typeface="Times New Roman"/>
                <a:cs typeface="Times New Roman"/>
              </a:rPr>
              <a:t>model and </a:t>
            </a:r>
            <a:r>
              <a:rPr sz="1200" spc="100" dirty="0">
                <a:latin typeface="Times New Roman"/>
                <a:cs typeface="Times New Roman"/>
              </a:rPr>
              <a:t>then </a:t>
            </a:r>
            <a:r>
              <a:rPr sz="1200" spc="95" dirty="0">
                <a:latin typeface="Times New Roman"/>
                <a:cs typeface="Times New Roman"/>
              </a:rPr>
              <a:t>refined </a:t>
            </a:r>
            <a:r>
              <a:rPr sz="1200" spc="114" dirty="0">
                <a:latin typeface="Times New Roman"/>
                <a:cs typeface="Times New Roman"/>
              </a:rPr>
              <a:t>and </a:t>
            </a:r>
            <a:r>
              <a:rPr sz="1200" spc="95" dirty="0">
                <a:latin typeface="Times New Roman"/>
                <a:cs typeface="Times New Roman"/>
              </a:rPr>
              <a:t>elaborated</a:t>
            </a:r>
            <a:r>
              <a:rPr sz="1200" spc="-17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as  part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05" dirty="0">
                <a:latin typeface="Times New Roman"/>
                <a:cs typeface="Times New Roman"/>
              </a:rPr>
              <a:t>component-level model. </a:t>
            </a:r>
            <a:r>
              <a:rPr sz="1200" spc="95" dirty="0">
                <a:latin typeface="Times New Roman"/>
                <a:cs typeface="Times New Roman"/>
              </a:rPr>
              <a:t>Architectural </a:t>
            </a:r>
            <a:r>
              <a:rPr sz="1200" spc="114" dirty="0">
                <a:latin typeface="Times New Roman"/>
                <a:cs typeface="Times New Roman"/>
              </a:rPr>
              <a:t>component </a:t>
            </a:r>
            <a:r>
              <a:rPr sz="1200" spc="120" dirty="0">
                <a:latin typeface="Times New Roman"/>
                <a:cs typeface="Times New Roman"/>
              </a:rPr>
              <a:t>names </a:t>
            </a:r>
            <a:r>
              <a:rPr sz="1200" spc="105" dirty="0">
                <a:latin typeface="Times New Roman"/>
                <a:cs typeface="Times New Roman"/>
              </a:rPr>
              <a:t>should </a:t>
            </a:r>
            <a:r>
              <a:rPr sz="1200" spc="110" dirty="0">
                <a:latin typeface="Times New Roman"/>
                <a:cs typeface="Times New Roman"/>
              </a:rPr>
              <a:t>be  </a:t>
            </a:r>
            <a:r>
              <a:rPr sz="1200" spc="114" dirty="0">
                <a:latin typeface="Times New Roman"/>
                <a:cs typeface="Times New Roman"/>
              </a:rPr>
              <a:t>drawn from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14" dirty="0">
                <a:latin typeface="Times New Roman"/>
                <a:cs typeface="Times New Roman"/>
              </a:rPr>
              <a:t>problem domain and </a:t>
            </a:r>
            <a:r>
              <a:rPr sz="1200" spc="105" dirty="0">
                <a:latin typeface="Times New Roman"/>
                <a:cs typeface="Times New Roman"/>
              </a:rPr>
              <a:t>should </a:t>
            </a:r>
            <a:r>
              <a:rPr sz="1200" spc="110" dirty="0">
                <a:latin typeface="Times New Roman"/>
                <a:cs typeface="Times New Roman"/>
              </a:rPr>
              <a:t>have </a:t>
            </a:r>
            <a:r>
              <a:rPr sz="1200" spc="114" dirty="0">
                <a:latin typeface="Times New Roman"/>
                <a:cs typeface="Times New Roman"/>
              </a:rPr>
              <a:t>meaning </a:t>
            </a:r>
            <a:r>
              <a:rPr sz="1200" spc="90" dirty="0">
                <a:latin typeface="Times New Roman"/>
                <a:cs typeface="Times New Roman"/>
              </a:rPr>
              <a:t>to </a:t>
            </a:r>
            <a:r>
              <a:rPr sz="1200" spc="75" dirty="0">
                <a:latin typeface="Times New Roman"/>
                <a:cs typeface="Times New Roman"/>
              </a:rPr>
              <a:t>all </a:t>
            </a:r>
            <a:r>
              <a:rPr sz="1200" spc="95" dirty="0">
                <a:latin typeface="Times New Roman"/>
                <a:cs typeface="Times New Roman"/>
              </a:rPr>
              <a:t>stakeholders  </a:t>
            </a:r>
            <a:r>
              <a:rPr sz="1200" spc="130" dirty="0">
                <a:latin typeface="Times New Roman"/>
                <a:cs typeface="Times New Roman"/>
              </a:rPr>
              <a:t>who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view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architectural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model.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For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example,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class</a:t>
            </a:r>
            <a:endParaRPr sz="1200" dirty="0">
              <a:latin typeface="Times New Roman"/>
              <a:cs typeface="Times New Roman"/>
            </a:endParaRPr>
          </a:p>
          <a:p>
            <a:pPr marL="12700" marR="6985" algn="just">
              <a:lnSpc>
                <a:spcPct val="103099"/>
              </a:lnSpc>
              <a:spcBef>
                <a:spcPts val="825"/>
              </a:spcBef>
            </a:pPr>
            <a:r>
              <a:rPr sz="1200" spc="114" dirty="0">
                <a:latin typeface="Times New Roman"/>
                <a:cs typeface="Times New Roman"/>
              </a:rPr>
              <a:t>We </a:t>
            </a:r>
            <a:r>
              <a:rPr sz="1200" spc="80" dirty="0">
                <a:latin typeface="Times New Roman"/>
                <a:cs typeface="Times New Roman"/>
              </a:rPr>
              <a:t>can </a:t>
            </a:r>
            <a:r>
              <a:rPr sz="1200" spc="75" dirty="0">
                <a:latin typeface="Times New Roman"/>
                <a:cs typeface="Times New Roman"/>
              </a:rPr>
              <a:t>choose </a:t>
            </a:r>
            <a:r>
              <a:rPr sz="1200" spc="70" dirty="0">
                <a:latin typeface="Times New Roman"/>
                <a:cs typeface="Times New Roman"/>
              </a:rPr>
              <a:t>to </a:t>
            </a:r>
            <a:r>
              <a:rPr sz="1200" spc="75" dirty="0">
                <a:latin typeface="Times New Roman"/>
                <a:cs typeface="Times New Roman"/>
              </a:rPr>
              <a:t>use </a:t>
            </a:r>
            <a:r>
              <a:rPr sz="1200" spc="70" dirty="0">
                <a:latin typeface="Times New Roman"/>
                <a:cs typeface="Times New Roman"/>
              </a:rPr>
              <a:t>stereotypes to </a:t>
            </a:r>
            <a:r>
              <a:rPr sz="1200" spc="75" dirty="0">
                <a:latin typeface="Times New Roman"/>
                <a:cs typeface="Times New Roman"/>
              </a:rPr>
              <a:t>help </a:t>
            </a:r>
            <a:r>
              <a:rPr sz="1200" spc="65" dirty="0">
                <a:latin typeface="Times New Roman"/>
                <a:cs typeface="Times New Roman"/>
              </a:rPr>
              <a:t>identify </a:t>
            </a:r>
            <a:r>
              <a:rPr sz="1200" spc="70" dirty="0">
                <a:latin typeface="Times New Roman"/>
                <a:cs typeface="Times New Roman"/>
              </a:rPr>
              <a:t>the nature of </a:t>
            </a:r>
            <a:r>
              <a:rPr sz="1200" spc="80" dirty="0">
                <a:latin typeface="Times New Roman"/>
                <a:cs typeface="Times New Roman"/>
              </a:rPr>
              <a:t>components </a:t>
            </a:r>
            <a:r>
              <a:rPr sz="1200" spc="65" dirty="0">
                <a:latin typeface="Times New Roman"/>
                <a:cs typeface="Times New Roman"/>
              </a:rPr>
              <a:t>at </a:t>
            </a:r>
            <a:r>
              <a:rPr sz="1200" spc="75" dirty="0">
                <a:latin typeface="Times New Roman"/>
                <a:cs typeface="Times New Roman"/>
              </a:rPr>
              <a:t>the  </a:t>
            </a:r>
            <a:r>
              <a:rPr sz="1200" spc="70" dirty="0">
                <a:latin typeface="Times New Roman"/>
                <a:cs typeface="Times New Roman"/>
              </a:rPr>
              <a:t>detailed </a:t>
            </a:r>
            <a:r>
              <a:rPr sz="1200" spc="75" dirty="0">
                <a:latin typeface="Times New Roman"/>
                <a:cs typeface="Times New Roman"/>
              </a:rPr>
              <a:t>design </a:t>
            </a:r>
            <a:r>
              <a:rPr sz="1200" spc="65" dirty="0">
                <a:latin typeface="Times New Roman"/>
                <a:cs typeface="Times New Roman"/>
              </a:rPr>
              <a:t>level. </a:t>
            </a:r>
            <a:r>
              <a:rPr sz="1200" spc="75" dirty="0">
                <a:latin typeface="Times New Roman"/>
                <a:cs typeface="Times New Roman"/>
              </a:rPr>
              <a:t>For example, &lt;&lt;infrastructure&gt;&gt; </a:t>
            </a:r>
            <a:r>
              <a:rPr sz="1200" spc="80" dirty="0">
                <a:latin typeface="Times New Roman"/>
                <a:cs typeface="Times New Roman"/>
              </a:rPr>
              <a:t>might be </a:t>
            </a:r>
            <a:r>
              <a:rPr sz="1200" spc="75" dirty="0">
                <a:latin typeface="Times New Roman"/>
                <a:cs typeface="Times New Roman"/>
              </a:rPr>
              <a:t>used </a:t>
            </a:r>
            <a:r>
              <a:rPr sz="1200" spc="70" dirty="0">
                <a:latin typeface="Times New Roman"/>
                <a:cs typeface="Times New Roman"/>
              </a:rPr>
              <a:t>to </a:t>
            </a:r>
            <a:r>
              <a:rPr sz="1200" spc="65" dirty="0">
                <a:latin typeface="Times New Roman"/>
                <a:cs typeface="Times New Roman"/>
              </a:rPr>
              <a:t>identify </a:t>
            </a:r>
            <a:r>
              <a:rPr sz="1200" spc="85" dirty="0">
                <a:latin typeface="Times New Roman"/>
                <a:cs typeface="Times New Roman"/>
              </a:rPr>
              <a:t>an  </a:t>
            </a:r>
            <a:r>
              <a:rPr sz="1200" spc="65" dirty="0">
                <a:latin typeface="Times New Roman"/>
                <a:cs typeface="Times New Roman"/>
              </a:rPr>
              <a:t>infrastructure </a:t>
            </a:r>
            <a:r>
              <a:rPr sz="1200" spc="80" dirty="0">
                <a:latin typeface="Times New Roman"/>
                <a:cs typeface="Times New Roman"/>
              </a:rPr>
              <a:t>component, &lt;&lt;database&gt;&gt; </a:t>
            </a:r>
            <a:r>
              <a:rPr sz="1200" spc="75" dirty="0">
                <a:latin typeface="Times New Roman"/>
                <a:cs typeface="Times New Roman"/>
              </a:rPr>
              <a:t>could be used </a:t>
            </a:r>
            <a:r>
              <a:rPr sz="1200" spc="70" dirty="0">
                <a:latin typeface="Times New Roman"/>
                <a:cs typeface="Times New Roman"/>
              </a:rPr>
              <a:t>to </a:t>
            </a:r>
            <a:r>
              <a:rPr sz="1200" spc="65" dirty="0">
                <a:latin typeface="Times New Roman"/>
                <a:cs typeface="Times New Roman"/>
              </a:rPr>
              <a:t>identify </a:t>
            </a:r>
            <a:r>
              <a:rPr sz="1200" spc="75" dirty="0">
                <a:latin typeface="Times New Roman"/>
                <a:cs typeface="Times New Roman"/>
              </a:rPr>
              <a:t>a database </a:t>
            </a:r>
            <a:r>
              <a:rPr sz="1200" spc="65" dirty="0">
                <a:latin typeface="Times New Roman"/>
                <a:cs typeface="Times New Roman"/>
              </a:rPr>
              <a:t>that  </a:t>
            </a:r>
            <a:r>
              <a:rPr sz="1200" spc="70" dirty="0">
                <a:latin typeface="Times New Roman"/>
                <a:cs typeface="Times New Roman"/>
              </a:rPr>
              <a:t>services </a:t>
            </a:r>
            <a:r>
              <a:rPr sz="1200" spc="80" dirty="0">
                <a:latin typeface="Times New Roman"/>
                <a:cs typeface="Times New Roman"/>
              </a:rPr>
              <a:t>one </a:t>
            </a:r>
            <a:r>
              <a:rPr sz="1200" spc="75" dirty="0">
                <a:latin typeface="Times New Roman"/>
                <a:cs typeface="Times New Roman"/>
              </a:rPr>
              <a:t>or </a:t>
            </a:r>
            <a:r>
              <a:rPr sz="1200" spc="90" dirty="0">
                <a:latin typeface="Times New Roman"/>
                <a:cs typeface="Times New Roman"/>
              </a:rPr>
              <a:t>more </a:t>
            </a:r>
            <a:r>
              <a:rPr sz="1200" spc="75" dirty="0">
                <a:latin typeface="Times New Roman"/>
                <a:cs typeface="Times New Roman"/>
              </a:rPr>
              <a:t>design </a:t>
            </a:r>
            <a:r>
              <a:rPr sz="1200" spc="70" dirty="0">
                <a:latin typeface="Times New Roman"/>
                <a:cs typeface="Times New Roman"/>
              </a:rPr>
              <a:t>classes or the entire </a:t>
            </a:r>
            <a:r>
              <a:rPr sz="1200" spc="75" dirty="0">
                <a:latin typeface="Times New Roman"/>
                <a:cs typeface="Times New Roman"/>
              </a:rPr>
              <a:t>system; </a:t>
            </a:r>
            <a:r>
              <a:rPr sz="1200" spc="80" dirty="0">
                <a:latin typeface="Times New Roman"/>
                <a:cs typeface="Times New Roman"/>
              </a:rPr>
              <a:t>&lt;&lt;table&gt;&gt; can </a:t>
            </a:r>
            <a:r>
              <a:rPr sz="1200" spc="75" dirty="0">
                <a:latin typeface="Times New Roman"/>
                <a:cs typeface="Times New Roman"/>
              </a:rPr>
              <a:t>be </a:t>
            </a:r>
            <a:r>
              <a:rPr sz="1200" spc="80" dirty="0">
                <a:latin typeface="Times New Roman"/>
                <a:cs typeface="Times New Roman"/>
              </a:rPr>
              <a:t>used </a:t>
            </a:r>
            <a:r>
              <a:rPr sz="1200" spc="70" dirty="0">
                <a:latin typeface="Times New Roman"/>
                <a:cs typeface="Times New Roman"/>
              </a:rPr>
              <a:t>to  </a:t>
            </a:r>
            <a:r>
              <a:rPr sz="1200" spc="65" dirty="0">
                <a:latin typeface="Times New Roman"/>
                <a:cs typeface="Times New Roman"/>
              </a:rPr>
              <a:t>identify </a:t>
            </a:r>
            <a:r>
              <a:rPr sz="1200" spc="75" dirty="0">
                <a:latin typeface="Times New Roman"/>
                <a:cs typeface="Times New Roman"/>
              </a:rPr>
              <a:t>a </a:t>
            </a:r>
            <a:r>
              <a:rPr sz="1200" spc="65" dirty="0">
                <a:latin typeface="Times New Roman"/>
                <a:cs typeface="Times New Roman"/>
              </a:rPr>
              <a:t>table </a:t>
            </a:r>
            <a:r>
              <a:rPr sz="1200" spc="75" dirty="0">
                <a:latin typeface="Times New Roman"/>
                <a:cs typeface="Times New Roman"/>
              </a:rPr>
              <a:t>within a </a:t>
            </a:r>
            <a:r>
              <a:rPr sz="1200" spc="70" dirty="0">
                <a:latin typeface="Times New Roman"/>
                <a:cs typeface="Times New Roman"/>
              </a:rPr>
              <a:t>database.</a:t>
            </a:r>
            <a:endParaRPr sz="1200" dirty="0">
              <a:latin typeface="Times New Roman"/>
              <a:cs typeface="Times New Roman"/>
            </a:endParaRPr>
          </a:p>
          <a:p>
            <a:pPr marL="12700" marR="6985" algn="just">
              <a:lnSpc>
                <a:spcPct val="102499"/>
              </a:lnSpc>
              <a:spcBef>
                <a:spcPts val="825"/>
              </a:spcBef>
            </a:pPr>
            <a:r>
              <a:rPr sz="1200" b="1" u="heavy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Interfaces</a:t>
            </a:r>
            <a:r>
              <a:rPr sz="1200" b="1" spc="95" dirty="0">
                <a:solidFill>
                  <a:srgbClr val="00ADEE"/>
                </a:solidFill>
                <a:latin typeface="Times New Roman"/>
                <a:cs typeface="Times New Roman"/>
              </a:rPr>
              <a:t>. </a:t>
            </a:r>
            <a:r>
              <a:rPr sz="1200" spc="90" dirty="0">
                <a:latin typeface="Times New Roman"/>
                <a:cs typeface="Times New Roman"/>
              </a:rPr>
              <a:t>Interfaces </a:t>
            </a:r>
            <a:r>
              <a:rPr sz="1200" spc="100" dirty="0">
                <a:latin typeface="Times New Roman"/>
                <a:cs typeface="Times New Roman"/>
              </a:rPr>
              <a:t>provide important information </a:t>
            </a:r>
            <a:r>
              <a:rPr sz="1200" spc="105" dirty="0">
                <a:latin typeface="Times New Roman"/>
                <a:cs typeface="Times New Roman"/>
              </a:rPr>
              <a:t>about </a:t>
            </a:r>
            <a:r>
              <a:rPr sz="1200" spc="110" dirty="0">
                <a:latin typeface="Times New Roman"/>
                <a:cs typeface="Times New Roman"/>
              </a:rPr>
              <a:t>communication </a:t>
            </a:r>
            <a:r>
              <a:rPr sz="1200" spc="114" dirty="0">
                <a:latin typeface="Times New Roman"/>
                <a:cs typeface="Times New Roman"/>
              </a:rPr>
              <a:t>and  </a:t>
            </a:r>
            <a:r>
              <a:rPr sz="1200" spc="95" dirty="0">
                <a:latin typeface="Times New Roman"/>
                <a:cs typeface="Times New Roman"/>
              </a:rPr>
              <a:t>collaboration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(</a:t>
            </a:r>
            <a:r>
              <a:rPr sz="1200" spc="90" dirty="0" smtClean="0">
                <a:latin typeface="Times New Roman"/>
                <a:cs typeface="Times New Roman"/>
              </a:rPr>
              <a:t>as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4294967295"/>
          </p:nvPr>
        </p:nvSpPr>
        <p:spPr>
          <a:xfrm>
            <a:off x="6307073" y="10367264"/>
            <a:ext cx="49784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67</a:t>
            </a:fld>
            <a:endParaRPr spc="-20" dirty="0"/>
          </a:p>
        </p:txBody>
      </p:sp>
    </p:spTree>
    <p:extLst>
      <p:ext uri="{BB962C8B-B14F-4D97-AF65-F5344CB8AC3E}">
        <p14:creationId xmlns:p14="http://schemas.microsoft.com/office/powerpoint/2010/main" val="110253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9080" y="1783292"/>
            <a:ext cx="7059930" cy="5543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6985" algn="just">
              <a:lnSpc>
                <a:spcPct val="102499"/>
              </a:lnSpc>
              <a:spcBef>
                <a:spcPts val="825"/>
              </a:spcBef>
            </a:pPr>
            <a:r>
              <a:rPr lang="en-US" spc="100" dirty="0" smtClean="0">
                <a:latin typeface="Times New Roman"/>
                <a:cs typeface="Times New Roman"/>
              </a:rPr>
              <a:t>well</a:t>
            </a:r>
            <a:r>
              <a:rPr lang="en-US" spc="60" dirty="0" smtClean="0">
                <a:latin typeface="Times New Roman"/>
                <a:cs typeface="Times New Roman"/>
              </a:rPr>
              <a:t> </a:t>
            </a:r>
            <a:r>
              <a:rPr lang="en-US" spc="95" dirty="0" smtClean="0">
                <a:latin typeface="Times New Roman"/>
                <a:cs typeface="Times New Roman"/>
              </a:rPr>
              <a:t>as</a:t>
            </a:r>
            <a:r>
              <a:rPr lang="en-US" spc="60" dirty="0" smtClean="0">
                <a:latin typeface="Times New Roman"/>
                <a:cs typeface="Times New Roman"/>
              </a:rPr>
              <a:t> </a:t>
            </a:r>
            <a:r>
              <a:rPr lang="en-US" spc="100" dirty="0" smtClean="0">
                <a:latin typeface="Times New Roman"/>
                <a:cs typeface="Times New Roman"/>
              </a:rPr>
              <a:t>helping</a:t>
            </a:r>
            <a:r>
              <a:rPr lang="en-US" spc="6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us</a:t>
            </a:r>
            <a:r>
              <a:rPr lang="en-US" spc="60" dirty="0" smtClean="0">
                <a:latin typeface="Times New Roman"/>
                <a:cs typeface="Times New Roman"/>
              </a:rPr>
              <a:t> </a:t>
            </a:r>
            <a:r>
              <a:rPr lang="en-US" spc="90" dirty="0" smtClean="0">
                <a:latin typeface="Times New Roman"/>
                <a:cs typeface="Times New Roman"/>
              </a:rPr>
              <a:t>to</a:t>
            </a:r>
            <a:r>
              <a:rPr lang="en-US" spc="70" dirty="0" smtClean="0">
                <a:latin typeface="Times New Roman"/>
                <a:cs typeface="Times New Roman"/>
              </a:rPr>
              <a:t> </a:t>
            </a:r>
            <a:r>
              <a:rPr lang="en-US" spc="100" dirty="0" smtClean="0">
                <a:latin typeface="Times New Roman"/>
                <a:cs typeface="Times New Roman"/>
              </a:rPr>
              <a:t>achieve</a:t>
            </a:r>
            <a:r>
              <a:rPr lang="en-US" spc="60" dirty="0" smtClean="0">
                <a:latin typeface="Times New Roman"/>
                <a:cs typeface="Times New Roman"/>
              </a:rPr>
              <a:t> </a:t>
            </a:r>
            <a:r>
              <a:rPr lang="en-US" spc="95" dirty="0" smtClean="0">
                <a:latin typeface="Times New Roman"/>
                <a:cs typeface="Times New Roman"/>
              </a:rPr>
              <a:t>the</a:t>
            </a:r>
            <a:r>
              <a:rPr lang="en-US" spc="60" dirty="0" smtClean="0">
                <a:latin typeface="Times New Roman"/>
                <a:cs typeface="Times New Roman"/>
              </a:rPr>
              <a:t> </a:t>
            </a:r>
            <a:r>
              <a:rPr lang="en-US" spc="114" dirty="0" smtClean="0">
                <a:latin typeface="Times New Roman"/>
                <a:cs typeface="Times New Roman"/>
              </a:rPr>
              <a:t>OPC).</a:t>
            </a:r>
            <a:endParaRPr lang="en-US" dirty="0" smtClean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3000"/>
              </a:lnSpc>
              <a:spcBef>
                <a:spcPts val="819"/>
              </a:spcBef>
            </a:pPr>
            <a:r>
              <a:rPr lang="en-US" b="1" u="heavy" spc="7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Dependencies </a:t>
            </a:r>
            <a:r>
              <a:rPr lang="en-US" b="1" u="heavy" spc="90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</a:t>
            </a:r>
            <a:r>
              <a:rPr lang="en-US" b="1" u="heavy" spc="70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Inheritance</a:t>
            </a:r>
            <a:r>
              <a:rPr lang="en-US" b="1" spc="70" dirty="0" smtClean="0">
                <a:solidFill>
                  <a:srgbClr val="00ADEE"/>
                </a:solidFill>
                <a:latin typeface="Times New Roman"/>
                <a:cs typeface="Times New Roman"/>
              </a:rPr>
              <a:t>. </a:t>
            </a:r>
            <a:r>
              <a:rPr lang="en-US" spc="75" dirty="0" smtClean="0">
                <a:latin typeface="Times New Roman"/>
                <a:cs typeface="Times New Roman"/>
              </a:rPr>
              <a:t>For improved </a:t>
            </a:r>
            <a:r>
              <a:rPr lang="en-US" spc="60" dirty="0" smtClean="0">
                <a:latin typeface="Times New Roman"/>
                <a:cs typeface="Times New Roman"/>
              </a:rPr>
              <a:t>readability, </a:t>
            </a:r>
            <a:r>
              <a:rPr lang="en-US" spc="50" dirty="0" smtClean="0">
                <a:latin typeface="Times New Roman"/>
                <a:cs typeface="Times New Roman"/>
              </a:rPr>
              <a:t>it is </a:t>
            </a:r>
            <a:r>
              <a:rPr lang="en-US" spc="75" dirty="0" smtClean="0">
                <a:latin typeface="Times New Roman"/>
                <a:cs typeface="Times New Roman"/>
              </a:rPr>
              <a:t>a </a:t>
            </a:r>
            <a:r>
              <a:rPr lang="en-US" spc="80" dirty="0" smtClean="0">
                <a:latin typeface="Times New Roman"/>
                <a:cs typeface="Times New Roman"/>
              </a:rPr>
              <a:t>good </a:t>
            </a:r>
            <a:r>
              <a:rPr lang="en-US" spc="70" dirty="0" smtClean="0">
                <a:latin typeface="Times New Roman"/>
                <a:cs typeface="Times New Roman"/>
              </a:rPr>
              <a:t>idea to </a:t>
            </a:r>
            <a:r>
              <a:rPr lang="en-US" spc="80" dirty="0" smtClean="0">
                <a:latin typeface="Times New Roman"/>
                <a:cs typeface="Times New Roman"/>
              </a:rPr>
              <a:t>model  </a:t>
            </a:r>
            <a:r>
              <a:rPr lang="en-US" spc="105" dirty="0" smtClean="0">
                <a:latin typeface="Times New Roman"/>
                <a:cs typeface="Times New Roman"/>
              </a:rPr>
              <a:t>dependencies </a:t>
            </a:r>
            <a:r>
              <a:rPr lang="en-US" spc="114" dirty="0" smtClean="0">
                <a:latin typeface="Times New Roman"/>
                <a:cs typeface="Times New Roman"/>
              </a:rPr>
              <a:t>from </a:t>
            </a:r>
            <a:r>
              <a:rPr lang="en-US" spc="80" dirty="0" smtClean="0">
                <a:latin typeface="Times New Roman"/>
                <a:cs typeface="Times New Roman"/>
              </a:rPr>
              <a:t>left </a:t>
            </a:r>
            <a:r>
              <a:rPr lang="en-US" spc="90" dirty="0" smtClean="0">
                <a:latin typeface="Times New Roman"/>
                <a:cs typeface="Times New Roman"/>
              </a:rPr>
              <a:t>to right </a:t>
            </a:r>
            <a:r>
              <a:rPr lang="en-US" spc="114" dirty="0" smtClean="0">
                <a:latin typeface="Times New Roman"/>
                <a:cs typeface="Times New Roman"/>
              </a:rPr>
              <a:t>and </a:t>
            </a:r>
            <a:r>
              <a:rPr lang="en-US" spc="95" dirty="0" smtClean="0">
                <a:latin typeface="Times New Roman"/>
                <a:cs typeface="Times New Roman"/>
              </a:rPr>
              <a:t>inheritance </a:t>
            </a:r>
            <a:r>
              <a:rPr lang="en-US" spc="114" dirty="0" smtClean="0">
                <a:latin typeface="Times New Roman"/>
                <a:cs typeface="Times New Roman"/>
              </a:rPr>
              <a:t>from </a:t>
            </a:r>
            <a:r>
              <a:rPr lang="en-US" spc="110" dirty="0" smtClean="0">
                <a:latin typeface="Times New Roman"/>
                <a:cs typeface="Times New Roman"/>
              </a:rPr>
              <a:t>bottom </a:t>
            </a:r>
            <a:r>
              <a:rPr lang="en-US" spc="95" dirty="0" smtClean="0">
                <a:latin typeface="Times New Roman"/>
                <a:cs typeface="Times New Roman"/>
              </a:rPr>
              <a:t>(derived </a:t>
            </a:r>
            <a:r>
              <a:rPr lang="en-US" spc="90" dirty="0" smtClean="0">
                <a:latin typeface="Times New Roman"/>
                <a:cs typeface="Times New Roman"/>
              </a:rPr>
              <a:t>classes) </a:t>
            </a:r>
            <a:r>
              <a:rPr lang="en-US" spc="85" dirty="0" smtClean="0">
                <a:latin typeface="Times New Roman"/>
                <a:cs typeface="Times New Roman"/>
              </a:rPr>
              <a:t>to  </a:t>
            </a:r>
            <a:r>
              <a:rPr lang="en-US" spc="100" dirty="0" smtClean="0">
                <a:latin typeface="Times New Roman"/>
                <a:cs typeface="Times New Roman"/>
              </a:rPr>
              <a:t>top (base</a:t>
            </a:r>
            <a:r>
              <a:rPr lang="en-US" spc="15" dirty="0" smtClean="0">
                <a:latin typeface="Times New Roman"/>
                <a:cs typeface="Times New Roman"/>
              </a:rPr>
              <a:t> </a:t>
            </a:r>
            <a:r>
              <a:rPr lang="en-US" spc="85" dirty="0" smtClean="0">
                <a:latin typeface="Times New Roman"/>
                <a:cs typeface="Times New Roman"/>
              </a:rPr>
              <a:t>classes).</a:t>
            </a:r>
            <a:endParaRPr lang="en-US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lang="en-US" b="1" u="heavy" spc="-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Cohesion</a:t>
            </a:r>
            <a:endParaRPr lang="en-US" dirty="0" smtClean="0">
              <a:latin typeface="Times New Roman"/>
              <a:cs typeface="Times New Roman"/>
            </a:endParaRPr>
          </a:p>
          <a:p>
            <a:pPr marL="12700" marR="10795" algn="just">
              <a:lnSpc>
                <a:spcPct val="102499"/>
              </a:lnSpc>
              <a:spcBef>
                <a:spcPts val="805"/>
              </a:spcBef>
            </a:pPr>
            <a:r>
              <a:rPr lang="en-US" spc="95" dirty="0" smtClean="0">
                <a:latin typeface="Times New Roman"/>
                <a:cs typeface="Times New Roman"/>
              </a:rPr>
              <a:t>Implies </a:t>
            </a:r>
            <a:r>
              <a:rPr lang="en-US" spc="85" dirty="0" smtClean="0">
                <a:latin typeface="Times New Roman"/>
                <a:cs typeface="Times New Roman"/>
              </a:rPr>
              <a:t>that </a:t>
            </a:r>
            <a:r>
              <a:rPr lang="en-US" spc="105" dirty="0" smtClean="0">
                <a:latin typeface="Times New Roman"/>
                <a:cs typeface="Times New Roman"/>
              </a:rPr>
              <a:t>a </a:t>
            </a:r>
            <a:r>
              <a:rPr lang="en-US" spc="114" dirty="0" smtClean="0">
                <a:latin typeface="Times New Roman"/>
                <a:cs typeface="Times New Roman"/>
              </a:rPr>
              <a:t>component </a:t>
            </a:r>
            <a:r>
              <a:rPr lang="en-US" spc="100" dirty="0" smtClean="0">
                <a:latin typeface="Times New Roman"/>
                <a:cs typeface="Times New Roman"/>
              </a:rPr>
              <a:t>or </a:t>
            </a:r>
            <a:r>
              <a:rPr lang="en-US" spc="90" dirty="0" smtClean="0">
                <a:latin typeface="Times New Roman"/>
                <a:cs typeface="Times New Roman"/>
              </a:rPr>
              <a:t>class </a:t>
            </a:r>
            <a:r>
              <a:rPr lang="en-US" spc="95" dirty="0" smtClean="0">
                <a:latin typeface="Times New Roman"/>
                <a:cs typeface="Times New Roman"/>
              </a:rPr>
              <a:t>encapsulates </a:t>
            </a:r>
            <a:r>
              <a:rPr lang="en-US" spc="105" dirty="0" smtClean="0">
                <a:latin typeface="Times New Roman"/>
                <a:cs typeface="Times New Roman"/>
              </a:rPr>
              <a:t>only </a:t>
            </a:r>
            <a:r>
              <a:rPr lang="en-US" spc="85" dirty="0" smtClean="0">
                <a:latin typeface="Times New Roman"/>
                <a:cs typeface="Times New Roman"/>
              </a:rPr>
              <a:t>attributes </a:t>
            </a:r>
            <a:r>
              <a:rPr lang="en-US" spc="114" dirty="0" smtClean="0">
                <a:latin typeface="Times New Roman"/>
                <a:cs typeface="Times New Roman"/>
              </a:rPr>
              <a:t>and </a:t>
            </a:r>
            <a:r>
              <a:rPr lang="en-US" spc="95" dirty="0" smtClean="0">
                <a:latin typeface="Times New Roman"/>
                <a:cs typeface="Times New Roman"/>
              </a:rPr>
              <a:t>operations</a:t>
            </a:r>
            <a:r>
              <a:rPr lang="en-US" spc="-180" dirty="0" smtClean="0">
                <a:latin typeface="Times New Roman"/>
                <a:cs typeface="Times New Roman"/>
              </a:rPr>
              <a:t> </a:t>
            </a:r>
            <a:r>
              <a:rPr lang="en-US" spc="90" dirty="0" smtClean="0">
                <a:latin typeface="Times New Roman"/>
                <a:cs typeface="Times New Roman"/>
              </a:rPr>
              <a:t>that  </a:t>
            </a:r>
            <a:r>
              <a:rPr lang="en-US" spc="95" dirty="0" smtClean="0">
                <a:latin typeface="Times New Roman"/>
                <a:cs typeface="Times New Roman"/>
              </a:rPr>
              <a:t>are</a:t>
            </a:r>
            <a:r>
              <a:rPr lang="en-US" spc="50" dirty="0" smtClean="0">
                <a:latin typeface="Times New Roman"/>
                <a:cs typeface="Times New Roman"/>
              </a:rPr>
              <a:t> </a:t>
            </a:r>
            <a:r>
              <a:rPr lang="en-US" spc="95" dirty="0" smtClean="0">
                <a:latin typeface="Times New Roman"/>
                <a:cs typeface="Times New Roman"/>
              </a:rPr>
              <a:t>closely</a:t>
            </a:r>
            <a:r>
              <a:rPr lang="en-US" spc="60" dirty="0" smtClean="0">
                <a:latin typeface="Times New Roman"/>
                <a:cs typeface="Times New Roman"/>
              </a:rPr>
              <a:t> </a:t>
            </a:r>
            <a:r>
              <a:rPr lang="en-US" spc="90" dirty="0" smtClean="0">
                <a:latin typeface="Times New Roman"/>
                <a:cs typeface="Times New Roman"/>
              </a:rPr>
              <a:t>related</a:t>
            </a:r>
            <a:r>
              <a:rPr lang="en-US" spc="60" dirty="0" smtClean="0">
                <a:latin typeface="Times New Roman"/>
                <a:cs typeface="Times New Roman"/>
              </a:rPr>
              <a:t> </a:t>
            </a:r>
            <a:r>
              <a:rPr lang="en-US" spc="90" dirty="0" smtClean="0">
                <a:latin typeface="Times New Roman"/>
                <a:cs typeface="Times New Roman"/>
              </a:rPr>
              <a:t>to</a:t>
            </a:r>
            <a:r>
              <a:rPr lang="en-US" spc="70" dirty="0" smtClean="0">
                <a:latin typeface="Times New Roman"/>
                <a:cs typeface="Times New Roman"/>
              </a:rPr>
              <a:t> </a:t>
            </a:r>
            <a:r>
              <a:rPr lang="en-US" spc="114" dirty="0" smtClean="0">
                <a:latin typeface="Times New Roman"/>
                <a:cs typeface="Times New Roman"/>
              </a:rPr>
              <a:t>one</a:t>
            </a:r>
            <a:r>
              <a:rPr lang="en-US" spc="65" dirty="0" smtClean="0">
                <a:latin typeface="Times New Roman"/>
                <a:cs typeface="Times New Roman"/>
              </a:rPr>
              <a:t> </a:t>
            </a:r>
            <a:r>
              <a:rPr lang="en-US" spc="100" dirty="0" smtClean="0">
                <a:latin typeface="Times New Roman"/>
                <a:cs typeface="Times New Roman"/>
              </a:rPr>
              <a:t>another</a:t>
            </a:r>
            <a:r>
              <a:rPr lang="en-US" spc="60" dirty="0" smtClean="0">
                <a:latin typeface="Times New Roman"/>
                <a:cs typeface="Times New Roman"/>
              </a:rPr>
              <a:t> </a:t>
            </a:r>
            <a:r>
              <a:rPr lang="en-US" spc="110" dirty="0" smtClean="0">
                <a:latin typeface="Times New Roman"/>
                <a:cs typeface="Times New Roman"/>
              </a:rPr>
              <a:t>and</a:t>
            </a:r>
            <a:r>
              <a:rPr lang="en-US" spc="70" dirty="0" smtClean="0">
                <a:latin typeface="Times New Roman"/>
                <a:cs typeface="Times New Roman"/>
              </a:rPr>
              <a:t> </a:t>
            </a:r>
            <a:r>
              <a:rPr lang="en-US" spc="90" dirty="0" smtClean="0">
                <a:latin typeface="Times New Roman"/>
                <a:cs typeface="Times New Roman"/>
              </a:rPr>
              <a:t>to</a:t>
            </a:r>
            <a:r>
              <a:rPr lang="en-US" spc="55" dirty="0" smtClean="0">
                <a:latin typeface="Times New Roman"/>
                <a:cs typeface="Times New Roman"/>
              </a:rPr>
              <a:t> </a:t>
            </a:r>
            <a:r>
              <a:rPr lang="en-US" spc="95" dirty="0" smtClean="0">
                <a:latin typeface="Times New Roman"/>
                <a:cs typeface="Times New Roman"/>
              </a:rPr>
              <a:t>the</a:t>
            </a:r>
            <a:r>
              <a:rPr lang="en-US" spc="60" dirty="0" smtClean="0">
                <a:latin typeface="Times New Roman"/>
                <a:cs typeface="Times New Roman"/>
              </a:rPr>
              <a:t> </a:t>
            </a:r>
            <a:r>
              <a:rPr lang="en-US" spc="85" dirty="0" smtClean="0">
                <a:latin typeface="Times New Roman"/>
                <a:cs typeface="Times New Roman"/>
              </a:rPr>
              <a:t>class</a:t>
            </a:r>
            <a:r>
              <a:rPr lang="en-US" spc="70" dirty="0" smtClean="0">
                <a:latin typeface="Times New Roman"/>
                <a:cs typeface="Times New Roman"/>
              </a:rPr>
              <a:t> </a:t>
            </a:r>
            <a:r>
              <a:rPr lang="en-US" spc="100" dirty="0" smtClean="0">
                <a:latin typeface="Times New Roman"/>
                <a:cs typeface="Times New Roman"/>
              </a:rPr>
              <a:t>or</a:t>
            </a:r>
            <a:r>
              <a:rPr lang="en-US" spc="60" dirty="0" smtClean="0">
                <a:latin typeface="Times New Roman"/>
                <a:cs typeface="Times New Roman"/>
              </a:rPr>
              <a:t> </a:t>
            </a:r>
            <a:r>
              <a:rPr lang="en-US" spc="114" dirty="0" smtClean="0">
                <a:latin typeface="Times New Roman"/>
                <a:cs typeface="Times New Roman"/>
              </a:rPr>
              <a:t>component</a:t>
            </a:r>
            <a:r>
              <a:rPr lang="en-US" spc="65" dirty="0" smtClean="0">
                <a:latin typeface="Times New Roman"/>
                <a:cs typeface="Times New Roman"/>
              </a:rPr>
              <a:t> </a:t>
            </a:r>
            <a:r>
              <a:rPr lang="en-US" spc="75" dirty="0" smtClean="0">
                <a:latin typeface="Times New Roman"/>
                <a:cs typeface="Times New Roman"/>
              </a:rPr>
              <a:t>itself.</a:t>
            </a:r>
            <a:endParaRPr lang="en-US" dirty="0" smtClean="0">
              <a:latin typeface="Times New Roman"/>
              <a:cs typeface="Times New Roman"/>
            </a:endParaRPr>
          </a:p>
          <a:p>
            <a:pPr marL="12700" marR="7620" indent="40640" algn="just">
              <a:lnSpc>
                <a:spcPct val="102499"/>
              </a:lnSpc>
              <a:spcBef>
                <a:spcPts val="830"/>
              </a:spcBef>
            </a:pPr>
            <a:r>
              <a:rPr lang="en-US" b="1" spc="75" dirty="0" smtClean="0">
                <a:latin typeface="Times New Roman"/>
                <a:cs typeface="Times New Roman"/>
              </a:rPr>
              <a:t>Functional. </a:t>
            </a:r>
            <a:r>
              <a:rPr lang="en-US" spc="75" dirty="0" smtClean="0">
                <a:latin typeface="Times New Roman"/>
                <a:cs typeface="Times New Roman"/>
              </a:rPr>
              <a:t>Exhibited </a:t>
            </a:r>
            <a:r>
              <a:rPr lang="en-US" spc="70" dirty="0" smtClean="0">
                <a:latin typeface="Times New Roman"/>
                <a:cs typeface="Times New Roman"/>
              </a:rPr>
              <a:t>primarily </a:t>
            </a:r>
            <a:r>
              <a:rPr lang="en-US" spc="90" dirty="0" smtClean="0">
                <a:latin typeface="Times New Roman"/>
                <a:cs typeface="Times New Roman"/>
              </a:rPr>
              <a:t>by </a:t>
            </a:r>
            <a:r>
              <a:rPr lang="en-US" spc="70" dirty="0" smtClean="0">
                <a:latin typeface="Times New Roman"/>
                <a:cs typeface="Times New Roman"/>
              </a:rPr>
              <a:t>operations, </a:t>
            </a:r>
            <a:r>
              <a:rPr lang="en-US" spc="65" dirty="0" smtClean="0">
                <a:latin typeface="Times New Roman"/>
                <a:cs typeface="Times New Roman"/>
              </a:rPr>
              <a:t>this level </a:t>
            </a:r>
            <a:r>
              <a:rPr lang="en-US" spc="70" dirty="0" smtClean="0">
                <a:latin typeface="Times New Roman"/>
                <a:cs typeface="Times New Roman"/>
              </a:rPr>
              <a:t>of </a:t>
            </a:r>
            <a:r>
              <a:rPr lang="en-US" spc="75" dirty="0" smtClean="0">
                <a:latin typeface="Times New Roman"/>
                <a:cs typeface="Times New Roman"/>
              </a:rPr>
              <a:t>cohesion occurs </a:t>
            </a:r>
            <a:r>
              <a:rPr lang="en-US" spc="125" dirty="0" smtClean="0">
                <a:latin typeface="Times New Roman"/>
                <a:cs typeface="Times New Roman"/>
              </a:rPr>
              <a:t>when</a:t>
            </a:r>
            <a:r>
              <a:rPr lang="en-US" spc="-14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a  </a:t>
            </a:r>
            <a:r>
              <a:rPr lang="en-US" spc="114" dirty="0" smtClean="0">
                <a:latin typeface="Times New Roman"/>
                <a:cs typeface="Times New Roman"/>
              </a:rPr>
              <a:t>module</a:t>
            </a:r>
            <a:r>
              <a:rPr lang="en-US" spc="6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performs</a:t>
            </a:r>
            <a:r>
              <a:rPr lang="en-US" spc="60" dirty="0" smtClean="0">
                <a:latin typeface="Times New Roman"/>
                <a:cs typeface="Times New Roman"/>
              </a:rPr>
              <a:t> </a:t>
            </a:r>
            <a:r>
              <a:rPr lang="en-US" spc="114" dirty="0" smtClean="0">
                <a:latin typeface="Times New Roman"/>
                <a:cs typeface="Times New Roman"/>
              </a:rPr>
              <a:t>one</a:t>
            </a:r>
            <a:r>
              <a:rPr lang="en-US" spc="60" dirty="0" smtClean="0">
                <a:latin typeface="Times New Roman"/>
                <a:cs typeface="Times New Roman"/>
              </a:rPr>
              <a:t> </a:t>
            </a:r>
            <a:r>
              <a:rPr lang="en-US" spc="110" dirty="0" smtClean="0">
                <a:latin typeface="Times New Roman"/>
                <a:cs typeface="Times New Roman"/>
              </a:rPr>
              <a:t>and</a:t>
            </a:r>
            <a:r>
              <a:rPr lang="en-US" spc="6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only</a:t>
            </a:r>
            <a:r>
              <a:rPr lang="en-US" spc="60" dirty="0" smtClean="0">
                <a:latin typeface="Times New Roman"/>
                <a:cs typeface="Times New Roman"/>
              </a:rPr>
              <a:t> </a:t>
            </a:r>
            <a:r>
              <a:rPr lang="en-US" spc="114" dirty="0" smtClean="0">
                <a:latin typeface="Times New Roman"/>
                <a:cs typeface="Times New Roman"/>
              </a:rPr>
              <a:t>one</a:t>
            </a:r>
            <a:r>
              <a:rPr lang="en-US" spc="5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computation</a:t>
            </a:r>
            <a:r>
              <a:rPr lang="en-US" spc="75" dirty="0" smtClean="0">
                <a:latin typeface="Times New Roman"/>
                <a:cs typeface="Times New Roman"/>
              </a:rPr>
              <a:t> </a:t>
            </a:r>
            <a:r>
              <a:rPr lang="en-US" spc="114" dirty="0" smtClean="0">
                <a:latin typeface="Times New Roman"/>
                <a:cs typeface="Times New Roman"/>
              </a:rPr>
              <a:t>and</a:t>
            </a:r>
            <a:r>
              <a:rPr lang="en-US" spc="60" dirty="0" smtClean="0">
                <a:latin typeface="Times New Roman"/>
                <a:cs typeface="Times New Roman"/>
              </a:rPr>
              <a:t> </a:t>
            </a:r>
            <a:r>
              <a:rPr lang="en-US" spc="100" dirty="0" smtClean="0">
                <a:latin typeface="Times New Roman"/>
                <a:cs typeface="Times New Roman"/>
              </a:rPr>
              <a:t>then</a:t>
            </a:r>
            <a:r>
              <a:rPr lang="en-US" spc="60" dirty="0" smtClean="0">
                <a:latin typeface="Times New Roman"/>
                <a:cs typeface="Times New Roman"/>
              </a:rPr>
              <a:t> </a:t>
            </a:r>
            <a:r>
              <a:rPr lang="en-US" spc="95" dirty="0" smtClean="0">
                <a:latin typeface="Times New Roman"/>
                <a:cs typeface="Times New Roman"/>
              </a:rPr>
              <a:t>returns</a:t>
            </a:r>
            <a:r>
              <a:rPr lang="en-US" spc="60" dirty="0" smtClean="0">
                <a:latin typeface="Times New Roman"/>
                <a:cs typeface="Times New Roman"/>
              </a:rPr>
              <a:t> </a:t>
            </a:r>
            <a:r>
              <a:rPr lang="en-US" spc="105" dirty="0" err="1" smtClean="0">
                <a:latin typeface="Times New Roman"/>
                <a:cs typeface="Times New Roman"/>
              </a:rPr>
              <a:t>aresult</a:t>
            </a:r>
            <a:r>
              <a:rPr lang="en-US" spc="105" dirty="0" smtClean="0">
                <a:latin typeface="Times New Roman"/>
                <a:cs typeface="Times New Roman"/>
              </a:rPr>
              <a:t>.</a:t>
            </a:r>
            <a:endParaRPr lang="en-US" dirty="0" smtClean="0">
              <a:latin typeface="Times New Roman"/>
              <a:cs typeface="Times New Roman"/>
            </a:endParaRPr>
          </a:p>
          <a:p>
            <a:pPr marL="12700" marR="8255" algn="just">
              <a:lnSpc>
                <a:spcPct val="102899"/>
              </a:lnSpc>
              <a:spcBef>
                <a:spcPts val="819"/>
              </a:spcBef>
            </a:pPr>
            <a:r>
              <a:rPr lang="en-US" b="1" spc="105" dirty="0" smtClean="0">
                <a:latin typeface="Times New Roman"/>
                <a:cs typeface="Times New Roman"/>
              </a:rPr>
              <a:t>Layer. </a:t>
            </a:r>
            <a:r>
              <a:rPr lang="en-US" spc="100" dirty="0" smtClean="0">
                <a:latin typeface="Times New Roman"/>
                <a:cs typeface="Times New Roman"/>
              </a:rPr>
              <a:t>Exhibited </a:t>
            </a:r>
            <a:r>
              <a:rPr lang="en-US" spc="120" dirty="0" smtClean="0">
                <a:latin typeface="Times New Roman"/>
                <a:cs typeface="Times New Roman"/>
              </a:rPr>
              <a:t>by </a:t>
            </a:r>
            <a:r>
              <a:rPr lang="en-US" spc="100" dirty="0" smtClean="0">
                <a:latin typeface="Times New Roman"/>
                <a:cs typeface="Times New Roman"/>
              </a:rPr>
              <a:t>packages, </a:t>
            </a:r>
            <a:r>
              <a:rPr lang="en-US" spc="110" dirty="0" smtClean="0">
                <a:latin typeface="Times New Roman"/>
                <a:cs typeface="Times New Roman"/>
              </a:rPr>
              <a:t>components, </a:t>
            </a:r>
            <a:r>
              <a:rPr lang="en-US" spc="114" dirty="0" smtClean="0">
                <a:latin typeface="Times New Roman"/>
                <a:cs typeface="Times New Roman"/>
              </a:rPr>
              <a:t>and </a:t>
            </a:r>
            <a:r>
              <a:rPr lang="en-US" spc="85" dirty="0" smtClean="0">
                <a:latin typeface="Times New Roman"/>
                <a:cs typeface="Times New Roman"/>
              </a:rPr>
              <a:t>classes, this </a:t>
            </a:r>
            <a:r>
              <a:rPr lang="en-US" spc="100" dirty="0" smtClean="0">
                <a:latin typeface="Times New Roman"/>
                <a:cs typeface="Times New Roman"/>
              </a:rPr>
              <a:t>type of </a:t>
            </a:r>
            <a:r>
              <a:rPr lang="en-US" spc="105" dirty="0" smtClean="0">
                <a:latin typeface="Times New Roman"/>
                <a:cs typeface="Times New Roman"/>
              </a:rPr>
              <a:t>cohesion  </a:t>
            </a:r>
            <a:r>
              <a:rPr lang="en-US" spc="100" dirty="0" smtClean="0">
                <a:latin typeface="Times New Roman"/>
                <a:cs typeface="Times New Roman"/>
              </a:rPr>
              <a:t>occurs</a:t>
            </a:r>
            <a:r>
              <a:rPr lang="en-US" spc="35" dirty="0" smtClean="0">
                <a:latin typeface="Times New Roman"/>
                <a:cs typeface="Times New Roman"/>
              </a:rPr>
              <a:t> </a:t>
            </a:r>
            <a:r>
              <a:rPr lang="en-US" spc="125" dirty="0" smtClean="0">
                <a:latin typeface="Times New Roman"/>
                <a:cs typeface="Times New Roman"/>
              </a:rPr>
              <a:t>when</a:t>
            </a:r>
            <a:r>
              <a:rPr lang="en-US" spc="3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a</a:t>
            </a:r>
            <a:r>
              <a:rPr lang="en-US" spc="35" dirty="0" smtClean="0">
                <a:latin typeface="Times New Roman"/>
                <a:cs typeface="Times New Roman"/>
              </a:rPr>
              <a:t> </a:t>
            </a:r>
            <a:r>
              <a:rPr lang="en-US" spc="100" dirty="0" smtClean="0">
                <a:latin typeface="Times New Roman"/>
                <a:cs typeface="Times New Roman"/>
              </a:rPr>
              <a:t>higher</a:t>
            </a:r>
            <a:r>
              <a:rPr lang="en-US" spc="40" dirty="0" smtClean="0">
                <a:latin typeface="Times New Roman"/>
                <a:cs typeface="Times New Roman"/>
              </a:rPr>
              <a:t> </a:t>
            </a:r>
            <a:r>
              <a:rPr lang="en-US" spc="90" dirty="0" smtClean="0">
                <a:latin typeface="Times New Roman"/>
                <a:cs typeface="Times New Roman"/>
              </a:rPr>
              <a:t>layer</a:t>
            </a:r>
            <a:r>
              <a:rPr lang="en-US" spc="35" dirty="0" smtClean="0">
                <a:latin typeface="Times New Roman"/>
                <a:cs typeface="Times New Roman"/>
              </a:rPr>
              <a:t> </a:t>
            </a:r>
            <a:r>
              <a:rPr lang="en-US" spc="100" dirty="0" smtClean="0">
                <a:latin typeface="Times New Roman"/>
                <a:cs typeface="Times New Roman"/>
              </a:rPr>
              <a:t>accesses</a:t>
            </a:r>
            <a:r>
              <a:rPr lang="en-US" spc="40" dirty="0" smtClean="0">
                <a:latin typeface="Times New Roman"/>
                <a:cs typeface="Times New Roman"/>
              </a:rPr>
              <a:t> </a:t>
            </a:r>
            <a:r>
              <a:rPr lang="en-US" spc="95" dirty="0" smtClean="0">
                <a:latin typeface="Times New Roman"/>
                <a:cs typeface="Times New Roman"/>
              </a:rPr>
              <a:t>the</a:t>
            </a:r>
            <a:r>
              <a:rPr lang="en-US" spc="30" dirty="0" smtClean="0">
                <a:latin typeface="Times New Roman"/>
                <a:cs typeface="Times New Roman"/>
              </a:rPr>
              <a:t> </a:t>
            </a:r>
            <a:r>
              <a:rPr lang="en-US" spc="95" dirty="0" smtClean="0">
                <a:latin typeface="Times New Roman"/>
                <a:cs typeface="Times New Roman"/>
              </a:rPr>
              <a:t>services</a:t>
            </a:r>
            <a:r>
              <a:rPr lang="en-US" spc="40" dirty="0" smtClean="0">
                <a:latin typeface="Times New Roman"/>
                <a:cs typeface="Times New Roman"/>
              </a:rPr>
              <a:t> </a:t>
            </a:r>
            <a:r>
              <a:rPr lang="en-US" spc="100" dirty="0" smtClean="0">
                <a:latin typeface="Times New Roman"/>
                <a:cs typeface="Times New Roman"/>
              </a:rPr>
              <a:t>of</a:t>
            </a:r>
            <a:r>
              <a:rPr lang="en-US" spc="40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a</a:t>
            </a:r>
            <a:r>
              <a:rPr lang="en-US" spc="3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lower</a:t>
            </a:r>
            <a:r>
              <a:rPr lang="en-US" spc="35" dirty="0" smtClean="0">
                <a:latin typeface="Times New Roman"/>
                <a:cs typeface="Times New Roman"/>
              </a:rPr>
              <a:t> </a:t>
            </a:r>
            <a:r>
              <a:rPr lang="en-US" spc="85" dirty="0" smtClean="0">
                <a:latin typeface="Times New Roman"/>
                <a:cs typeface="Times New Roman"/>
              </a:rPr>
              <a:t>layer,</a:t>
            </a:r>
            <a:r>
              <a:rPr lang="en-US" spc="35" dirty="0" smtClean="0">
                <a:latin typeface="Times New Roman"/>
                <a:cs typeface="Times New Roman"/>
              </a:rPr>
              <a:t> </a:t>
            </a:r>
            <a:r>
              <a:rPr lang="en-US" spc="100" dirty="0" smtClean="0">
                <a:latin typeface="Times New Roman"/>
                <a:cs typeface="Times New Roman"/>
              </a:rPr>
              <a:t>but</a:t>
            </a:r>
            <a:r>
              <a:rPr lang="en-US" spc="35" dirty="0" smtClean="0">
                <a:latin typeface="Times New Roman"/>
                <a:cs typeface="Times New Roman"/>
              </a:rPr>
              <a:t> </a:t>
            </a:r>
            <a:r>
              <a:rPr lang="en-US" spc="105" dirty="0" smtClean="0">
                <a:latin typeface="Times New Roman"/>
                <a:cs typeface="Times New Roman"/>
              </a:rPr>
              <a:t>lower</a:t>
            </a:r>
            <a:r>
              <a:rPr lang="en-US" spc="55" dirty="0" smtClean="0">
                <a:latin typeface="Times New Roman"/>
                <a:cs typeface="Times New Roman"/>
              </a:rPr>
              <a:t> </a:t>
            </a:r>
            <a:r>
              <a:rPr lang="en-US" spc="95" dirty="0" smtClean="0">
                <a:latin typeface="Times New Roman"/>
                <a:cs typeface="Times New Roman"/>
              </a:rPr>
              <a:t>layers  </a:t>
            </a:r>
            <a:r>
              <a:rPr lang="en-US" spc="120" dirty="0" smtClean="0">
                <a:latin typeface="Times New Roman"/>
                <a:cs typeface="Times New Roman"/>
              </a:rPr>
              <a:t>do </a:t>
            </a:r>
            <a:r>
              <a:rPr lang="en-US" spc="100" dirty="0" smtClean="0">
                <a:latin typeface="Times New Roman"/>
                <a:cs typeface="Times New Roman"/>
              </a:rPr>
              <a:t>not </a:t>
            </a:r>
            <a:r>
              <a:rPr lang="en-US" spc="95" dirty="0" smtClean="0">
                <a:latin typeface="Times New Roman"/>
                <a:cs typeface="Times New Roman"/>
              </a:rPr>
              <a:t>access </a:t>
            </a:r>
            <a:r>
              <a:rPr lang="en-US" spc="100" dirty="0" smtClean="0">
                <a:latin typeface="Times New Roman"/>
                <a:cs typeface="Times New Roman"/>
              </a:rPr>
              <a:t>higher</a:t>
            </a:r>
            <a:r>
              <a:rPr lang="en-US" spc="20" dirty="0" smtClean="0">
                <a:latin typeface="Times New Roman"/>
                <a:cs typeface="Times New Roman"/>
              </a:rPr>
              <a:t> </a:t>
            </a:r>
            <a:r>
              <a:rPr lang="en-US" spc="85" dirty="0" smtClean="0">
                <a:latin typeface="Times New Roman"/>
                <a:cs typeface="Times New Roman"/>
              </a:rPr>
              <a:t>layers.</a:t>
            </a:r>
            <a:endParaRPr lang="en-US" dirty="0" smtClean="0">
              <a:latin typeface="Times New Roman"/>
              <a:cs typeface="Times New Roman"/>
            </a:endParaRPr>
          </a:p>
          <a:p>
            <a:pPr marL="12700" marR="7620" algn="just">
              <a:lnSpc>
                <a:spcPct val="103299"/>
              </a:lnSpc>
              <a:spcBef>
                <a:spcPts val="810"/>
              </a:spcBef>
            </a:pPr>
            <a:r>
              <a:rPr lang="en-US" b="1" spc="110" dirty="0" smtClean="0">
                <a:latin typeface="Times New Roman"/>
                <a:cs typeface="Times New Roman"/>
              </a:rPr>
              <a:t>Communicational. </a:t>
            </a:r>
            <a:r>
              <a:rPr lang="en-US" spc="95" dirty="0" smtClean="0">
                <a:latin typeface="Times New Roman"/>
                <a:cs typeface="Times New Roman"/>
              </a:rPr>
              <a:t>All operations </a:t>
            </a:r>
            <a:r>
              <a:rPr lang="en-US" spc="90" dirty="0" smtClean="0">
                <a:latin typeface="Times New Roman"/>
                <a:cs typeface="Times New Roman"/>
              </a:rPr>
              <a:t>that </a:t>
            </a:r>
            <a:r>
              <a:rPr lang="en-US" spc="100" dirty="0" smtClean="0">
                <a:latin typeface="Times New Roman"/>
                <a:cs typeface="Times New Roman"/>
              </a:rPr>
              <a:t>access </a:t>
            </a:r>
            <a:r>
              <a:rPr lang="en-US" spc="95" dirty="0" smtClean="0">
                <a:latin typeface="Times New Roman"/>
                <a:cs typeface="Times New Roman"/>
              </a:rPr>
              <a:t>the </a:t>
            </a:r>
            <a:r>
              <a:rPr lang="en-US" spc="120" dirty="0" smtClean="0">
                <a:latin typeface="Times New Roman"/>
                <a:cs typeface="Times New Roman"/>
              </a:rPr>
              <a:t>same </a:t>
            </a:r>
            <a:r>
              <a:rPr lang="en-US" spc="95" dirty="0" smtClean="0">
                <a:latin typeface="Times New Roman"/>
                <a:cs typeface="Times New Roman"/>
              </a:rPr>
              <a:t>data are </a:t>
            </a:r>
            <a:r>
              <a:rPr lang="en-US" spc="100" dirty="0" smtClean="0">
                <a:latin typeface="Times New Roman"/>
                <a:cs typeface="Times New Roman"/>
              </a:rPr>
              <a:t>defined within  </a:t>
            </a:r>
            <a:r>
              <a:rPr lang="en-US" spc="114" dirty="0" smtClean="0">
                <a:latin typeface="Times New Roman"/>
                <a:cs typeface="Times New Roman"/>
              </a:rPr>
              <a:t>one </a:t>
            </a:r>
            <a:r>
              <a:rPr lang="en-US" spc="85" dirty="0" smtClean="0">
                <a:latin typeface="Times New Roman"/>
                <a:cs typeface="Times New Roman"/>
              </a:rPr>
              <a:t>class. </a:t>
            </a:r>
            <a:r>
              <a:rPr lang="en-US" spc="100" dirty="0" smtClean="0">
                <a:latin typeface="Times New Roman"/>
                <a:cs typeface="Times New Roman"/>
              </a:rPr>
              <a:t>In </a:t>
            </a:r>
            <a:r>
              <a:rPr lang="en-US" spc="95" dirty="0" smtClean="0">
                <a:latin typeface="Times New Roman"/>
                <a:cs typeface="Times New Roman"/>
              </a:rPr>
              <a:t>general, </a:t>
            </a:r>
            <a:r>
              <a:rPr lang="en-US" spc="105" dirty="0" smtClean="0">
                <a:latin typeface="Times New Roman"/>
                <a:cs typeface="Times New Roman"/>
              </a:rPr>
              <a:t>such </a:t>
            </a:r>
            <a:r>
              <a:rPr lang="en-US" spc="90" dirty="0" smtClean="0">
                <a:latin typeface="Times New Roman"/>
                <a:cs typeface="Times New Roman"/>
              </a:rPr>
              <a:t>classes </a:t>
            </a:r>
            <a:r>
              <a:rPr lang="en-US" spc="100" dirty="0" smtClean="0">
                <a:latin typeface="Times New Roman"/>
                <a:cs typeface="Times New Roman"/>
              </a:rPr>
              <a:t>focus </a:t>
            </a:r>
            <a:r>
              <a:rPr lang="en-US" spc="90" dirty="0" smtClean="0">
                <a:latin typeface="Times New Roman"/>
                <a:cs typeface="Times New Roman"/>
              </a:rPr>
              <a:t>solely </a:t>
            </a:r>
            <a:r>
              <a:rPr lang="en-US" spc="120" dirty="0" smtClean="0">
                <a:latin typeface="Times New Roman"/>
                <a:cs typeface="Times New Roman"/>
              </a:rPr>
              <a:t>on </a:t>
            </a:r>
            <a:r>
              <a:rPr lang="en-US" spc="95" dirty="0" smtClean="0">
                <a:latin typeface="Times New Roman"/>
                <a:cs typeface="Times New Roman"/>
              </a:rPr>
              <a:t>the </a:t>
            </a:r>
            <a:r>
              <a:rPr lang="en-US" spc="100" dirty="0" smtClean="0">
                <a:latin typeface="Times New Roman"/>
                <a:cs typeface="Times New Roman"/>
              </a:rPr>
              <a:t>data </a:t>
            </a:r>
            <a:r>
              <a:rPr lang="en-US" spc="90" dirty="0" smtClean="0">
                <a:latin typeface="Times New Roman"/>
                <a:cs typeface="Times New Roman"/>
              </a:rPr>
              <a:t>in </a:t>
            </a:r>
            <a:r>
              <a:rPr lang="en-US" spc="95" dirty="0" smtClean="0">
                <a:latin typeface="Times New Roman"/>
                <a:cs typeface="Times New Roman"/>
              </a:rPr>
              <a:t>question, accessing  </a:t>
            </a:r>
            <a:r>
              <a:rPr lang="en-US" spc="114" dirty="0" smtClean="0">
                <a:latin typeface="Times New Roman"/>
                <a:cs typeface="Times New Roman"/>
              </a:rPr>
              <a:t>and </a:t>
            </a:r>
            <a:r>
              <a:rPr lang="en-US" spc="90" dirty="0" smtClean="0">
                <a:latin typeface="Times New Roman"/>
                <a:cs typeface="Times New Roman"/>
              </a:rPr>
              <a:t>storing</a:t>
            </a:r>
            <a:r>
              <a:rPr lang="en-US" spc="5" dirty="0" smtClean="0">
                <a:latin typeface="Times New Roman"/>
                <a:cs typeface="Times New Roman"/>
              </a:rPr>
              <a:t> </a:t>
            </a:r>
            <a:r>
              <a:rPr lang="en-US" spc="65" dirty="0" smtClean="0">
                <a:latin typeface="Times New Roman"/>
                <a:cs typeface="Times New Roman"/>
              </a:rPr>
              <a:t>it.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62447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7" y="528828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1505" y="281431"/>
            <a:ext cx="6066155" cy="102011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algn="just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 SYSTEMS </a:t>
            </a:r>
            <a:r>
              <a:rPr sz="1400" dirty="0">
                <a:latin typeface="Times New Roman"/>
                <a:cs typeface="Times New Roman"/>
              </a:rPr>
              <a:t>CST 309 </a:t>
            </a:r>
            <a:r>
              <a:rPr sz="1400" spc="-5" dirty="0">
                <a:latin typeface="Times New Roman"/>
                <a:cs typeface="Times New Roman"/>
              </a:rPr>
              <a:t>KTU 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88900" marR="8255" algn="just">
              <a:lnSpc>
                <a:spcPct val="104299"/>
              </a:lnSpc>
            </a:pPr>
            <a:r>
              <a:rPr sz="1200" spc="100" dirty="0">
                <a:latin typeface="Times New Roman"/>
                <a:cs typeface="Times New Roman"/>
              </a:rPr>
              <a:t>Classes </a:t>
            </a:r>
            <a:r>
              <a:rPr sz="1200" spc="114" dirty="0">
                <a:latin typeface="Times New Roman"/>
                <a:cs typeface="Times New Roman"/>
              </a:rPr>
              <a:t>and components </a:t>
            </a:r>
            <a:r>
              <a:rPr sz="1200" spc="85" dirty="0">
                <a:latin typeface="Times New Roman"/>
                <a:cs typeface="Times New Roman"/>
              </a:rPr>
              <a:t>that </a:t>
            </a:r>
            <a:r>
              <a:rPr sz="1200" spc="95" dirty="0">
                <a:latin typeface="Times New Roman"/>
                <a:cs typeface="Times New Roman"/>
              </a:rPr>
              <a:t>exhibit </a:t>
            </a:r>
            <a:r>
              <a:rPr sz="1200" b="1" spc="95" dirty="0">
                <a:latin typeface="Times New Roman"/>
                <a:cs typeface="Times New Roman"/>
              </a:rPr>
              <a:t>functional, </a:t>
            </a:r>
            <a:r>
              <a:rPr sz="1200" b="1" spc="90" dirty="0">
                <a:latin typeface="Times New Roman"/>
                <a:cs typeface="Times New Roman"/>
              </a:rPr>
              <a:t>layer, </a:t>
            </a:r>
            <a:r>
              <a:rPr sz="1200" b="1" spc="120" dirty="0">
                <a:latin typeface="Times New Roman"/>
                <a:cs typeface="Times New Roman"/>
              </a:rPr>
              <a:t>and </a:t>
            </a:r>
            <a:r>
              <a:rPr sz="1200" b="1" spc="110" dirty="0">
                <a:latin typeface="Times New Roman"/>
                <a:cs typeface="Times New Roman"/>
              </a:rPr>
              <a:t>communicational  </a:t>
            </a:r>
            <a:r>
              <a:rPr sz="1200" b="1" spc="105" dirty="0">
                <a:latin typeface="Times New Roman"/>
                <a:cs typeface="Times New Roman"/>
              </a:rPr>
              <a:t>cohesion</a:t>
            </a:r>
            <a:r>
              <a:rPr sz="1200" b="1" spc="55" dirty="0">
                <a:latin typeface="Times New Roman"/>
                <a:cs typeface="Times New Roman"/>
              </a:rPr>
              <a:t> </a:t>
            </a:r>
            <a:r>
              <a:rPr sz="1200" b="1" spc="100" dirty="0">
                <a:latin typeface="Times New Roman"/>
                <a:cs typeface="Times New Roman"/>
              </a:rPr>
              <a:t>are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b="1" spc="90" dirty="0">
                <a:latin typeface="Times New Roman"/>
                <a:cs typeface="Times New Roman"/>
              </a:rPr>
              <a:t>relatively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b="1" spc="105" dirty="0">
                <a:latin typeface="Times New Roman"/>
                <a:cs typeface="Times New Roman"/>
              </a:rPr>
              <a:t>easy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b="1" spc="95" dirty="0">
                <a:latin typeface="Times New Roman"/>
                <a:cs typeface="Times New Roman"/>
              </a:rPr>
              <a:t>to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b="1" spc="110" dirty="0">
                <a:latin typeface="Times New Roman"/>
                <a:cs typeface="Times New Roman"/>
              </a:rPr>
              <a:t>implement,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b="1" spc="80" dirty="0">
                <a:latin typeface="Times New Roman"/>
                <a:cs typeface="Times New Roman"/>
              </a:rPr>
              <a:t>test,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b="1" spc="120" dirty="0">
                <a:latin typeface="Times New Roman"/>
                <a:cs typeface="Times New Roman"/>
              </a:rPr>
              <a:t>and</a:t>
            </a:r>
            <a:r>
              <a:rPr sz="1200" b="1" spc="55" dirty="0">
                <a:latin typeface="Times New Roman"/>
                <a:cs typeface="Times New Roman"/>
              </a:rPr>
              <a:t> </a:t>
            </a:r>
            <a:r>
              <a:rPr sz="1200" b="1" spc="105" dirty="0">
                <a:latin typeface="Times New Roman"/>
                <a:cs typeface="Times New Roman"/>
              </a:rPr>
              <a:t>maintain.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855"/>
              </a:spcBef>
            </a:pP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Coupling</a:t>
            </a:r>
            <a:endParaRPr sz="1200">
              <a:latin typeface="Times New Roman"/>
              <a:cs typeface="Times New Roman"/>
            </a:endParaRPr>
          </a:p>
          <a:p>
            <a:pPr marL="546100" marR="481965" indent="-228600" algn="just">
              <a:lnSpc>
                <a:spcPct val="129400"/>
              </a:lnSpc>
              <a:spcBef>
                <a:spcPts val="500"/>
              </a:spcBef>
              <a:buClr>
                <a:srgbClr val="000000"/>
              </a:buClr>
              <a:buFont typeface="Symbol"/>
              <a:buChar char=""/>
              <a:tabLst>
                <a:tab pos="546100" algn="l"/>
              </a:tabLst>
            </a:pPr>
            <a:r>
              <a:rPr sz="1200" spc="125" dirty="0">
                <a:solidFill>
                  <a:srgbClr val="221F1F"/>
                </a:solidFill>
                <a:latin typeface="Times New Roman"/>
                <a:cs typeface="Times New Roman"/>
              </a:rPr>
              <a:t>As</a:t>
            </a:r>
            <a:r>
              <a:rPr sz="1200" spc="3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</a:t>
            </a:r>
            <a:r>
              <a:rPr sz="1200" spc="4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amount</a:t>
            </a:r>
            <a:r>
              <a:rPr sz="1200" spc="3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of</a:t>
            </a:r>
            <a:r>
              <a:rPr sz="1200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communication</a:t>
            </a:r>
            <a:r>
              <a:rPr sz="1200" spc="4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and</a:t>
            </a:r>
            <a:r>
              <a:rPr sz="1200" spc="3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collaboration</a:t>
            </a:r>
            <a:r>
              <a:rPr sz="1200" spc="5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increases</a:t>
            </a:r>
            <a:r>
              <a:rPr sz="1200" spc="3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70" dirty="0">
                <a:solidFill>
                  <a:srgbClr val="221F1F"/>
                </a:solidFill>
                <a:latin typeface="Times New Roman"/>
                <a:cs typeface="Times New Roman"/>
              </a:rPr>
              <a:t>(i.e.,</a:t>
            </a:r>
            <a:r>
              <a:rPr sz="1200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as  the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degree of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“connectedness”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between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classes increases),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complexity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of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system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also increases. </a:t>
            </a:r>
            <a:r>
              <a:rPr sz="1200" spc="130" dirty="0">
                <a:solidFill>
                  <a:srgbClr val="221F1F"/>
                </a:solidFill>
                <a:latin typeface="Times New Roman"/>
                <a:cs typeface="Times New Roman"/>
              </a:rPr>
              <a:t>And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as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complexity 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increases,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difficulty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of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implementing,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testing,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and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maintaining  software</a:t>
            </a:r>
            <a:r>
              <a:rPr sz="1200" spc="4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grows.</a:t>
            </a:r>
            <a:endParaRPr sz="1200">
              <a:latin typeface="Times New Roman"/>
              <a:cs typeface="Times New Roman"/>
            </a:endParaRPr>
          </a:p>
          <a:p>
            <a:pPr marL="546100" marR="480059" indent="-228600" algn="just">
              <a:lnSpc>
                <a:spcPct val="129500"/>
              </a:lnSpc>
              <a:spcBef>
                <a:spcPts val="105"/>
              </a:spcBef>
              <a:buClr>
                <a:srgbClr val="000000"/>
              </a:buClr>
              <a:buFont typeface="Symbol"/>
              <a:buChar char=""/>
              <a:tabLst>
                <a:tab pos="546100" algn="l"/>
              </a:tabLst>
            </a:pPr>
            <a:r>
              <a:rPr sz="1200" b="1" i="1" spc="110" dirty="0">
                <a:solidFill>
                  <a:srgbClr val="221F1F"/>
                </a:solidFill>
                <a:latin typeface="Times New Roman"/>
                <a:cs typeface="Times New Roman"/>
              </a:rPr>
              <a:t>Coupling </a:t>
            </a:r>
            <a:r>
              <a:rPr sz="1200" spc="75" dirty="0">
                <a:solidFill>
                  <a:srgbClr val="221F1F"/>
                </a:solidFill>
                <a:latin typeface="Times New Roman"/>
                <a:cs typeface="Times New Roman"/>
              </a:rPr>
              <a:t>is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qualitative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measure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of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degree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to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which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classes are 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connected</a:t>
            </a:r>
            <a:r>
              <a:rPr sz="1200" spc="2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to</a:t>
            </a:r>
            <a:r>
              <a:rPr sz="1200" spc="1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one</a:t>
            </a:r>
            <a:r>
              <a:rPr sz="1200" spc="2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another.</a:t>
            </a:r>
            <a:r>
              <a:rPr sz="1200" spc="2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25" dirty="0">
                <a:solidFill>
                  <a:srgbClr val="221F1F"/>
                </a:solidFill>
                <a:latin typeface="Times New Roman"/>
                <a:cs typeface="Times New Roman"/>
              </a:rPr>
              <a:t>As</a:t>
            </a:r>
            <a:r>
              <a:rPr sz="1200" spc="2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classes</a:t>
            </a:r>
            <a:r>
              <a:rPr sz="1200" spc="3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(and</a:t>
            </a:r>
            <a:r>
              <a:rPr sz="1200" spc="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components)</a:t>
            </a:r>
            <a:r>
              <a:rPr sz="1200" spc="2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20" dirty="0">
                <a:solidFill>
                  <a:srgbClr val="221F1F"/>
                </a:solidFill>
                <a:latin typeface="Times New Roman"/>
                <a:cs typeface="Times New Roman"/>
              </a:rPr>
              <a:t>become</a:t>
            </a:r>
            <a:r>
              <a:rPr sz="1200" spc="4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20" dirty="0">
                <a:solidFill>
                  <a:srgbClr val="221F1F"/>
                </a:solidFill>
                <a:latin typeface="Times New Roman"/>
                <a:cs typeface="Times New Roman"/>
              </a:rPr>
              <a:t>more 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interdependent,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coupling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increases. </a:t>
            </a:r>
            <a:r>
              <a:rPr sz="1200" spc="145" dirty="0">
                <a:solidFill>
                  <a:srgbClr val="221F1F"/>
                </a:solidFill>
                <a:latin typeface="Times New Roman"/>
                <a:cs typeface="Times New Roman"/>
              </a:rPr>
              <a:t>An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important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objective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in 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component-level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design </a:t>
            </a:r>
            <a:r>
              <a:rPr sz="1200" spc="70" dirty="0">
                <a:solidFill>
                  <a:srgbClr val="221F1F"/>
                </a:solidFill>
                <a:latin typeface="Times New Roman"/>
                <a:cs typeface="Times New Roman"/>
              </a:rPr>
              <a:t>is </a:t>
            </a:r>
            <a:r>
              <a:rPr sz="1200" spc="130" dirty="0">
                <a:solidFill>
                  <a:srgbClr val="221F1F"/>
                </a:solidFill>
                <a:latin typeface="Times New Roman"/>
                <a:cs typeface="Times New Roman"/>
              </a:rPr>
              <a:t>tokeep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coupling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as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low</a:t>
            </a:r>
            <a:r>
              <a:rPr sz="1200" spc="-17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as </a:t>
            </a:r>
            <a:r>
              <a:rPr sz="1200" spc="75" dirty="0">
                <a:solidFill>
                  <a:srgbClr val="221F1F"/>
                </a:solidFill>
                <a:latin typeface="Times New Roman"/>
                <a:cs typeface="Times New Roman"/>
              </a:rPr>
              <a:t>is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possible.</a:t>
            </a:r>
            <a:endParaRPr sz="1200">
              <a:latin typeface="Times New Roman"/>
              <a:cs typeface="Times New Roman"/>
            </a:endParaRPr>
          </a:p>
          <a:p>
            <a:pPr marL="546100" marR="481330" indent="-228600" algn="just">
              <a:lnSpc>
                <a:spcPct val="129600"/>
              </a:lnSpc>
              <a:spcBef>
                <a:spcPts val="100"/>
              </a:spcBef>
              <a:buClr>
                <a:srgbClr val="000000"/>
              </a:buClr>
              <a:buFont typeface="Symbol"/>
              <a:buChar char=""/>
              <a:tabLst>
                <a:tab pos="546100" algn="l"/>
              </a:tabLst>
            </a:pPr>
            <a:r>
              <a:rPr sz="1200" b="1" i="1" u="heavy" spc="10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Times New Roman"/>
                <a:cs typeface="Times New Roman"/>
              </a:rPr>
              <a:t>Content coupling</a:t>
            </a:r>
            <a:r>
              <a:rPr sz="1200" b="1" i="1" spc="10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occurs </a:t>
            </a:r>
            <a:r>
              <a:rPr sz="1200" spc="125" dirty="0">
                <a:solidFill>
                  <a:srgbClr val="221F1F"/>
                </a:solidFill>
                <a:latin typeface="Times New Roman"/>
                <a:cs typeface="Times New Roman"/>
              </a:rPr>
              <a:t>when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one component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“surreptitiously 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modifies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data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that </a:t>
            </a:r>
            <a:r>
              <a:rPr sz="1200" spc="80" dirty="0">
                <a:solidFill>
                  <a:srgbClr val="221F1F"/>
                </a:solidFill>
                <a:latin typeface="Times New Roman"/>
                <a:cs typeface="Times New Roman"/>
              </a:rPr>
              <a:t>is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internal to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another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component”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.This violates 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information </a:t>
            </a:r>
            <a:r>
              <a:rPr sz="1200" spc="120" dirty="0">
                <a:solidFill>
                  <a:srgbClr val="221F1F"/>
                </a:solidFill>
                <a:latin typeface="Times New Roman"/>
                <a:cs typeface="Times New Roman"/>
              </a:rPr>
              <a:t>hiding—a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basic</a:t>
            </a:r>
            <a:r>
              <a:rPr sz="1200" spc="-15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designconcept.</a:t>
            </a:r>
            <a:endParaRPr sz="1200">
              <a:latin typeface="Times New Roman"/>
              <a:cs typeface="Times New Roman"/>
            </a:endParaRPr>
          </a:p>
          <a:p>
            <a:pPr marL="546100" marR="480059" indent="-228600" algn="just">
              <a:lnSpc>
                <a:spcPct val="129400"/>
              </a:lnSpc>
              <a:spcBef>
                <a:spcPts val="105"/>
              </a:spcBef>
              <a:buClr>
                <a:srgbClr val="000000"/>
              </a:buClr>
              <a:buFont typeface="Symbol"/>
              <a:buChar char=""/>
              <a:tabLst>
                <a:tab pos="546100" algn="l"/>
              </a:tabLst>
            </a:pPr>
            <a:r>
              <a:rPr sz="1200" b="1" i="1" u="heavy" spc="10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Times New Roman"/>
                <a:cs typeface="Times New Roman"/>
              </a:rPr>
              <a:t>Control </a:t>
            </a:r>
            <a:r>
              <a:rPr sz="1200" b="1" i="1" u="heavy" spc="10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Times New Roman"/>
                <a:cs typeface="Times New Roman"/>
              </a:rPr>
              <a:t>coupling</a:t>
            </a:r>
            <a:r>
              <a:rPr sz="1200" b="1" i="1" spc="10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occurs </a:t>
            </a:r>
            <a:r>
              <a:rPr sz="1200" spc="125" dirty="0">
                <a:solidFill>
                  <a:srgbClr val="221F1F"/>
                </a:solidFill>
                <a:latin typeface="Times New Roman"/>
                <a:cs typeface="Times New Roman"/>
              </a:rPr>
              <a:t>when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operation </a:t>
            </a:r>
            <a:r>
              <a:rPr sz="1200" i="1" spc="100" dirty="0">
                <a:solidFill>
                  <a:srgbClr val="221F1F"/>
                </a:solidFill>
                <a:latin typeface="Times New Roman"/>
                <a:cs typeface="Times New Roman"/>
              </a:rPr>
              <a:t>A()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invokes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operation </a:t>
            </a:r>
            <a:r>
              <a:rPr sz="1200" i="1" spc="100" dirty="0">
                <a:solidFill>
                  <a:srgbClr val="221F1F"/>
                </a:solidFill>
                <a:latin typeface="Times New Roman"/>
                <a:cs typeface="Times New Roman"/>
              </a:rPr>
              <a:t>B() 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and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passes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control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flag to </a:t>
            </a:r>
            <a:r>
              <a:rPr sz="1200" i="1" spc="100" dirty="0">
                <a:solidFill>
                  <a:srgbClr val="221F1F"/>
                </a:solidFill>
                <a:latin typeface="Times New Roman"/>
                <a:cs typeface="Times New Roman"/>
              </a:rPr>
              <a:t>B. </a:t>
            </a:r>
            <a:r>
              <a:rPr sz="1200" spc="120" dirty="0">
                <a:solidFill>
                  <a:srgbClr val="221F1F"/>
                </a:solidFill>
                <a:latin typeface="Times New Roman"/>
                <a:cs typeface="Times New Roman"/>
              </a:rPr>
              <a:t>The</a:t>
            </a:r>
            <a:r>
              <a:rPr sz="1200" spc="-18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control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flag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then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“directs” logical 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flow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within </a:t>
            </a:r>
            <a:r>
              <a:rPr sz="1200" i="1" spc="100" dirty="0">
                <a:solidFill>
                  <a:srgbClr val="221F1F"/>
                </a:solidFill>
                <a:latin typeface="Times New Roman"/>
                <a:cs typeface="Times New Roman"/>
              </a:rPr>
              <a:t>B. </a:t>
            </a:r>
            <a:r>
              <a:rPr sz="1200" spc="120" dirty="0">
                <a:solidFill>
                  <a:srgbClr val="221F1F"/>
                </a:solidFill>
                <a:latin typeface="Times New Roman"/>
                <a:cs typeface="Times New Roman"/>
              </a:rPr>
              <a:t>The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problem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with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this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form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of coupling </a:t>
            </a:r>
            <a:r>
              <a:rPr sz="1200" spc="75" dirty="0">
                <a:solidFill>
                  <a:srgbClr val="221F1F"/>
                </a:solidFill>
                <a:latin typeface="Times New Roman"/>
                <a:cs typeface="Times New Roman"/>
              </a:rPr>
              <a:t>is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that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an 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unrelated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change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in </a:t>
            </a:r>
            <a:r>
              <a:rPr sz="1200" i="1" spc="145" dirty="0">
                <a:solidFill>
                  <a:srgbClr val="221F1F"/>
                </a:solidFill>
                <a:latin typeface="Times New Roman"/>
                <a:cs typeface="Times New Roman"/>
              </a:rPr>
              <a:t>B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can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result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in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necessity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to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change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meaning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of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control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flag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that </a:t>
            </a:r>
            <a:r>
              <a:rPr sz="1200" i="1" spc="14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passes. </a:t>
            </a:r>
            <a:r>
              <a:rPr sz="1200" spc="75" dirty="0">
                <a:solidFill>
                  <a:srgbClr val="221F1F"/>
                </a:solidFill>
                <a:latin typeface="Times New Roman"/>
                <a:cs typeface="Times New Roman"/>
              </a:rPr>
              <a:t>If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this </a:t>
            </a:r>
            <a:r>
              <a:rPr sz="1200" spc="75" dirty="0">
                <a:solidFill>
                  <a:srgbClr val="221F1F"/>
                </a:solidFill>
                <a:latin typeface="Times New Roman"/>
                <a:cs typeface="Times New Roman"/>
              </a:rPr>
              <a:t>is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overlooked,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an 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error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will</a:t>
            </a:r>
            <a:r>
              <a:rPr sz="1200" spc="2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80" dirty="0">
                <a:solidFill>
                  <a:srgbClr val="221F1F"/>
                </a:solidFill>
                <a:latin typeface="Times New Roman"/>
                <a:cs typeface="Times New Roman"/>
              </a:rPr>
              <a:t>result.</a:t>
            </a:r>
            <a:endParaRPr sz="1200">
              <a:latin typeface="Times New Roman"/>
              <a:cs typeface="Times New Roman"/>
            </a:endParaRPr>
          </a:p>
          <a:p>
            <a:pPr marL="546100" marR="479425" indent="-228600" algn="just">
              <a:lnSpc>
                <a:spcPct val="129400"/>
              </a:lnSpc>
              <a:spcBef>
                <a:spcPts val="105"/>
              </a:spcBef>
              <a:buFont typeface="Symbol"/>
              <a:buChar char=""/>
              <a:tabLst>
                <a:tab pos="591820" algn="l"/>
              </a:tabLst>
            </a:pPr>
            <a:r>
              <a:rPr dirty="0"/>
              <a:t>	</a:t>
            </a:r>
            <a:r>
              <a:rPr sz="1200" b="1" i="1" u="heavy" spc="100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Times New Roman"/>
                <a:cs typeface="Times New Roman"/>
              </a:rPr>
              <a:t>External </a:t>
            </a:r>
            <a:r>
              <a:rPr sz="1200" b="1" i="1" u="heavy" spc="105" dirty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Times New Roman"/>
                <a:cs typeface="Times New Roman"/>
              </a:rPr>
              <a:t>coupling</a:t>
            </a:r>
            <a:r>
              <a:rPr sz="1200" b="1" i="1" spc="10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occurs </a:t>
            </a:r>
            <a:r>
              <a:rPr sz="1200" spc="125" dirty="0">
                <a:solidFill>
                  <a:srgbClr val="221F1F"/>
                </a:solidFill>
                <a:latin typeface="Times New Roman"/>
                <a:cs typeface="Times New Roman"/>
              </a:rPr>
              <a:t>when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component communicates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or 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collaborates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with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infrastructure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components </a:t>
            </a:r>
            <a:r>
              <a:rPr sz="1200" spc="80" dirty="0">
                <a:solidFill>
                  <a:srgbClr val="221F1F"/>
                </a:solidFill>
                <a:latin typeface="Times New Roman"/>
                <a:cs typeface="Times New Roman"/>
              </a:rPr>
              <a:t>(e.g.,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operating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system 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functions,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database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capability,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tele-communication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functions). 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Although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this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type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of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coupling </a:t>
            </a:r>
            <a:r>
              <a:rPr sz="1200" spc="75" dirty="0">
                <a:solidFill>
                  <a:srgbClr val="221F1F"/>
                </a:solidFill>
                <a:latin typeface="Times New Roman"/>
                <a:cs typeface="Times New Roman"/>
              </a:rPr>
              <a:t>is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necessary, </a:t>
            </a:r>
            <a:r>
              <a:rPr sz="1200" spc="65" dirty="0">
                <a:solidFill>
                  <a:srgbClr val="221F1F"/>
                </a:solidFill>
                <a:latin typeface="Times New Roman"/>
                <a:cs typeface="Times New Roman"/>
              </a:rPr>
              <a:t>it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should </a:t>
            </a:r>
            <a:r>
              <a:rPr sz="1200" spc="110" dirty="0">
                <a:solidFill>
                  <a:srgbClr val="221F1F"/>
                </a:solidFill>
                <a:latin typeface="Times New Roman"/>
                <a:cs typeface="Times New Roman"/>
              </a:rPr>
              <a:t>be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limited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to</a:t>
            </a:r>
            <a:r>
              <a:rPr sz="1200" spc="-4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 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small</a:t>
            </a:r>
            <a:r>
              <a:rPr sz="1200" spc="5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20" dirty="0">
                <a:solidFill>
                  <a:srgbClr val="221F1F"/>
                </a:solidFill>
                <a:latin typeface="Times New Roman"/>
                <a:cs typeface="Times New Roman"/>
              </a:rPr>
              <a:t>number</a:t>
            </a:r>
            <a:r>
              <a:rPr sz="1200" spc="6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of</a:t>
            </a:r>
            <a:r>
              <a:rPr sz="1200" spc="6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components</a:t>
            </a:r>
            <a:r>
              <a:rPr sz="1200" spc="6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or</a:t>
            </a:r>
            <a:r>
              <a:rPr sz="1200" spc="7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classes</a:t>
            </a:r>
            <a:r>
              <a:rPr sz="1200" spc="7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within</a:t>
            </a:r>
            <a:r>
              <a:rPr sz="1200" spc="5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</a:t>
            </a:r>
            <a:r>
              <a:rPr sz="1200" spc="6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system.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Times New Roman"/>
              <a:cs typeface="Times New Roman"/>
            </a:endParaRPr>
          </a:p>
          <a:p>
            <a:pPr marL="241300" marR="483234" indent="-228600" algn="just">
              <a:lnSpc>
                <a:spcPct val="100499"/>
              </a:lnSpc>
              <a:buClr>
                <a:srgbClr val="000000"/>
              </a:buClr>
              <a:buSzPct val="75000"/>
              <a:buFont typeface="Symbol"/>
              <a:buChar char=""/>
              <a:tabLst>
                <a:tab pos="241300" algn="l"/>
              </a:tabLst>
            </a:pP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Software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must communicate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internally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and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externally.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Therefore, 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coupling </a:t>
            </a:r>
            <a:r>
              <a:rPr sz="1200" spc="75" dirty="0">
                <a:solidFill>
                  <a:srgbClr val="221F1F"/>
                </a:solidFill>
                <a:latin typeface="Times New Roman"/>
                <a:cs typeface="Times New Roman"/>
              </a:rPr>
              <a:t>is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sz="1200" spc="85" dirty="0">
                <a:solidFill>
                  <a:srgbClr val="221F1F"/>
                </a:solidFill>
                <a:latin typeface="Times New Roman"/>
                <a:cs typeface="Times New Roman"/>
              </a:rPr>
              <a:t>fact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of </a:t>
            </a:r>
            <a:r>
              <a:rPr sz="1200" spc="70" dirty="0">
                <a:solidFill>
                  <a:srgbClr val="221F1F"/>
                </a:solidFill>
                <a:latin typeface="Times New Roman"/>
                <a:cs typeface="Times New Roman"/>
              </a:rPr>
              <a:t>life.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However,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designer </a:t>
            </a:r>
            <a:r>
              <a:rPr sz="1200" spc="105" dirty="0">
                <a:solidFill>
                  <a:srgbClr val="221F1F"/>
                </a:solidFill>
                <a:latin typeface="Times New Roman"/>
                <a:cs typeface="Times New Roman"/>
              </a:rPr>
              <a:t>should </a:t>
            </a:r>
            <a:r>
              <a:rPr sz="1200" spc="120" dirty="0">
                <a:solidFill>
                  <a:srgbClr val="221F1F"/>
                </a:solidFill>
                <a:latin typeface="Times New Roman"/>
                <a:cs typeface="Times New Roman"/>
              </a:rPr>
              <a:t>work </a:t>
            </a:r>
            <a:r>
              <a:rPr sz="1200" spc="90" dirty="0">
                <a:solidFill>
                  <a:srgbClr val="221F1F"/>
                </a:solidFill>
                <a:latin typeface="Times New Roman"/>
                <a:cs typeface="Times New Roman"/>
              </a:rPr>
              <a:t>to </a:t>
            </a:r>
            <a:r>
              <a:rPr sz="1200" spc="100" dirty="0">
                <a:solidFill>
                  <a:srgbClr val="221F1F"/>
                </a:solidFill>
                <a:latin typeface="Times New Roman"/>
                <a:cs typeface="Times New Roman"/>
              </a:rPr>
              <a:t>reduce  coupling </a:t>
            </a:r>
            <a:r>
              <a:rPr sz="1200" spc="114" dirty="0">
                <a:solidFill>
                  <a:srgbClr val="221F1F"/>
                </a:solidFill>
                <a:latin typeface="Times New Roman"/>
                <a:cs typeface="Times New Roman"/>
              </a:rPr>
              <a:t>whenever</a:t>
            </a:r>
            <a:r>
              <a:rPr sz="1200" spc="2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sz="1200" spc="95" dirty="0">
                <a:solidFill>
                  <a:srgbClr val="221F1F"/>
                </a:solidFill>
                <a:latin typeface="Times New Roman"/>
                <a:cs typeface="Times New Roman"/>
              </a:rPr>
              <a:t>possible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800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CONDUCTING COMPONENT LEVEL DESIGN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Times New Roman"/>
              <a:cs typeface="Times New Roman"/>
            </a:endParaRPr>
          </a:p>
          <a:p>
            <a:pPr marL="88900" marR="5080" indent="43815" algn="just">
              <a:lnSpc>
                <a:spcPct val="102499"/>
              </a:lnSpc>
            </a:pPr>
            <a:r>
              <a:rPr sz="1200" spc="85" dirty="0">
                <a:latin typeface="Times New Roman"/>
                <a:cs typeface="Times New Roman"/>
              </a:rPr>
              <a:t>The </a:t>
            </a:r>
            <a:r>
              <a:rPr sz="1200" spc="75" dirty="0">
                <a:latin typeface="Times New Roman"/>
                <a:cs typeface="Times New Roman"/>
              </a:rPr>
              <a:t>following </a:t>
            </a:r>
            <a:r>
              <a:rPr sz="1200" spc="70" dirty="0">
                <a:latin typeface="Times New Roman"/>
                <a:cs typeface="Times New Roman"/>
              </a:rPr>
              <a:t>steps represent </a:t>
            </a:r>
            <a:r>
              <a:rPr sz="1200" spc="75" dirty="0">
                <a:latin typeface="Times New Roman"/>
                <a:cs typeface="Times New Roman"/>
              </a:rPr>
              <a:t>a </a:t>
            </a:r>
            <a:r>
              <a:rPr sz="1200" spc="65" dirty="0">
                <a:latin typeface="Times New Roman"/>
                <a:cs typeface="Times New Roman"/>
              </a:rPr>
              <a:t>typical </a:t>
            </a:r>
            <a:r>
              <a:rPr sz="1200" spc="95" dirty="0">
                <a:latin typeface="Times New Roman"/>
                <a:cs typeface="Times New Roman"/>
              </a:rPr>
              <a:t>task </a:t>
            </a:r>
            <a:r>
              <a:rPr sz="1200" spc="85" dirty="0">
                <a:latin typeface="Times New Roman"/>
                <a:cs typeface="Times New Roman"/>
              </a:rPr>
              <a:t>set </a:t>
            </a:r>
            <a:r>
              <a:rPr sz="1200" spc="90" dirty="0">
                <a:latin typeface="Times New Roman"/>
                <a:cs typeface="Times New Roman"/>
              </a:rPr>
              <a:t>for </a:t>
            </a:r>
            <a:r>
              <a:rPr sz="1200" spc="105" dirty="0">
                <a:latin typeface="Times New Roman"/>
                <a:cs typeface="Times New Roman"/>
              </a:rPr>
              <a:t>component-level </a:t>
            </a:r>
            <a:r>
              <a:rPr sz="1200" spc="95" dirty="0">
                <a:latin typeface="Times New Roman"/>
                <a:cs typeface="Times New Roman"/>
              </a:rPr>
              <a:t>design, </a:t>
            </a:r>
            <a:r>
              <a:rPr sz="1200" spc="125" dirty="0">
                <a:latin typeface="Times New Roman"/>
                <a:cs typeface="Times New Roman"/>
              </a:rPr>
              <a:t>when  </a:t>
            </a:r>
            <a:r>
              <a:rPr sz="1200" spc="65" dirty="0">
                <a:latin typeface="Times New Roman"/>
                <a:cs typeface="Times New Roman"/>
              </a:rPr>
              <a:t>it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100" dirty="0">
                <a:latin typeface="Times New Roman"/>
                <a:cs typeface="Times New Roman"/>
              </a:rPr>
              <a:t>applied </a:t>
            </a:r>
            <a:r>
              <a:rPr sz="1200" spc="90" dirty="0">
                <a:latin typeface="Times New Roman"/>
                <a:cs typeface="Times New Roman"/>
              </a:rPr>
              <a:t>for </a:t>
            </a:r>
            <a:r>
              <a:rPr sz="1200" spc="110" dirty="0">
                <a:latin typeface="Times New Roman"/>
                <a:cs typeface="Times New Roman"/>
              </a:rPr>
              <a:t>an </a:t>
            </a:r>
            <a:r>
              <a:rPr sz="1200" spc="95" dirty="0">
                <a:latin typeface="Times New Roman"/>
                <a:cs typeface="Times New Roman"/>
              </a:rPr>
              <a:t>object-oriented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system.</a:t>
            </a:r>
            <a:endParaRPr sz="1200">
              <a:latin typeface="Times New Roman"/>
              <a:cs typeface="Times New Roman"/>
            </a:endParaRPr>
          </a:p>
          <a:p>
            <a:pPr marL="88900" marR="5080" algn="just">
              <a:lnSpc>
                <a:spcPct val="102899"/>
              </a:lnSpc>
              <a:spcBef>
                <a:spcPts val="819"/>
              </a:spcBef>
            </a:pP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sz="1200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1. </a:t>
            </a:r>
            <a:r>
              <a:rPr sz="1200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Identify </a:t>
            </a:r>
            <a:r>
              <a:rPr sz="12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all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 </a:t>
            </a:r>
            <a:r>
              <a:rPr sz="1200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classes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that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correspond </a:t>
            </a:r>
            <a:r>
              <a:rPr sz="1200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problem </a:t>
            </a:r>
            <a:r>
              <a:rPr sz="1200" b="1" u="heavy" spc="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domain.</a:t>
            </a:r>
            <a:r>
              <a:rPr sz="1200" b="1" spc="85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Using  </a:t>
            </a:r>
            <a:r>
              <a:rPr sz="1200" spc="70" dirty="0">
                <a:latin typeface="Times New Roman"/>
                <a:cs typeface="Times New Roman"/>
              </a:rPr>
              <a:t>the requirements </a:t>
            </a:r>
            <a:r>
              <a:rPr sz="1200" spc="85" dirty="0">
                <a:latin typeface="Times New Roman"/>
                <a:cs typeface="Times New Roman"/>
              </a:rPr>
              <a:t>and </a:t>
            </a:r>
            <a:r>
              <a:rPr sz="1200" spc="65" dirty="0">
                <a:latin typeface="Times New Roman"/>
                <a:cs typeface="Times New Roman"/>
              </a:rPr>
              <a:t>architectural </a:t>
            </a:r>
            <a:r>
              <a:rPr sz="1200" spc="80" dirty="0">
                <a:latin typeface="Times New Roman"/>
                <a:cs typeface="Times New Roman"/>
              </a:rPr>
              <a:t>model, each </a:t>
            </a:r>
            <a:r>
              <a:rPr sz="1200" spc="65" dirty="0">
                <a:latin typeface="Times New Roman"/>
                <a:cs typeface="Times New Roman"/>
              </a:rPr>
              <a:t>analysis class </a:t>
            </a:r>
            <a:r>
              <a:rPr sz="1200" spc="80" dirty="0">
                <a:latin typeface="Times New Roman"/>
                <a:cs typeface="Times New Roman"/>
              </a:rPr>
              <a:t>and </a:t>
            </a:r>
            <a:r>
              <a:rPr sz="1200" spc="65" dirty="0">
                <a:latin typeface="Times New Roman"/>
                <a:cs typeface="Times New Roman"/>
              </a:rPr>
              <a:t>architectural  </a:t>
            </a:r>
            <a:r>
              <a:rPr sz="1200" spc="80" dirty="0">
                <a:latin typeface="Times New Roman"/>
                <a:cs typeface="Times New Roman"/>
              </a:rPr>
              <a:t>component </a:t>
            </a:r>
            <a:r>
              <a:rPr sz="1200" spc="55" dirty="0">
                <a:latin typeface="Times New Roman"/>
                <a:cs typeface="Times New Roman"/>
              </a:rPr>
              <a:t>is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elaborated</a:t>
            </a:r>
            <a:endParaRPr sz="1200">
              <a:latin typeface="Times New Roman"/>
              <a:cs typeface="Times New Roman"/>
            </a:endParaRPr>
          </a:p>
          <a:p>
            <a:pPr marL="88900" marR="5080" algn="just">
              <a:lnSpc>
                <a:spcPct val="103099"/>
              </a:lnSpc>
              <a:spcBef>
                <a:spcPts val="835"/>
              </a:spcBef>
            </a:pP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sz="1200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2.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Identify </a:t>
            </a:r>
            <a:r>
              <a:rPr sz="12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all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 </a:t>
            </a:r>
            <a:r>
              <a:rPr sz="1200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classes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that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correspond </a:t>
            </a:r>
            <a:r>
              <a:rPr sz="1200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infrastructure </a:t>
            </a:r>
            <a:r>
              <a:rPr sz="1200" b="1" u="heavy" spc="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domain</a:t>
            </a:r>
            <a:r>
              <a:rPr sz="1200" b="1" spc="85" dirty="0">
                <a:solidFill>
                  <a:srgbClr val="00ADEE"/>
                </a:solidFill>
                <a:latin typeface="Times New Roman"/>
                <a:cs typeface="Times New Roman"/>
              </a:rPr>
              <a:t>.  </a:t>
            </a:r>
            <a:r>
              <a:rPr sz="1200" spc="110" dirty="0">
                <a:latin typeface="Times New Roman"/>
                <a:cs typeface="Times New Roman"/>
              </a:rPr>
              <a:t>These </a:t>
            </a:r>
            <a:r>
              <a:rPr sz="1200" spc="90" dirty="0">
                <a:latin typeface="Times New Roman"/>
                <a:cs typeface="Times New Roman"/>
              </a:rPr>
              <a:t>classes </a:t>
            </a:r>
            <a:r>
              <a:rPr sz="1200" spc="95" dirty="0">
                <a:latin typeface="Times New Roman"/>
                <a:cs typeface="Times New Roman"/>
              </a:rPr>
              <a:t>are </a:t>
            </a:r>
            <a:r>
              <a:rPr sz="1200" spc="105" dirty="0">
                <a:latin typeface="Times New Roman"/>
                <a:cs typeface="Times New Roman"/>
              </a:rPr>
              <a:t>not </a:t>
            </a:r>
            <a:r>
              <a:rPr sz="1200" spc="100" dirty="0">
                <a:latin typeface="Times New Roman"/>
                <a:cs typeface="Times New Roman"/>
              </a:rPr>
              <a:t>described </a:t>
            </a:r>
            <a:r>
              <a:rPr sz="1200" spc="90" dirty="0">
                <a:latin typeface="Times New Roman"/>
                <a:cs typeface="Times New Roman"/>
              </a:rPr>
              <a:t>in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00" dirty="0">
                <a:latin typeface="Times New Roman"/>
                <a:cs typeface="Times New Roman"/>
              </a:rPr>
              <a:t>requirements </a:t>
            </a:r>
            <a:r>
              <a:rPr sz="1200" spc="114" dirty="0">
                <a:latin typeface="Times New Roman"/>
                <a:cs typeface="Times New Roman"/>
              </a:rPr>
              <a:t>model and </a:t>
            </a:r>
            <a:r>
              <a:rPr sz="1200" spc="95" dirty="0">
                <a:latin typeface="Times New Roman"/>
                <a:cs typeface="Times New Roman"/>
              </a:rPr>
              <a:t>are often </a:t>
            </a:r>
            <a:r>
              <a:rPr sz="1200" spc="105" dirty="0">
                <a:latin typeface="Times New Roman"/>
                <a:cs typeface="Times New Roman"/>
              </a:rPr>
              <a:t>missing  </a:t>
            </a:r>
            <a:r>
              <a:rPr sz="1200" spc="114" dirty="0">
                <a:latin typeface="Times New Roman"/>
                <a:cs typeface="Times New Roman"/>
              </a:rPr>
              <a:t>from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90" dirty="0">
                <a:latin typeface="Times New Roman"/>
                <a:cs typeface="Times New Roman"/>
              </a:rPr>
              <a:t>architecture </a:t>
            </a:r>
            <a:r>
              <a:rPr sz="1200" spc="105" dirty="0">
                <a:latin typeface="Times New Roman"/>
                <a:cs typeface="Times New Roman"/>
              </a:rPr>
              <a:t>model, </a:t>
            </a:r>
            <a:r>
              <a:rPr sz="1200" spc="100" dirty="0">
                <a:latin typeface="Times New Roman"/>
                <a:cs typeface="Times New Roman"/>
              </a:rPr>
              <a:t>but they </a:t>
            </a:r>
            <a:r>
              <a:rPr sz="1200" spc="114" dirty="0">
                <a:latin typeface="Times New Roman"/>
                <a:cs typeface="Times New Roman"/>
              </a:rPr>
              <a:t>must </a:t>
            </a:r>
            <a:r>
              <a:rPr sz="1200" spc="110" dirty="0">
                <a:latin typeface="Times New Roman"/>
                <a:cs typeface="Times New Roman"/>
              </a:rPr>
              <a:t>be </a:t>
            </a:r>
            <a:r>
              <a:rPr sz="1200" spc="100" dirty="0">
                <a:latin typeface="Times New Roman"/>
                <a:cs typeface="Times New Roman"/>
              </a:rPr>
              <a:t>described </a:t>
            </a:r>
            <a:r>
              <a:rPr sz="1200" spc="80" dirty="0">
                <a:latin typeface="Times New Roman"/>
                <a:cs typeface="Times New Roman"/>
              </a:rPr>
              <a:t>at </a:t>
            </a:r>
            <a:r>
              <a:rPr sz="1200" spc="85" dirty="0">
                <a:latin typeface="Times New Roman"/>
                <a:cs typeface="Times New Roman"/>
              </a:rPr>
              <a:t>this </a:t>
            </a:r>
            <a:r>
              <a:rPr sz="1200" spc="90" dirty="0">
                <a:latin typeface="Times New Roman"/>
                <a:cs typeface="Times New Roman"/>
              </a:rPr>
              <a:t>point. Classes</a:t>
            </a:r>
            <a:r>
              <a:rPr sz="1200" spc="-165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  </a:t>
            </a:r>
            <a:r>
              <a:rPr sz="1200" spc="110" dirty="0">
                <a:latin typeface="Times New Roman"/>
                <a:cs typeface="Times New Roman"/>
              </a:rPr>
              <a:t>components </a:t>
            </a:r>
            <a:r>
              <a:rPr sz="1200" spc="90" dirty="0">
                <a:latin typeface="Times New Roman"/>
                <a:cs typeface="Times New Roman"/>
              </a:rPr>
              <a:t>in </a:t>
            </a:r>
            <a:r>
              <a:rPr sz="1200" spc="85" dirty="0">
                <a:latin typeface="Times New Roman"/>
                <a:cs typeface="Times New Roman"/>
              </a:rPr>
              <a:t>this </a:t>
            </a:r>
            <a:r>
              <a:rPr sz="1200" spc="100" dirty="0">
                <a:latin typeface="Times New Roman"/>
                <a:cs typeface="Times New Roman"/>
              </a:rPr>
              <a:t>category include </a:t>
            </a:r>
            <a:r>
              <a:rPr sz="1200" spc="140" dirty="0">
                <a:latin typeface="Times New Roman"/>
                <a:cs typeface="Times New Roman"/>
              </a:rPr>
              <a:t>GUI </a:t>
            </a:r>
            <a:r>
              <a:rPr sz="1200" spc="110" dirty="0">
                <a:latin typeface="Times New Roman"/>
                <a:cs typeface="Times New Roman"/>
              </a:rPr>
              <a:t>components </a:t>
            </a:r>
            <a:r>
              <a:rPr sz="1200" spc="70" dirty="0">
                <a:latin typeface="Times New Roman"/>
                <a:cs typeface="Times New Roman"/>
              </a:rPr>
              <a:t>(often available as</a:t>
            </a:r>
            <a:r>
              <a:rPr sz="1200" spc="245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reusable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7" y="10283952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705" y="10367264"/>
            <a:ext cx="182372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2741984" y="10367264"/>
            <a:ext cx="74358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3835901" y="10367264"/>
            <a:ext cx="126237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6307073" y="10367264"/>
            <a:ext cx="49784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69</a:t>
            </a:fld>
            <a:endParaRPr spc="-20" dirty="0"/>
          </a:p>
        </p:txBody>
      </p:sp>
    </p:spTree>
    <p:extLst>
      <p:ext uri="{BB962C8B-B14F-4D97-AF65-F5344CB8AC3E}">
        <p14:creationId xmlns:p14="http://schemas.microsoft.com/office/powerpoint/2010/main" val="375990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704" y="281431"/>
            <a:ext cx="5989320" cy="4398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228600">
              <a:lnSpc>
                <a:spcPts val="1400"/>
              </a:lnSpc>
              <a:buFont typeface="Wingdings"/>
              <a:buChar char=""/>
              <a:tabLst>
                <a:tab pos="469900" algn="l"/>
              </a:tabLst>
            </a:pPr>
            <a:endParaRPr lang="en-US" sz="1200" b="1" u="heavy" spc="-5" dirty="0" smtClean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  <a:p>
            <a:pPr marL="469900" indent="-228600">
              <a:lnSpc>
                <a:spcPts val="1400"/>
              </a:lnSpc>
              <a:buFont typeface="Wingdings"/>
              <a:buChar char=""/>
              <a:tabLst>
                <a:tab pos="469900" algn="l"/>
              </a:tabLst>
            </a:pPr>
            <a:endParaRPr lang="en-US" sz="1200" b="1" u="heavy" spc="-5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  <a:p>
            <a:pPr marL="469900" indent="-228600">
              <a:lnSpc>
                <a:spcPts val="1400"/>
              </a:lnSpc>
              <a:buFont typeface="Wingdings"/>
              <a:buChar char=""/>
              <a:tabLst>
                <a:tab pos="469900" algn="l"/>
              </a:tabLst>
            </a:pPr>
            <a:r>
              <a:rPr sz="1200" b="1" u="heavy" spc="-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Requirements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</a:t>
            </a:r>
            <a:r>
              <a:rPr sz="12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</a:t>
            </a:r>
            <a:endParaRPr sz="1200" dirty="0">
              <a:latin typeface="Times New Roman"/>
              <a:cs typeface="Times New Roman"/>
            </a:endParaRPr>
          </a:p>
          <a:p>
            <a:pPr marL="12700" marR="7620">
              <a:lnSpc>
                <a:spcPts val="1380"/>
              </a:lnSpc>
              <a:spcBef>
                <a:spcPts val="55"/>
              </a:spcBef>
            </a:pPr>
            <a:r>
              <a:rPr sz="1200" spc="-1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principle, requirements </a:t>
            </a:r>
            <a:r>
              <a:rPr sz="1200" dirty="0">
                <a:latin typeface="Times New Roman"/>
                <a:cs typeface="Times New Roman"/>
              </a:rPr>
              <a:t>should state </a:t>
            </a:r>
            <a:r>
              <a:rPr sz="1200" spc="-5" dirty="0">
                <a:latin typeface="Times New Roman"/>
                <a:cs typeface="Times New Roman"/>
              </a:rPr>
              <a:t>what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10" dirty="0">
                <a:latin typeface="Times New Roman"/>
                <a:cs typeface="Times New Roman"/>
              </a:rPr>
              <a:t>system </a:t>
            </a:r>
            <a:r>
              <a:rPr sz="1200" dirty="0">
                <a:latin typeface="Times New Roman"/>
                <a:cs typeface="Times New Roman"/>
              </a:rPr>
              <a:t>should do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design </a:t>
            </a:r>
            <a:r>
              <a:rPr sz="1200" dirty="0">
                <a:latin typeface="Times New Roman"/>
                <a:cs typeface="Times New Roman"/>
              </a:rPr>
              <a:t>should </a:t>
            </a:r>
            <a:r>
              <a:rPr sz="1200" spc="-5" dirty="0">
                <a:latin typeface="Times New Roman"/>
                <a:cs typeface="Times New Roman"/>
              </a:rPr>
              <a:t>describe  </a:t>
            </a:r>
            <a:r>
              <a:rPr sz="1200" dirty="0">
                <a:latin typeface="Times New Roman"/>
                <a:cs typeface="Times New Roman"/>
              </a:rPr>
              <a:t>how it does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this.</a:t>
            </a: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200" spc="-1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practice, requirements and design </a:t>
            </a:r>
            <a:r>
              <a:rPr sz="1200" dirty="0">
                <a:latin typeface="Times New Roman"/>
                <a:cs typeface="Times New Roman"/>
              </a:rPr>
              <a:t>are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inseparable</a:t>
            </a:r>
          </a:p>
          <a:p>
            <a:pPr marL="926465" lvl="1" indent="-229235">
              <a:lnSpc>
                <a:spcPts val="1410"/>
              </a:lnSpc>
              <a:spcBef>
                <a:spcPts val="730"/>
              </a:spcBef>
              <a:buFont typeface="Courier New"/>
              <a:buChar char="o"/>
              <a:tabLst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system architecture </a:t>
            </a:r>
            <a:r>
              <a:rPr sz="1200" dirty="0">
                <a:latin typeface="Times New Roman"/>
                <a:cs typeface="Times New Roman"/>
              </a:rPr>
              <a:t>may be </a:t>
            </a:r>
            <a:r>
              <a:rPr sz="1200" spc="-5" dirty="0">
                <a:latin typeface="Times New Roman"/>
                <a:cs typeface="Times New Roman"/>
              </a:rPr>
              <a:t>designed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structure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requirements;</a:t>
            </a:r>
            <a:endParaRPr sz="1200" dirty="0">
              <a:latin typeface="Times New Roman"/>
              <a:cs typeface="Times New Roman"/>
            </a:endParaRPr>
          </a:p>
          <a:p>
            <a:pPr marL="926465" lvl="1" indent="-229235">
              <a:lnSpc>
                <a:spcPts val="1380"/>
              </a:lnSpc>
              <a:buFont typeface="Courier New"/>
              <a:buChar char="o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may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inter-operate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other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generate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design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requirements;</a:t>
            </a:r>
          </a:p>
          <a:p>
            <a:pPr marL="926465" marR="6350" lvl="1" indent="-228600">
              <a:lnSpc>
                <a:spcPts val="1380"/>
              </a:lnSpc>
              <a:spcBef>
                <a:spcPts val="65"/>
              </a:spcBef>
              <a:buFont typeface="Courier New"/>
              <a:buChar char="o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use </a:t>
            </a:r>
            <a:r>
              <a:rPr sz="1200" dirty="0">
                <a:latin typeface="Times New Roman"/>
                <a:cs typeface="Times New Roman"/>
              </a:rPr>
              <a:t>of a specific </a:t>
            </a:r>
            <a:r>
              <a:rPr sz="1200" spc="-5" dirty="0">
                <a:latin typeface="Times New Roman"/>
                <a:cs typeface="Times New Roman"/>
              </a:rPr>
              <a:t>architecture </a:t>
            </a:r>
            <a:r>
              <a:rPr sz="1200" dirty="0">
                <a:latin typeface="Times New Roman"/>
                <a:cs typeface="Times New Roman"/>
              </a:rPr>
              <a:t>to satisfy non-functional </a:t>
            </a:r>
            <a:r>
              <a:rPr sz="1200" spc="-5" dirty="0">
                <a:latin typeface="Times New Roman"/>
                <a:cs typeface="Times New Roman"/>
              </a:rPr>
              <a:t>requirements </a:t>
            </a:r>
            <a:r>
              <a:rPr sz="1200" dirty="0">
                <a:latin typeface="Times New Roman"/>
                <a:cs typeface="Times New Roman"/>
              </a:rPr>
              <a:t>may be a  domain</a:t>
            </a:r>
            <a:r>
              <a:rPr sz="1200" spc="-5" dirty="0">
                <a:latin typeface="Times New Roman"/>
                <a:cs typeface="Times New Roman"/>
              </a:rPr>
              <a:t> requirement.</a:t>
            </a:r>
            <a:endParaRPr sz="1200" dirty="0">
              <a:latin typeface="Times New Roman"/>
              <a:cs typeface="Times New Roman"/>
            </a:endParaRPr>
          </a:p>
          <a:p>
            <a:pPr marL="926465" lvl="1" indent="-229235">
              <a:lnSpc>
                <a:spcPts val="1325"/>
              </a:lnSpc>
              <a:buFont typeface="Courier New"/>
              <a:buChar char="o"/>
              <a:tabLst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This may be the </a:t>
            </a:r>
            <a:r>
              <a:rPr sz="1200" spc="-5" dirty="0">
                <a:latin typeface="Times New Roman"/>
                <a:cs typeface="Times New Roman"/>
              </a:rPr>
              <a:t>consequence </a:t>
            </a:r>
            <a:r>
              <a:rPr sz="1200" dirty="0">
                <a:latin typeface="Times New Roman"/>
                <a:cs typeface="Times New Roman"/>
              </a:rPr>
              <a:t>of a regulatory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requirement.</a:t>
            </a:r>
          </a:p>
          <a:p>
            <a:pPr marL="469900" indent="-228600">
              <a:lnSpc>
                <a:spcPts val="1420"/>
              </a:lnSpc>
              <a:buFont typeface="Wingdings"/>
              <a:buChar char=""/>
              <a:tabLst>
                <a:tab pos="469900" algn="l"/>
              </a:tabLst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Natural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language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specification</a:t>
            </a:r>
            <a:endParaRPr sz="1200" dirty="0">
              <a:latin typeface="Times New Roman"/>
              <a:cs typeface="Times New Roman"/>
            </a:endParaRPr>
          </a:p>
          <a:p>
            <a:pPr marL="926465" marR="7620" indent="-228600">
              <a:lnSpc>
                <a:spcPts val="1370"/>
              </a:lnSpc>
              <a:spcBef>
                <a:spcPts val="114"/>
              </a:spcBef>
              <a:buFont typeface="Symbol"/>
              <a:buChar char=""/>
              <a:tabLst>
                <a:tab pos="926465" algn="l"/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Requirements </a:t>
            </a:r>
            <a:r>
              <a:rPr sz="1200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written as natural language sentences </a:t>
            </a:r>
            <a:r>
              <a:rPr sz="1200" dirty="0">
                <a:latin typeface="Times New Roman"/>
                <a:cs typeface="Times New Roman"/>
              </a:rPr>
              <a:t>supplemented </a:t>
            </a:r>
            <a:r>
              <a:rPr sz="1200" spc="10" dirty="0">
                <a:latin typeface="Times New Roman"/>
                <a:cs typeface="Times New Roman"/>
              </a:rPr>
              <a:t>by </a:t>
            </a:r>
            <a:r>
              <a:rPr sz="1200" spc="-5" dirty="0">
                <a:latin typeface="Times New Roman"/>
                <a:cs typeface="Times New Roman"/>
              </a:rPr>
              <a:t>diagrams  and tables.</a:t>
            </a:r>
            <a:endParaRPr sz="1200" dirty="0">
              <a:latin typeface="Times New Roman"/>
              <a:cs typeface="Times New Roman"/>
            </a:endParaRPr>
          </a:p>
          <a:p>
            <a:pPr marL="926465" marR="8890" indent="-228600">
              <a:lnSpc>
                <a:spcPts val="1380"/>
              </a:lnSpc>
              <a:spcBef>
                <a:spcPts val="100"/>
              </a:spcBef>
              <a:buFont typeface="Symbol"/>
              <a:buChar char=""/>
              <a:tabLst>
                <a:tab pos="926465" algn="l"/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Used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writing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requirements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because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expressive,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intuitive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universal.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  </a:t>
            </a:r>
            <a:r>
              <a:rPr sz="1200" spc="-5" dirty="0">
                <a:latin typeface="Times New Roman"/>
                <a:cs typeface="Times New Roman"/>
              </a:rPr>
              <a:t>means that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requirements can </a:t>
            </a:r>
            <a:r>
              <a:rPr sz="1200" dirty="0">
                <a:latin typeface="Times New Roman"/>
                <a:cs typeface="Times New Roman"/>
              </a:rPr>
              <a:t>be understood </a:t>
            </a:r>
            <a:r>
              <a:rPr sz="1200" spc="5" dirty="0">
                <a:latin typeface="Times New Roman"/>
                <a:cs typeface="Times New Roman"/>
              </a:rPr>
              <a:t>by </a:t>
            </a:r>
            <a:r>
              <a:rPr sz="1200" spc="-5" dirty="0">
                <a:latin typeface="Times New Roman"/>
                <a:cs typeface="Times New Roman"/>
              </a:rPr>
              <a:t>users and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customers</a:t>
            </a:r>
            <a:r>
              <a:rPr sz="1200" b="1" dirty="0">
                <a:latin typeface="Times New Roman"/>
                <a:cs typeface="Times New Roman"/>
              </a:rPr>
              <a:t>.</a:t>
            </a:r>
            <a:endParaRPr sz="1200" dirty="0">
              <a:latin typeface="Times New Roman"/>
              <a:cs typeface="Times New Roman"/>
            </a:endParaRPr>
          </a:p>
          <a:p>
            <a:pPr marL="469900" indent="-228600">
              <a:lnSpc>
                <a:spcPts val="1370"/>
              </a:lnSpc>
              <a:buFont typeface="Wingdings"/>
              <a:buChar char=""/>
              <a:tabLst>
                <a:tab pos="469900" algn="l"/>
              </a:tabLst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Guidelines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for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writing requirements</a:t>
            </a:r>
            <a:endParaRPr sz="1200" dirty="0">
              <a:latin typeface="Times New Roman"/>
              <a:cs typeface="Times New Roman"/>
            </a:endParaRPr>
          </a:p>
          <a:p>
            <a:pPr marL="926465" lvl="1" indent="-229235">
              <a:lnSpc>
                <a:spcPct val="100000"/>
              </a:lnSpc>
              <a:spcBef>
                <a:spcPts val="15"/>
              </a:spcBef>
              <a:buFont typeface="Symbol"/>
              <a:buChar char=""/>
              <a:tabLst>
                <a:tab pos="926465" algn="l"/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Invent </a:t>
            </a:r>
            <a:r>
              <a:rPr sz="1200" dirty="0">
                <a:latin typeface="Times New Roman"/>
                <a:cs typeface="Times New Roman"/>
              </a:rPr>
              <a:t>a standard </a:t>
            </a:r>
            <a:r>
              <a:rPr sz="1200" spc="-5" dirty="0">
                <a:latin typeface="Times New Roman"/>
                <a:cs typeface="Times New Roman"/>
              </a:rPr>
              <a:t>format and use </a:t>
            </a:r>
            <a:r>
              <a:rPr sz="1200" dirty="0">
                <a:latin typeface="Times New Roman"/>
                <a:cs typeface="Times New Roman"/>
              </a:rPr>
              <a:t>it for </a:t>
            </a:r>
            <a:r>
              <a:rPr sz="1200" spc="-5" dirty="0">
                <a:latin typeface="Times New Roman"/>
                <a:cs typeface="Times New Roman"/>
              </a:rPr>
              <a:t>all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requirements.</a:t>
            </a:r>
          </a:p>
          <a:p>
            <a:pPr marL="926465" marR="7620" lvl="1" indent="-228600">
              <a:lnSpc>
                <a:spcPts val="1370"/>
              </a:lnSpc>
              <a:spcBef>
                <a:spcPts val="125"/>
              </a:spcBef>
              <a:buFont typeface="Symbol"/>
              <a:buChar char=""/>
              <a:tabLst>
                <a:tab pos="926465" algn="l"/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Use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language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consistent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way.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Use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shall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mandatory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requirements,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should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  </a:t>
            </a:r>
            <a:r>
              <a:rPr sz="1200" spc="-5" dirty="0">
                <a:latin typeface="Times New Roman"/>
                <a:cs typeface="Times New Roman"/>
              </a:rPr>
              <a:t>desirable requirements.</a:t>
            </a:r>
            <a:endParaRPr sz="1200" dirty="0">
              <a:latin typeface="Times New Roman"/>
              <a:cs typeface="Times New Roman"/>
            </a:endParaRPr>
          </a:p>
          <a:p>
            <a:pPr marL="926465" lvl="1" indent="-229235">
              <a:lnSpc>
                <a:spcPct val="100000"/>
              </a:lnSpc>
              <a:buFont typeface="Symbol"/>
              <a:buChar char=""/>
              <a:tabLst>
                <a:tab pos="926465" algn="l"/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Use </a:t>
            </a:r>
            <a:r>
              <a:rPr sz="1200" dirty="0">
                <a:latin typeface="Times New Roman"/>
                <a:cs typeface="Times New Roman"/>
              </a:rPr>
              <a:t>text </a:t>
            </a:r>
            <a:r>
              <a:rPr sz="1200" spc="-5" dirty="0">
                <a:latin typeface="Times New Roman"/>
                <a:cs typeface="Times New Roman"/>
              </a:rPr>
              <a:t>highlighting </a:t>
            </a:r>
            <a:r>
              <a:rPr sz="1200" dirty="0">
                <a:latin typeface="Times New Roman"/>
                <a:cs typeface="Times New Roman"/>
              </a:rPr>
              <a:t>to identify </a:t>
            </a:r>
            <a:r>
              <a:rPr sz="1200" spc="5" dirty="0">
                <a:latin typeface="Times New Roman"/>
                <a:cs typeface="Times New Roman"/>
              </a:rPr>
              <a:t>key </a:t>
            </a:r>
            <a:r>
              <a:rPr sz="1200" spc="-5" dirty="0">
                <a:latin typeface="Times New Roman"/>
                <a:cs typeface="Times New Roman"/>
              </a:rPr>
              <a:t>parts </a:t>
            </a:r>
            <a:r>
              <a:rPr sz="1200" dirty="0">
                <a:latin typeface="Times New Roman"/>
                <a:cs typeface="Times New Roman"/>
              </a:rPr>
              <a:t>of the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requirement.</a:t>
            </a:r>
            <a:endParaRPr sz="1200" dirty="0">
              <a:latin typeface="Times New Roman"/>
              <a:cs typeface="Times New Roman"/>
            </a:endParaRPr>
          </a:p>
          <a:p>
            <a:pPr marL="926465" lvl="1" indent="-229235">
              <a:lnSpc>
                <a:spcPct val="100000"/>
              </a:lnSpc>
              <a:spcBef>
                <a:spcPts val="25"/>
              </a:spcBef>
              <a:buFont typeface="Symbol"/>
              <a:buChar char=""/>
              <a:tabLst>
                <a:tab pos="926465" algn="l"/>
                <a:tab pos="927100" algn="l"/>
              </a:tabLst>
            </a:pPr>
            <a:r>
              <a:rPr sz="1200" dirty="0">
                <a:latin typeface="Times New Roman"/>
                <a:cs typeface="Times New Roman"/>
              </a:rPr>
              <a:t>Avoid the </a:t>
            </a:r>
            <a:r>
              <a:rPr sz="1200" spc="-5" dirty="0">
                <a:latin typeface="Times New Roman"/>
                <a:cs typeface="Times New Roman"/>
              </a:rPr>
              <a:t>use </a:t>
            </a:r>
            <a:r>
              <a:rPr sz="1200" dirty="0">
                <a:latin typeface="Times New Roman"/>
                <a:cs typeface="Times New Roman"/>
              </a:rPr>
              <a:t>of computer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jargon.</a:t>
            </a:r>
            <a:endParaRPr sz="1200" dirty="0">
              <a:latin typeface="Times New Roman"/>
              <a:cs typeface="Times New Roman"/>
            </a:endParaRPr>
          </a:p>
          <a:p>
            <a:pPr marL="926465" lvl="1" indent="-229235">
              <a:lnSpc>
                <a:spcPct val="100000"/>
              </a:lnSpc>
              <a:spcBef>
                <a:spcPts val="25"/>
              </a:spcBef>
              <a:buFont typeface="Symbol"/>
              <a:buChar char=""/>
              <a:tabLst>
                <a:tab pos="926465" algn="l"/>
                <a:tab pos="927100" algn="l"/>
              </a:tabLst>
            </a:pPr>
            <a:r>
              <a:rPr sz="1200" spc="-5" dirty="0">
                <a:latin typeface="Times New Roman"/>
                <a:cs typeface="Times New Roman"/>
              </a:rPr>
              <a:t>Include an explanation (rationale) </a:t>
            </a:r>
            <a:r>
              <a:rPr sz="1200" dirty="0">
                <a:latin typeface="Times New Roman"/>
                <a:cs typeface="Times New Roman"/>
              </a:rPr>
              <a:t>of why a requirement </a:t>
            </a:r>
            <a:r>
              <a:rPr sz="1200" spc="-5" dirty="0">
                <a:latin typeface="Times New Roman"/>
                <a:cs typeface="Times New Roman"/>
              </a:rPr>
              <a:t>is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necessary.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16304" y="4690998"/>
            <a:ext cx="2341880" cy="393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41300" algn="l"/>
              </a:tabLst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Problems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with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natural</a:t>
            </a:r>
            <a:r>
              <a:rPr sz="12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language</a:t>
            </a:r>
            <a:endParaRPr sz="1200">
              <a:latin typeface="Times New Roman"/>
              <a:cs typeface="Times New Roman"/>
            </a:endParaRPr>
          </a:p>
          <a:p>
            <a:pPr marL="697865" lvl="1" indent="-229235">
              <a:lnSpc>
                <a:spcPct val="100000"/>
              </a:lnSpc>
              <a:spcBef>
                <a:spcPts val="10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Lack </a:t>
            </a:r>
            <a:r>
              <a:rPr sz="1200" dirty="0">
                <a:latin typeface="Times New Roman"/>
                <a:cs typeface="Times New Roman"/>
              </a:rPr>
              <a:t>of clarity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7</a:t>
            </a:fld>
            <a:endParaRPr spc="-20" dirty="0"/>
          </a:p>
        </p:txBody>
      </p:sp>
      <p:sp>
        <p:nvSpPr>
          <p:cNvPr id="6" name="object 6"/>
          <p:cNvSpPr txBox="1"/>
          <p:nvPr/>
        </p:nvSpPr>
        <p:spPr>
          <a:xfrm>
            <a:off x="1473453" y="4945252"/>
            <a:ext cx="4373880" cy="123952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930"/>
              </a:spcBef>
            </a:pPr>
            <a:r>
              <a:rPr sz="1200" spc="-5" dirty="0">
                <a:latin typeface="Times New Roman"/>
                <a:cs typeface="Times New Roman"/>
              </a:rPr>
              <a:t>Precision is difficult </a:t>
            </a:r>
            <a:r>
              <a:rPr sz="1200" dirty="0">
                <a:latin typeface="Times New Roman"/>
                <a:cs typeface="Times New Roman"/>
              </a:rPr>
              <a:t>without </a:t>
            </a:r>
            <a:r>
              <a:rPr sz="1200" spc="-5" dirty="0">
                <a:latin typeface="Times New Roman"/>
                <a:cs typeface="Times New Roman"/>
              </a:rPr>
              <a:t>making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document difficult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read.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405"/>
              </a:lnSpc>
              <a:spcBef>
                <a:spcPts val="830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Requirements confusion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ts val="1405"/>
              </a:lnSpc>
            </a:pPr>
            <a:r>
              <a:rPr sz="1200" spc="-5" dirty="0">
                <a:latin typeface="Times New Roman"/>
                <a:cs typeface="Times New Roman"/>
              </a:rPr>
              <a:t>Functional </a:t>
            </a:r>
            <a:r>
              <a:rPr sz="1200" dirty="0">
                <a:latin typeface="Times New Roman"/>
                <a:cs typeface="Times New Roman"/>
              </a:rPr>
              <a:t>and non-functional </a:t>
            </a:r>
            <a:r>
              <a:rPr sz="1200" spc="-5" dirty="0">
                <a:latin typeface="Times New Roman"/>
                <a:cs typeface="Times New Roman"/>
              </a:rPr>
              <a:t>requirements tend </a:t>
            </a:r>
            <a:r>
              <a:rPr sz="1200" spc="5" dirty="0">
                <a:latin typeface="Times New Roman"/>
                <a:cs typeface="Times New Roman"/>
              </a:rPr>
              <a:t>to </a:t>
            </a:r>
            <a:r>
              <a:rPr sz="1200" dirty="0">
                <a:latin typeface="Times New Roman"/>
                <a:cs typeface="Times New Roman"/>
              </a:rPr>
              <a:t>be mixed-up.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405"/>
              </a:lnSpc>
              <a:spcBef>
                <a:spcPts val="840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Requirements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amalgamation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ts val="1405"/>
              </a:lnSpc>
            </a:pPr>
            <a:r>
              <a:rPr sz="1200" spc="-5" dirty="0">
                <a:latin typeface="Times New Roman"/>
                <a:cs typeface="Times New Roman"/>
              </a:rPr>
              <a:t>Several different </a:t>
            </a:r>
            <a:r>
              <a:rPr sz="1200" dirty="0">
                <a:latin typeface="Times New Roman"/>
                <a:cs typeface="Times New Roman"/>
              </a:rPr>
              <a:t>requirements may be </a:t>
            </a:r>
            <a:r>
              <a:rPr sz="1200" spc="-5" dirty="0">
                <a:latin typeface="Times New Roman"/>
                <a:cs typeface="Times New Roman"/>
              </a:rPr>
              <a:t>expressed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together</a:t>
            </a:r>
            <a:r>
              <a:rPr sz="1200" b="1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304" y="6256400"/>
            <a:ext cx="5758180" cy="3515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41300" algn="l"/>
              </a:tabLst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Structured specifications</a:t>
            </a:r>
            <a:endParaRPr sz="1200">
              <a:latin typeface="Times New Roman"/>
              <a:cs typeface="Times New Roman"/>
            </a:endParaRPr>
          </a:p>
          <a:p>
            <a:pPr marL="697865" marR="6350" lvl="1" indent="-228600">
              <a:lnSpc>
                <a:spcPts val="1370"/>
              </a:lnSpc>
              <a:spcBef>
                <a:spcPts val="114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An approach </a:t>
            </a:r>
            <a:r>
              <a:rPr sz="1200" dirty="0">
                <a:latin typeface="Times New Roman"/>
                <a:cs typeface="Times New Roman"/>
              </a:rPr>
              <a:t>to writing </a:t>
            </a:r>
            <a:r>
              <a:rPr sz="1200" spc="-5" dirty="0">
                <a:latin typeface="Times New Roman"/>
                <a:cs typeface="Times New Roman"/>
              </a:rPr>
              <a:t>requirements </a:t>
            </a:r>
            <a:r>
              <a:rPr sz="1200" dirty="0">
                <a:latin typeface="Times New Roman"/>
                <a:cs typeface="Times New Roman"/>
              </a:rPr>
              <a:t>where the </a:t>
            </a:r>
            <a:r>
              <a:rPr sz="1200" spc="-5" dirty="0">
                <a:latin typeface="Times New Roman"/>
                <a:cs typeface="Times New Roman"/>
              </a:rPr>
              <a:t>freedom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requirements writer  is limited and requirements are written </a:t>
            </a:r>
            <a:r>
              <a:rPr sz="1200" dirty="0">
                <a:latin typeface="Times New Roman"/>
                <a:cs typeface="Times New Roman"/>
              </a:rPr>
              <a:t>in a standard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way.</a:t>
            </a:r>
            <a:endParaRPr sz="1200">
              <a:latin typeface="Times New Roman"/>
              <a:cs typeface="Times New Roman"/>
            </a:endParaRPr>
          </a:p>
          <a:p>
            <a:pPr marL="697865" marR="5080" lvl="1" indent="-228600">
              <a:lnSpc>
                <a:spcPts val="1370"/>
              </a:lnSpc>
              <a:spcBef>
                <a:spcPts val="105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5" dirty="0">
                <a:latin typeface="Times New Roman"/>
                <a:cs typeface="Times New Roman"/>
              </a:rPr>
              <a:t>works well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some types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requirements e.g. requirements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embedded  control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sometimes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too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rigid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writing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business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requirements.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45"/>
              </a:lnSpc>
              <a:buFont typeface="Wingdings"/>
              <a:buChar char=""/>
              <a:tabLst>
                <a:tab pos="241300" algn="l"/>
              </a:tabLst>
            </a:pPr>
            <a:r>
              <a:rPr sz="12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Form-based specifications</a:t>
            </a:r>
            <a:endParaRPr sz="1200">
              <a:latin typeface="Times New Roman"/>
              <a:cs typeface="Times New Roman"/>
            </a:endParaRPr>
          </a:p>
          <a:p>
            <a:pPr marL="697865" lvl="1" indent="-229235">
              <a:lnSpc>
                <a:spcPct val="100000"/>
              </a:lnSpc>
              <a:spcBef>
                <a:spcPts val="40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Definition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function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entity.</a:t>
            </a:r>
            <a:endParaRPr sz="1200">
              <a:latin typeface="Times New Roman"/>
              <a:cs typeface="Times New Roman"/>
            </a:endParaRPr>
          </a:p>
          <a:p>
            <a:pPr marL="697865" lvl="1" indent="-229235">
              <a:lnSpc>
                <a:spcPct val="100000"/>
              </a:lnSpc>
              <a:spcBef>
                <a:spcPts val="235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Description </a:t>
            </a:r>
            <a:r>
              <a:rPr sz="1200" dirty="0">
                <a:latin typeface="Times New Roman"/>
                <a:cs typeface="Times New Roman"/>
              </a:rPr>
              <a:t>of inputs and </a:t>
            </a:r>
            <a:r>
              <a:rPr sz="1200" spc="-5" dirty="0">
                <a:latin typeface="Times New Roman"/>
                <a:cs typeface="Times New Roman"/>
              </a:rPr>
              <a:t>where </a:t>
            </a:r>
            <a:r>
              <a:rPr sz="1200" spc="5" dirty="0">
                <a:latin typeface="Times New Roman"/>
                <a:cs typeface="Times New Roman"/>
              </a:rPr>
              <a:t>they </a:t>
            </a:r>
            <a:r>
              <a:rPr sz="1200" spc="-5" dirty="0">
                <a:latin typeface="Times New Roman"/>
                <a:cs typeface="Times New Roman"/>
              </a:rPr>
              <a:t>come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from.</a:t>
            </a:r>
            <a:endParaRPr sz="1200">
              <a:latin typeface="Times New Roman"/>
              <a:cs typeface="Times New Roman"/>
            </a:endParaRPr>
          </a:p>
          <a:p>
            <a:pPr marL="697865" lvl="1" indent="-229235">
              <a:lnSpc>
                <a:spcPct val="100000"/>
              </a:lnSpc>
              <a:spcBef>
                <a:spcPts val="229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Description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outputs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where </a:t>
            </a:r>
            <a:r>
              <a:rPr sz="1200" spc="5" dirty="0">
                <a:latin typeface="Times New Roman"/>
                <a:cs typeface="Times New Roman"/>
              </a:rPr>
              <a:t>they </a:t>
            </a:r>
            <a:r>
              <a:rPr sz="1200" dirty="0">
                <a:latin typeface="Times New Roman"/>
                <a:cs typeface="Times New Roman"/>
              </a:rPr>
              <a:t>go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to.</a:t>
            </a:r>
            <a:endParaRPr sz="1200">
              <a:latin typeface="Times New Roman"/>
              <a:cs typeface="Times New Roman"/>
            </a:endParaRPr>
          </a:p>
          <a:p>
            <a:pPr marL="697865" marR="5715" lvl="1" indent="-228600">
              <a:lnSpc>
                <a:spcPct val="110800"/>
              </a:lnSpc>
              <a:spcBef>
                <a:spcPts val="75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Information about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information needed </a:t>
            </a:r>
            <a:r>
              <a:rPr sz="1200" dirty="0">
                <a:latin typeface="Times New Roman"/>
                <a:cs typeface="Times New Roman"/>
              </a:rPr>
              <a:t>for the </a:t>
            </a:r>
            <a:r>
              <a:rPr sz="1200" spc="-5" dirty="0">
                <a:latin typeface="Times New Roman"/>
                <a:cs typeface="Times New Roman"/>
              </a:rPr>
              <a:t>computation and </a:t>
            </a:r>
            <a:r>
              <a:rPr sz="1200" dirty="0">
                <a:latin typeface="Times New Roman"/>
                <a:cs typeface="Times New Roman"/>
              </a:rPr>
              <a:t>other </a:t>
            </a:r>
            <a:r>
              <a:rPr sz="1200" spc="-5" dirty="0">
                <a:latin typeface="Times New Roman"/>
                <a:cs typeface="Times New Roman"/>
              </a:rPr>
              <a:t>entities  used.</a:t>
            </a:r>
            <a:endParaRPr sz="1200">
              <a:latin typeface="Times New Roman"/>
              <a:cs typeface="Times New Roman"/>
            </a:endParaRPr>
          </a:p>
          <a:p>
            <a:pPr marL="697865" lvl="1" indent="-229235">
              <a:lnSpc>
                <a:spcPct val="100000"/>
              </a:lnSpc>
              <a:spcBef>
                <a:spcPts val="225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Description </a:t>
            </a:r>
            <a:r>
              <a:rPr sz="1200" dirty="0">
                <a:latin typeface="Times New Roman"/>
                <a:cs typeface="Times New Roman"/>
              </a:rPr>
              <a:t>of the action to be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taken.</a:t>
            </a:r>
            <a:endParaRPr sz="1200">
              <a:latin typeface="Times New Roman"/>
              <a:cs typeface="Times New Roman"/>
            </a:endParaRPr>
          </a:p>
          <a:p>
            <a:pPr marL="697865" lvl="1" indent="-229235">
              <a:lnSpc>
                <a:spcPct val="100000"/>
              </a:lnSpc>
              <a:spcBef>
                <a:spcPts val="240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spc="-5" dirty="0">
                <a:latin typeface="Times New Roman"/>
                <a:cs typeface="Times New Roman"/>
              </a:rPr>
              <a:t>Pre and </a:t>
            </a:r>
            <a:r>
              <a:rPr sz="1200" dirty="0">
                <a:latin typeface="Times New Roman"/>
                <a:cs typeface="Times New Roman"/>
              </a:rPr>
              <a:t>post </a:t>
            </a:r>
            <a:r>
              <a:rPr sz="1200" spc="-5" dirty="0">
                <a:latin typeface="Times New Roman"/>
                <a:cs typeface="Times New Roman"/>
              </a:rPr>
              <a:t>conditions </a:t>
            </a:r>
            <a:r>
              <a:rPr sz="1200" dirty="0">
                <a:latin typeface="Times New Roman"/>
                <a:cs typeface="Times New Roman"/>
              </a:rPr>
              <a:t>(if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appropriate).</a:t>
            </a:r>
            <a:endParaRPr sz="1200">
              <a:latin typeface="Times New Roman"/>
              <a:cs typeface="Times New Roman"/>
            </a:endParaRPr>
          </a:p>
          <a:p>
            <a:pPr marL="697865" lvl="1" indent="-229235">
              <a:lnSpc>
                <a:spcPct val="100000"/>
              </a:lnSpc>
              <a:spcBef>
                <a:spcPts val="229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The side </a:t>
            </a:r>
            <a:r>
              <a:rPr sz="1200" spc="-5" dirty="0">
                <a:latin typeface="Times New Roman"/>
                <a:cs typeface="Times New Roman"/>
              </a:rPr>
              <a:t>effects </a:t>
            </a:r>
            <a:r>
              <a:rPr sz="1200" dirty="0">
                <a:latin typeface="Times New Roman"/>
                <a:cs typeface="Times New Roman"/>
              </a:rPr>
              <a:t>(if any) of the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function.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5"/>
              </a:spcBef>
              <a:buFont typeface="Wingdings"/>
              <a:buChar char=""/>
              <a:tabLst>
                <a:tab pos="241300" algn="l"/>
              </a:tabLst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Tabular specification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0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sz="1200" spc="-5" dirty="0">
                <a:latin typeface="Times New Roman"/>
                <a:cs typeface="Times New Roman"/>
              </a:rPr>
              <a:t>Used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supplement </a:t>
            </a:r>
            <a:r>
              <a:rPr sz="1200" dirty="0">
                <a:latin typeface="Times New Roman"/>
                <a:cs typeface="Times New Roman"/>
              </a:rPr>
              <a:t>natural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language.</a:t>
            </a:r>
            <a:endParaRPr sz="1200">
              <a:latin typeface="Times New Roman"/>
              <a:cs typeface="Times New Roman"/>
            </a:endParaRPr>
          </a:p>
          <a:p>
            <a:pPr marL="241300" marR="7620" indent="-228600">
              <a:lnSpc>
                <a:spcPts val="1380"/>
              </a:lnSpc>
              <a:spcBef>
                <a:spcPts val="120"/>
              </a:spcBef>
              <a:buFont typeface="Symbol"/>
              <a:buChar char=""/>
              <a:tabLst>
                <a:tab pos="240665" algn="l"/>
                <a:tab pos="241300" algn="l"/>
              </a:tabLst>
            </a:pPr>
            <a:r>
              <a:rPr sz="1200" dirty="0">
                <a:latin typeface="Times New Roman"/>
                <a:cs typeface="Times New Roman"/>
              </a:rPr>
              <a:t>Particularly useful </a:t>
            </a:r>
            <a:r>
              <a:rPr sz="1200" spc="-5" dirty="0">
                <a:latin typeface="Times New Roman"/>
                <a:cs typeface="Times New Roman"/>
              </a:rPr>
              <a:t>when </a:t>
            </a:r>
            <a:r>
              <a:rPr sz="1200" spc="-10" dirty="0">
                <a:latin typeface="Times New Roman"/>
                <a:cs typeface="Times New Roman"/>
              </a:rPr>
              <a:t>you </a:t>
            </a:r>
            <a:r>
              <a:rPr sz="1200" spc="-5" dirty="0">
                <a:latin typeface="Times New Roman"/>
                <a:cs typeface="Times New Roman"/>
              </a:rPr>
              <a:t>have </a:t>
            </a:r>
            <a:r>
              <a:rPr sz="1200" dirty="0">
                <a:latin typeface="Times New Roman"/>
                <a:cs typeface="Times New Roman"/>
              </a:rPr>
              <a:t>to define a number of possible </a:t>
            </a:r>
            <a:r>
              <a:rPr sz="1200" spc="-5" dirty="0">
                <a:latin typeface="Times New Roman"/>
                <a:cs typeface="Times New Roman"/>
              </a:rPr>
              <a:t>alternative courses </a:t>
            </a:r>
            <a:r>
              <a:rPr sz="1200" dirty="0">
                <a:latin typeface="Times New Roman"/>
                <a:cs typeface="Times New Roman"/>
              </a:rPr>
              <a:t>of  </a:t>
            </a:r>
            <a:r>
              <a:rPr sz="1200" spc="-5" dirty="0">
                <a:latin typeface="Times New Roman"/>
                <a:cs typeface="Times New Roman"/>
              </a:rPr>
              <a:t>action.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7" y="528828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704" y="281432"/>
            <a:ext cx="5993765" cy="100695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algn="just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 SYSTEMS </a:t>
            </a:r>
            <a:r>
              <a:rPr sz="1400" dirty="0">
                <a:latin typeface="Times New Roman"/>
                <a:cs typeface="Times New Roman"/>
              </a:rPr>
              <a:t>CST 309 </a:t>
            </a:r>
            <a:r>
              <a:rPr sz="1400" spc="-5" dirty="0">
                <a:latin typeface="Times New Roman"/>
                <a:cs typeface="Times New Roman"/>
              </a:rPr>
              <a:t>KTU 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 marR="10160" algn="just">
              <a:lnSpc>
                <a:spcPct val="102600"/>
              </a:lnSpc>
            </a:pPr>
            <a:r>
              <a:rPr sz="1200" spc="75" dirty="0">
                <a:latin typeface="Times New Roman"/>
                <a:cs typeface="Times New Roman"/>
              </a:rPr>
              <a:t>components), </a:t>
            </a:r>
            <a:r>
              <a:rPr sz="1200" spc="70" dirty="0">
                <a:latin typeface="Times New Roman"/>
                <a:cs typeface="Times New Roman"/>
              </a:rPr>
              <a:t>operating </a:t>
            </a:r>
            <a:r>
              <a:rPr sz="1200" spc="80" dirty="0">
                <a:latin typeface="Times New Roman"/>
                <a:cs typeface="Times New Roman"/>
              </a:rPr>
              <a:t>system components, and </a:t>
            </a:r>
            <a:r>
              <a:rPr sz="1200" spc="85" dirty="0">
                <a:latin typeface="Times New Roman"/>
                <a:cs typeface="Times New Roman"/>
              </a:rPr>
              <a:t>object </a:t>
            </a:r>
            <a:r>
              <a:rPr sz="1200" spc="114" dirty="0">
                <a:latin typeface="Times New Roman"/>
                <a:cs typeface="Times New Roman"/>
              </a:rPr>
              <a:t>and </a:t>
            </a:r>
            <a:r>
              <a:rPr sz="1200" spc="95" dirty="0">
                <a:latin typeface="Times New Roman"/>
                <a:cs typeface="Times New Roman"/>
              </a:rPr>
              <a:t>data </a:t>
            </a:r>
            <a:r>
              <a:rPr sz="1200" spc="120" dirty="0">
                <a:latin typeface="Times New Roman"/>
                <a:cs typeface="Times New Roman"/>
              </a:rPr>
              <a:t>management  </a:t>
            </a:r>
            <a:r>
              <a:rPr sz="1200" spc="105" dirty="0">
                <a:latin typeface="Times New Roman"/>
                <a:cs typeface="Times New Roman"/>
              </a:rPr>
              <a:t>components.</a:t>
            </a:r>
            <a:endParaRPr sz="1200">
              <a:latin typeface="Times New Roman"/>
              <a:cs typeface="Times New Roman"/>
            </a:endParaRPr>
          </a:p>
          <a:p>
            <a:pPr marL="12700" marR="8890" algn="just">
              <a:lnSpc>
                <a:spcPct val="102499"/>
              </a:lnSpc>
              <a:spcBef>
                <a:spcPts val="855"/>
              </a:spcBef>
            </a:pPr>
            <a:r>
              <a:rPr sz="12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sz="1200" b="1" u="heavy" spc="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3. </a:t>
            </a:r>
            <a:r>
              <a:rPr sz="12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Elaborate </a:t>
            </a:r>
            <a:r>
              <a:rPr sz="1200" b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all </a:t>
            </a:r>
            <a:r>
              <a:rPr sz="12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 </a:t>
            </a:r>
            <a:r>
              <a:rPr sz="1200" b="1" u="heavy" spc="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classes </a:t>
            </a:r>
            <a:r>
              <a:rPr sz="12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that </a:t>
            </a:r>
            <a:r>
              <a:rPr sz="1200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are </a:t>
            </a:r>
            <a:r>
              <a:rPr sz="12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not acquired </a:t>
            </a:r>
            <a:r>
              <a:rPr sz="1200" b="1" u="heavy" spc="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as reusable </a:t>
            </a:r>
            <a:r>
              <a:rPr sz="1200" b="1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components. </a:t>
            </a:r>
            <a:r>
              <a:rPr sz="1200" b="1" spc="55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Elaboration requires </a:t>
            </a:r>
            <a:r>
              <a:rPr sz="1200" spc="65" dirty="0">
                <a:latin typeface="Times New Roman"/>
                <a:cs typeface="Times New Roman"/>
              </a:rPr>
              <a:t>that </a:t>
            </a:r>
            <a:r>
              <a:rPr sz="1200" spc="55" dirty="0">
                <a:latin typeface="Times New Roman"/>
                <a:cs typeface="Times New Roman"/>
              </a:rPr>
              <a:t>all </a:t>
            </a:r>
            <a:r>
              <a:rPr sz="1200" spc="65" dirty="0">
                <a:latin typeface="Times New Roman"/>
                <a:cs typeface="Times New Roman"/>
              </a:rPr>
              <a:t>interfaces, </a:t>
            </a:r>
            <a:r>
              <a:rPr sz="1200" spc="60" dirty="0">
                <a:latin typeface="Times New Roman"/>
                <a:cs typeface="Times New Roman"/>
              </a:rPr>
              <a:t>attributes, </a:t>
            </a:r>
            <a:r>
              <a:rPr sz="1200" spc="85" dirty="0">
                <a:latin typeface="Times New Roman"/>
                <a:cs typeface="Times New Roman"/>
              </a:rPr>
              <a:t>and </a:t>
            </a:r>
            <a:r>
              <a:rPr sz="1200" spc="70" dirty="0">
                <a:latin typeface="Times New Roman"/>
                <a:cs typeface="Times New Roman"/>
              </a:rPr>
              <a:t>operations </a:t>
            </a:r>
            <a:r>
              <a:rPr sz="1200" spc="75" dirty="0">
                <a:latin typeface="Times New Roman"/>
                <a:cs typeface="Times New Roman"/>
              </a:rPr>
              <a:t>necessary </a:t>
            </a:r>
            <a:r>
              <a:rPr sz="1200" spc="70" dirty="0">
                <a:latin typeface="Times New Roman"/>
                <a:cs typeface="Times New Roman"/>
              </a:rPr>
              <a:t>to  </a:t>
            </a:r>
            <a:r>
              <a:rPr sz="1200" spc="80" dirty="0">
                <a:latin typeface="Times New Roman"/>
                <a:cs typeface="Times New Roman"/>
              </a:rPr>
              <a:t>implement </a:t>
            </a:r>
            <a:r>
              <a:rPr sz="1200" spc="70" dirty="0">
                <a:latin typeface="Times New Roman"/>
                <a:cs typeface="Times New Roman"/>
              </a:rPr>
              <a:t>the </a:t>
            </a:r>
            <a:r>
              <a:rPr sz="1200" spc="65" dirty="0">
                <a:latin typeface="Times New Roman"/>
                <a:cs typeface="Times New Roman"/>
              </a:rPr>
              <a:t>class </a:t>
            </a:r>
            <a:r>
              <a:rPr sz="1200" spc="75" dirty="0">
                <a:latin typeface="Times New Roman"/>
                <a:cs typeface="Times New Roman"/>
              </a:rPr>
              <a:t>be described in </a:t>
            </a:r>
            <a:r>
              <a:rPr sz="1200" spc="60" dirty="0">
                <a:latin typeface="Times New Roman"/>
                <a:cs typeface="Times New Roman"/>
              </a:rPr>
              <a:t>detail. </a:t>
            </a:r>
            <a:r>
              <a:rPr sz="1200" spc="80" dirty="0">
                <a:latin typeface="Times New Roman"/>
                <a:cs typeface="Times New Roman"/>
              </a:rPr>
              <a:t>Design </a:t>
            </a:r>
            <a:r>
              <a:rPr sz="1200" spc="65" dirty="0">
                <a:latin typeface="Times New Roman"/>
                <a:cs typeface="Times New Roman"/>
              </a:rPr>
              <a:t>heuristics </a:t>
            </a:r>
            <a:r>
              <a:rPr sz="1200" spc="60" dirty="0">
                <a:latin typeface="Times New Roman"/>
                <a:cs typeface="Times New Roman"/>
              </a:rPr>
              <a:t>(e.g., </a:t>
            </a:r>
            <a:r>
              <a:rPr sz="1200" spc="85" dirty="0">
                <a:latin typeface="Times New Roman"/>
                <a:cs typeface="Times New Roman"/>
              </a:rPr>
              <a:t>component  </a:t>
            </a:r>
            <a:r>
              <a:rPr sz="1200" spc="75" dirty="0">
                <a:latin typeface="Times New Roman"/>
                <a:cs typeface="Times New Roman"/>
              </a:rPr>
              <a:t>cohesion </a:t>
            </a:r>
            <a:r>
              <a:rPr sz="1200" spc="80" dirty="0">
                <a:latin typeface="Times New Roman"/>
                <a:cs typeface="Times New Roman"/>
              </a:rPr>
              <a:t>and </a:t>
            </a:r>
            <a:r>
              <a:rPr sz="1200" spc="70" dirty="0">
                <a:latin typeface="Times New Roman"/>
                <a:cs typeface="Times New Roman"/>
              </a:rPr>
              <a:t>coupling) </a:t>
            </a:r>
            <a:r>
              <a:rPr sz="1200" spc="85" dirty="0">
                <a:latin typeface="Times New Roman"/>
                <a:cs typeface="Times New Roman"/>
              </a:rPr>
              <a:t>must </a:t>
            </a:r>
            <a:r>
              <a:rPr sz="1200" spc="75" dirty="0">
                <a:latin typeface="Times New Roman"/>
                <a:cs typeface="Times New Roman"/>
              </a:rPr>
              <a:t>be considered </a:t>
            </a:r>
            <a:r>
              <a:rPr sz="1200" spc="70" dirty="0">
                <a:latin typeface="Times New Roman"/>
                <a:cs typeface="Times New Roman"/>
              </a:rPr>
              <a:t>as </a:t>
            </a:r>
            <a:r>
              <a:rPr sz="1200" spc="60" dirty="0">
                <a:latin typeface="Times New Roman"/>
                <a:cs typeface="Times New Roman"/>
              </a:rPr>
              <a:t>this </a:t>
            </a:r>
            <a:r>
              <a:rPr sz="1200" spc="70" dirty="0">
                <a:latin typeface="Times New Roman"/>
                <a:cs typeface="Times New Roman"/>
              </a:rPr>
              <a:t>task </a:t>
            </a:r>
            <a:r>
              <a:rPr sz="1200" spc="55" dirty="0">
                <a:latin typeface="Times New Roman"/>
                <a:cs typeface="Times New Roman"/>
              </a:rPr>
              <a:t>is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conducted.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3099"/>
              </a:lnSpc>
              <a:spcBef>
                <a:spcPts val="820"/>
              </a:spcBef>
            </a:pPr>
            <a:r>
              <a:rPr sz="12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sz="1200" b="1" u="heavy" spc="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3a. Specify </a:t>
            </a:r>
            <a:r>
              <a:rPr sz="1200" b="1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message </a:t>
            </a:r>
            <a:r>
              <a:rPr sz="1200" b="1" u="heavy" spc="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details </a:t>
            </a:r>
            <a:r>
              <a:rPr sz="1200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when </a:t>
            </a:r>
            <a:r>
              <a:rPr sz="1200" b="1" u="heavy" spc="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classes </a:t>
            </a:r>
            <a:r>
              <a:rPr sz="12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or </a:t>
            </a:r>
            <a:r>
              <a:rPr sz="1200" b="1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components </a:t>
            </a:r>
            <a:r>
              <a:rPr sz="1200" b="1" u="heavy" spc="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collaborate.</a:t>
            </a:r>
            <a:r>
              <a:rPr sz="1200" b="1" spc="45" dirty="0">
                <a:latin typeface="Times New Roman"/>
                <a:cs typeface="Times New Roman"/>
              </a:rPr>
              <a:t> </a:t>
            </a:r>
            <a:r>
              <a:rPr sz="1200" spc="60" dirty="0">
                <a:latin typeface="Times New Roman"/>
                <a:cs typeface="Times New Roman"/>
              </a:rPr>
              <a:t>The  </a:t>
            </a:r>
            <a:r>
              <a:rPr sz="1200" spc="65" dirty="0">
                <a:latin typeface="Times New Roman"/>
                <a:cs typeface="Times New Roman"/>
              </a:rPr>
              <a:t>requirements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80" dirty="0">
                <a:latin typeface="Times New Roman"/>
                <a:cs typeface="Times New Roman"/>
              </a:rPr>
              <a:t>model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makes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use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of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a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collaboration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80" dirty="0">
                <a:latin typeface="Times New Roman"/>
                <a:cs typeface="Times New Roman"/>
              </a:rPr>
              <a:t>diagram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to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show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how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analysis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classes  collaborate </a:t>
            </a:r>
            <a:r>
              <a:rPr sz="1200" spc="75" dirty="0">
                <a:latin typeface="Times New Roman"/>
                <a:cs typeface="Times New Roman"/>
              </a:rPr>
              <a:t>with </a:t>
            </a:r>
            <a:r>
              <a:rPr sz="1200" spc="80" dirty="0">
                <a:latin typeface="Times New Roman"/>
                <a:cs typeface="Times New Roman"/>
              </a:rPr>
              <a:t>one </a:t>
            </a:r>
            <a:r>
              <a:rPr sz="1200" spc="70" dirty="0">
                <a:latin typeface="Times New Roman"/>
                <a:cs typeface="Times New Roman"/>
              </a:rPr>
              <a:t>another. </a:t>
            </a:r>
            <a:r>
              <a:rPr sz="1200" spc="90" dirty="0">
                <a:latin typeface="Times New Roman"/>
                <a:cs typeface="Times New Roman"/>
              </a:rPr>
              <a:t>Messages </a:t>
            </a:r>
            <a:r>
              <a:rPr sz="1200" spc="70" dirty="0">
                <a:latin typeface="Times New Roman"/>
                <a:cs typeface="Times New Roman"/>
              </a:rPr>
              <a:t>that </a:t>
            </a:r>
            <a:r>
              <a:rPr sz="1200" spc="80" dirty="0">
                <a:latin typeface="Times New Roman"/>
                <a:cs typeface="Times New Roman"/>
              </a:rPr>
              <a:t>are </a:t>
            </a:r>
            <a:r>
              <a:rPr sz="1200" spc="85" dirty="0">
                <a:latin typeface="Times New Roman"/>
                <a:cs typeface="Times New Roman"/>
              </a:rPr>
              <a:t>passed </a:t>
            </a:r>
            <a:r>
              <a:rPr sz="1200" spc="100" dirty="0">
                <a:latin typeface="Times New Roman"/>
                <a:cs typeface="Times New Roman"/>
              </a:rPr>
              <a:t>between </a:t>
            </a:r>
            <a:r>
              <a:rPr sz="1200" spc="80" dirty="0">
                <a:latin typeface="Times New Roman"/>
                <a:cs typeface="Times New Roman"/>
              </a:rPr>
              <a:t>objects </a:t>
            </a:r>
            <a:r>
              <a:rPr sz="1200" spc="85" dirty="0">
                <a:latin typeface="Times New Roman"/>
                <a:cs typeface="Times New Roman"/>
              </a:rPr>
              <a:t>within </a:t>
            </a:r>
            <a:r>
              <a:rPr sz="1200" spc="105" dirty="0">
                <a:latin typeface="Times New Roman"/>
                <a:cs typeface="Times New Roman"/>
              </a:rPr>
              <a:t>a  </a:t>
            </a:r>
            <a:r>
              <a:rPr sz="1200" spc="90" dirty="0">
                <a:latin typeface="Times New Roman"/>
                <a:cs typeface="Times New Roman"/>
              </a:rPr>
              <a:t>system.</a:t>
            </a:r>
            <a:endParaRPr sz="1200">
              <a:latin typeface="Times New Roman"/>
              <a:cs typeface="Times New Roman"/>
            </a:endParaRPr>
          </a:p>
          <a:p>
            <a:pPr marL="12700" marR="8255" algn="just">
              <a:lnSpc>
                <a:spcPct val="103099"/>
              </a:lnSpc>
              <a:spcBef>
                <a:spcPts val="815"/>
              </a:spcBef>
            </a:pP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3b.</a:t>
            </a:r>
            <a:r>
              <a:rPr sz="12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Identify</a:t>
            </a:r>
            <a:r>
              <a:rPr sz="12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appropriate</a:t>
            </a:r>
            <a:r>
              <a:rPr sz="1200" b="1" u="heavy" spc="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interfaces</a:t>
            </a:r>
            <a:r>
              <a:rPr sz="1200" b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for</a:t>
            </a:r>
            <a:r>
              <a:rPr sz="1200" b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each</a:t>
            </a:r>
            <a:r>
              <a:rPr sz="1200" b="1" u="heavy" spc="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</a:t>
            </a:r>
            <a:r>
              <a:rPr sz="1200" b="1" spc="80" dirty="0">
                <a:solidFill>
                  <a:srgbClr val="00ADEE"/>
                </a:solidFill>
                <a:latin typeface="Times New Roman"/>
                <a:cs typeface="Times New Roman"/>
              </a:rPr>
              <a:t>.</a:t>
            </a:r>
            <a:r>
              <a:rPr sz="1200" spc="80" dirty="0">
                <a:latin typeface="Times New Roman"/>
                <a:cs typeface="Times New Roman"/>
              </a:rPr>
              <a:t>Within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context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  </a:t>
            </a:r>
            <a:r>
              <a:rPr sz="1200" spc="105" dirty="0">
                <a:latin typeface="Times New Roman"/>
                <a:cs typeface="Times New Roman"/>
              </a:rPr>
              <a:t>component-level </a:t>
            </a:r>
            <a:r>
              <a:rPr sz="1200" spc="95" dirty="0">
                <a:latin typeface="Times New Roman"/>
                <a:cs typeface="Times New Roman"/>
              </a:rPr>
              <a:t>design,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170" dirty="0">
                <a:latin typeface="Times New Roman"/>
                <a:cs typeface="Times New Roman"/>
              </a:rPr>
              <a:t>UML </a:t>
            </a:r>
            <a:r>
              <a:rPr sz="1200" spc="90" dirty="0">
                <a:latin typeface="Times New Roman"/>
                <a:cs typeface="Times New Roman"/>
              </a:rPr>
              <a:t>interface </a:t>
            </a:r>
            <a:r>
              <a:rPr sz="1200" spc="80" dirty="0">
                <a:latin typeface="Times New Roman"/>
                <a:cs typeface="Times New Roman"/>
              </a:rPr>
              <a:t>is </a:t>
            </a:r>
            <a:r>
              <a:rPr sz="1200" spc="105" dirty="0">
                <a:latin typeface="Times New Roman"/>
                <a:cs typeface="Times New Roman"/>
              </a:rPr>
              <a:t>“a </a:t>
            </a:r>
            <a:r>
              <a:rPr sz="1200" spc="110" dirty="0">
                <a:latin typeface="Times New Roman"/>
                <a:cs typeface="Times New Roman"/>
              </a:rPr>
              <a:t>group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95" dirty="0">
                <a:latin typeface="Times New Roman"/>
                <a:cs typeface="Times New Roman"/>
              </a:rPr>
              <a:t>externally </a:t>
            </a:r>
            <a:r>
              <a:rPr sz="1200" spc="90" dirty="0">
                <a:latin typeface="Times New Roman"/>
                <a:cs typeface="Times New Roman"/>
              </a:rPr>
              <a:t>visible </a:t>
            </a:r>
            <a:r>
              <a:rPr sz="1200" spc="70" dirty="0">
                <a:latin typeface="Times New Roman"/>
                <a:cs typeface="Times New Roman"/>
              </a:rPr>
              <a:t>(i.e.,  public)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operations.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The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interface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contains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no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internal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structure,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50" dirty="0">
                <a:latin typeface="Times New Roman"/>
                <a:cs typeface="Times New Roman"/>
              </a:rPr>
              <a:t>it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has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no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attributes,</a:t>
            </a:r>
            <a:r>
              <a:rPr sz="1200" spc="-165" dirty="0">
                <a:latin typeface="Times New Roman"/>
                <a:cs typeface="Times New Roman"/>
              </a:rPr>
              <a:t> </a:t>
            </a:r>
            <a:r>
              <a:rPr sz="1200" spc="120" dirty="0">
                <a:latin typeface="Times New Roman"/>
                <a:cs typeface="Times New Roman"/>
              </a:rPr>
              <a:t>no  </a:t>
            </a:r>
            <a:r>
              <a:rPr sz="1200" spc="90" dirty="0">
                <a:latin typeface="Times New Roman"/>
                <a:cs typeface="Times New Roman"/>
              </a:rPr>
              <a:t>associations.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80" dirty="0">
                <a:latin typeface="Times New Roman"/>
                <a:cs typeface="Times New Roman"/>
              </a:rPr>
              <a:t>“.</a:t>
            </a:r>
            <a:endParaRPr sz="1200">
              <a:latin typeface="Times New Roman"/>
              <a:cs typeface="Times New Roman"/>
            </a:endParaRPr>
          </a:p>
          <a:p>
            <a:pPr marL="12700" marR="8255" algn="just">
              <a:lnSpc>
                <a:spcPct val="102499"/>
              </a:lnSpc>
              <a:spcBef>
                <a:spcPts val="855"/>
              </a:spcBef>
            </a:pPr>
            <a:r>
              <a:rPr sz="12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sz="1200" b="1" u="heavy" spc="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3c. </a:t>
            </a:r>
            <a:r>
              <a:rPr sz="12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Elaborate </a:t>
            </a:r>
            <a:r>
              <a:rPr sz="1200" b="1" u="heavy" spc="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attributes </a:t>
            </a:r>
            <a:r>
              <a:rPr sz="1200" b="1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</a:t>
            </a:r>
            <a:r>
              <a:rPr sz="1200" b="1" u="heavy" spc="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define </a:t>
            </a:r>
            <a:r>
              <a:rPr sz="12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data types </a:t>
            </a:r>
            <a:r>
              <a:rPr sz="1200" b="1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data </a:t>
            </a:r>
            <a:r>
              <a:rPr sz="1200" b="1" u="heavy" spc="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structures </a:t>
            </a:r>
            <a:r>
              <a:rPr sz="12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required </a:t>
            </a:r>
            <a:r>
              <a:rPr sz="1200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 </a:t>
            </a:r>
            <a:r>
              <a:rPr sz="1200" b="1" spc="65" dirty="0">
                <a:latin typeface="Times New Roman"/>
                <a:cs typeface="Times New Roman"/>
              </a:rPr>
              <a:t> </a:t>
            </a:r>
            <a:r>
              <a:rPr sz="1200" b="1" u="heavy" spc="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implement them</a:t>
            </a:r>
            <a:r>
              <a:rPr sz="1200" b="1" spc="85" dirty="0">
                <a:solidFill>
                  <a:srgbClr val="00ADEE"/>
                </a:solidFill>
                <a:latin typeface="Times New Roman"/>
                <a:cs typeface="Times New Roman"/>
              </a:rPr>
              <a:t>. </a:t>
            </a:r>
            <a:r>
              <a:rPr sz="1200" spc="75" dirty="0">
                <a:latin typeface="Times New Roman"/>
                <a:cs typeface="Times New Roman"/>
              </a:rPr>
              <a:t>In </a:t>
            </a:r>
            <a:r>
              <a:rPr sz="1200" spc="65" dirty="0">
                <a:latin typeface="Times New Roman"/>
                <a:cs typeface="Times New Roman"/>
              </a:rPr>
              <a:t>general, </a:t>
            </a:r>
            <a:r>
              <a:rPr sz="1200" spc="70" dirty="0">
                <a:latin typeface="Times New Roman"/>
                <a:cs typeface="Times New Roman"/>
              </a:rPr>
              <a:t>data </a:t>
            </a:r>
            <a:r>
              <a:rPr sz="1200" spc="65" dirty="0">
                <a:latin typeface="Times New Roman"/>
                <a:cs typeface="Times New Roman"/>
              </a:rPr>
              <a:t>structures </a:t>
            </a:r>
            <a:r>
              <a:rPr sz="1200" spc="80" dirty="0">
                <a:latin typeface="Times New Roman"/>
                <a:cs typeface="Times New Roman"/>
              </a:rPr>
              <a:t>and </a:t>
            </a:r>
            <a:r>
              <a:rPr sz="1200" spc="70" dirty="0">
                <a:latin typeface="Times New Roman"/>
                <a:cs typeface="Times New Roman"/>
              </a:rPr>
              <a:t>types </a:t>
            </a:r>
            <a:r>
              <a:rPr sz="1200" spc="80" dirty="0">
                <a:latin typeface="Times New Roman"/>
                <a:cs typeface="Times New Roman"/>
              </a:rPr>
              <a:t>used </a:t>
            </a:r>
            <a:r>
              <a:rPr sz="1200" spc="70" dirty="0">
                <a:latin typeface="Times New Roman"/>
                <a:cs typeface="Times New Roman"/>
              </a:rPr>
              <a:t>to define </a:t>
            </a:r>
            <a:r>
              <a:rPr sz="1200" spc="65" dirty="0">
                <a:latin typeface="Times New Roman"/>
                <a:cs typeface="Times New Roman"/>
              </a:rPr>
              <a:t>attributes </a:t>
            </a:r>
            <a:r>
              <a:rPr sz="1200" spc="70" dirty="0">
                <a:latin typeface="Times New Roman"/>
                <a:cs typeface="Times New Roman"/>
              </a:rPr>
              <a:t>are  defined </a:t>
            </a:r>
            <a:r>
              <a:rPr sz="1200" spc="75" dirty="0">
                <a:latin typeface="Times New Roman"/>
                <a:cs typeface="Times New Roman"/>
              </a:rPr>
              <a:t>within </a:t>
            </a:r>
            <a:r>
              <a:rPr sz="1200" spc="70" dirty="0">
                <a:latin typeface="Times New Roman"/>
                <a:cs typeface="Times New Roman"/>
              </a:rPr>
              <a:t>the context of the </a:t>
            </a:r>
            <a:r>
              <a:rPr sz="1200" spc="85" dirty="0">
                <a:latin typeface="Times New Roman"/>
                <a:cs typeface="Times New Roman"/>
              </a:rPr>
              <a:t>programming </a:t>
            </a:r>
            <a:r>
              <a:rPr sz="1200" spc="75" dirty="0">
                <a:latin typeface="Times New Roman"/>
                <a:cs typeface="Times New Roman"/>
              </a:rPr>
              <a:t>language </a:t>
            </a:r>
            <a:r>
              <a:rPr sz="1200" spc="65" dirty="0">
                <a:latin typeface="Times New Roman"/>
                <a:cs typeface="Times New Roman"/>
              </a:rPr>
              <a:t>that </a:t>
            </a:r>
            <a:r>
              <a:rPr sz="1200" spc="55" dirty="0">
                <a:latin typeface="Times New Roman"/>
                <a:cs typeface="Times New Roman"/>
              </a:rPr>
              <a:t>is </a:t>
            </a:r>
            <a:r>
              <a:rPr sz="1200" spc="70" dirty="0">
                <a:latin typeface="Times New Roman"/>
                <a:cs typeface="Times New Roman"/>
              </a:rPr>
              <a:t>to </a:t>
            </a:r>
            <a:r>
              <a:rPr sz="1200" spc="75" dirty="0">
                <a:latin typeface="Times New Roman"/>
                <a:cs typeface="Times New Roman"/>
              </a:rPr>
              <a:t>be used </a:t>
            </a:r>
            <a:r>
              <a:rPr sz="1200" spc="70" dirty="0">
                <a:latin typeface="Times New Roman"/>
                <a:cs typeface="Times New Roman"/>
              </a:rPr>
              <a:t>for  </a:t>
            </a:r>
            <a:r>
              <a:rPr sz="1200" spc="75" dirty="0">
                <a:latin typeface="Times New Roman"/>
                <a:cs typeface="Times New Roman"/>
              </a:rPr>
              <a:t>implementation.</a:t>
            </a:r>
            <a:endParaRPr sz="1200">
              <a:latin typeface="Times New Roman"/>
              <a:cs typeface="Times New Roman"/>
            </a:endParaRPr>
          </a:p>
          <a:p>
            <a:pPr marL="12700" marR="8890" algn="just">
              <a:lnSpc>
                <a:spcPct val="103099"/>
              </a:lnSpc>
              <a:spcBef>
                <a:spcPts val="819"/>
              </a:spcBef>
            </a:pP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3d.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Describe processing flow </a:t>
            </a: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within each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operation </a:t>
            </a:r>
            <a:r>
              <a:rPr sz="1200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 </a:t>
            </a:r>
            <a:r>
              <a:rPr sz="1200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detail.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This </a:t>
            </a:r>
            <a:r>
              <a:rPr sz="1200" spc="100" dirty="0">
                <a:latin typeface="Times New Roman"/>
                <a:cs typeface="Times New Roman"/>
              </a:rPr>
              <a:t>may </a:t>
            </a:r>
            <a:r>
              <a:rPr sz="1200" spc="75" dirty="0">
                <a:latin typeface="Times New Roman"/>
                <a:cs typeface="Times New Roman"/>
              </a:rPr>
              <a:t>be  </a:t>
            </a:r>
            <a:r>
              <a:rPr sz="1200" spc="105" dirty="0">
                <a:latin typeface="Times New Roman"/>
                <a:cs typeface="Times New Roman"/>
              </a:rPr>
              <a:t>accomplished </a:t>
            </a:r>
            <a:r>
              <a:rPr sz="1200" spc="100" dirty="0">
                <a:latin typeface="Times New Roman"/>
                <a:cs typeface="Times New Roman"/>
              </a:rPr>
              <a:t>using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114" dirty="0">
                <a:latin typeface="Times New Roman"/>
                <a:cs typeface="Times New Roman"/>
              </a:rPr>
              <a:t>programming </a:t>
            </a:r>
            <a:r>
              <a:rPr sz="1200" spc="105" dirty="0">
                <a:latin typeface="Times New Roman"/>
                <a:cs typeface="Times New Roman"/>
              </a:rPr>
              <a:t>language-based </a:t>
            </a:r>
            <a:r>
              <a:rPr sz="1200" spc="110" dirty="0">
                <a:latin typeface="Times New Roman"/>
                <a:cs typeface="Times New Roman"/>
              </a:rPr>
              <a:t>pseudo code </a:t>
            </a:r>
            <a:r>
              <a:rPr sz="1200" spc="100" dirty="0">
                <a:latin typeface="Times New Roman"/>
                <a:cs typeface="Times New Roman"/>
              </a:rPr>
              <a:t>or </a:t>
            </a:r>
            <a:r>
              <a:rPr sz="1200" spc="105" dirty="0">
                <a:latin typeface="Times New Roman"/>
                <a:cs typeface="Times New Roman"/>
              </a:rPr>
              <a:t>with a </a:t>
            </a:r>
            <a:r>
              <a:rPr sz="1200" spc="170" dirty="0">
                <a:latin typeface="Times New Roman"/>
                <a:cs typeface="Times New Roman"/>
              </a:rPr>
              <a:t>UML  </a:t>
            </a:r>
            <a:r>
              <a:rPr sz="1200" spc="85" dirty="0">
                <a:latin typeface="Times New Roman"/>
                <a:cs typeface="Times New Roman"/>
              </a:rPr>
              <a:t>activity </a:t>
            </a:r>
            <a:r>
              <a:rPr sz="1200" spc="100" dirty="0">
                <a:latin typeface="Times New Roman"/>
                <a:cs typeface="Times New Roman"/>
              </a:rPr>
              <a:t>diagram. </a:t>
            </a:r>
            <a:r>
              <a:rPr sz="1200" spc="114" dirty="0">
                <a:latin typeface="Times New Roman"/>
                <a:cs typeface="Times New Roman"/>
              </a:rPr>
              <a:t>Each </a:t>
            </a:r>
            <a:r>
              <a:rPr sz="1200" spc="100" dirty="0">
                <a:latin typeface="Times New Roman"/>
                <a:cs typeface="Times New Roman"/>
              </a:rPr>
              <a:t>software </a:t>
            </a:r>
            <a:r>
              <a:rPr sz="1200" spc="114" dirty="0">
                <a:latin typeface="Times New Roman"/>
                <a:cs typeface="Times New Roman"/>
              </a:rPr>
              <a:t>component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95" dirty="0">
                <a:latin typeface="Times New Roman"/>
                <a:cs typeface="Times New Roman"/>
              </a:rPr>
              <a:t>elaborated </a:t>
            </a:r>
            <a:r>
              <a:rPr sz="1200" spc="105" dirty="0">
                <a:latin typeface="Times New Roman"/>
                <a:cs typeface="Times New Roman"/>
              </a:rPr>
              <a:t>through a </a:t>
            </a:r>
            <a:r>
              <a:rPr sz="1200" spc="120" dirty="0">
                <a:latin typeface="Times New Roman"/>
                <a:cs typeface="Times New Roman"/>
              </a:rPr>
              <a:t>number </a:t>
            </a:r>
            <a:r>
              <a:rPr sz="1200" spc="100" dirty="0">
                <a:latin typeface="Times New Roman"/>
                <a:cs typeface="Times New Roman"/>
              </a:rPr>
              <a:t>of  </a:t>
            </a:r>
            <a:r>
              <a:rPr sz="1200" spc="85" dirty="0">
                <a:latin typeface="Times New Roman"/>
                <a:cs typeface="Times New Roman"/>
              </a:rPr>
              <a:t>iterations </a:t>
            </a:r>
            <a:r>
              <a:rPr sz="1200" spc="90" dirty="0">
                <a:latin typeface="Times New Roman"/>
                <a:cs typeface="Times New Roman"/>
              </a:rPr>
              <a:t>that </a:t>
            </a:r>
            <a:r>
              <a:rPr sz="1200" spc="105" dirty="0">
                <a:latin typeface="Times New Roman"/>
                <a:cs typeface="Times New Roman"/>
              </a:rPr>
              <a:t>apply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00" dirty="0">
                <a:latin typeface="Times New Roman"/>
                <a:cs typeface="Times New Roman"/>
              </a:rPr>
              <a:t>stepwise refinement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concept.</a:t>
            </a:r>
            <a:endParaRPr sz="1200">
              <a:latin typeface="Times New Roman"/>
              <a:cs typeface="Times New Roman"/>
            </a:endParaRPr>
          </a:p>
          <a:p>
            <a:pPr marL="12700" marR="8890" algn="just">
              <a:lnSpc>
                <a:spcPct val="103099"/>
              </a:lnSpc>
              <a:spcBef>
                <a:spcPts val="820"/>
              </a:spcBef>
            </a:pPr>
            <a:r>
              <a:rPr sz="1200" spc="120" dirty="0">
                <a:latin typeface="Times New Roman"/>
                <a:cs typeface="Times New Roman"/>
              </a:rPr>
              <a:t>The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first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iteration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defines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each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operation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as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part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design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class.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In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every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case, 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operation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should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be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characterized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in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a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125" dirty="0">
                <a:latin typeface="Times New Roman"/>
                <a:cs typeface="Times New Roman"/>
              </a:rPr>
              <a:t>way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that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ensures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high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cohesion;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that</a:t>
            </a:r>
            <a:r>
              <a:rPr sz="1200" spc="70" dirty="0">
                <a:latin typeface="Times New Roman"/>
                <a:cs typeface="Times New Roman"/>
              </a:rPr>
              <a:t> is,  </a:t>
            </a:r>
            <a:r>
              <a:rPr sz="1200" spc="95" dirty="0">
                <a:latin typeface="Times New Roman"/>
                <a:cs typeface="Times New Roman"/>
              </a:rPr>
              <a:t>the operation </a:t>
            </a:r>
            <a:r>
              <a:rPr sz="1200" spc="105" dirty="0">
                <a:latin typeface="Times New Roman"/>
                <a:cs typeface="Times New Roman"/>
              </a:rPr>
              <a:t>should </a:t>
            </a:r>
            <a:r>
              <a:rPr sz="1200" spc="110" dirty="0">
                <a:latin typeface="Times New Roman"/>
                <a:cs typeface="Times New Roman"/>
              </a:rPr>
              <a:t>perform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90" dirty="0">
                <a:latin typeface="Times New Roman"/>
                <a:cs typeface="Times New Roman"/>
              </a:rPr>
              <a:t>single </a:t>
            </a:r>
            <a:r>
              <a:rPr sz="1200" spc="95" dirty="0">
                <a:latin typeface="Times New Roman"/>
                <a:cs typeface="Times New Roman"/>
              </a:rPr>
              <a:t>targeted function </a:t>
            </a:r>
            <a:r>
              <a:rPr sz="1200" spc="100" dirty="0">
                <a:latin typeface="Times New Roman"/>
                <a:cs typeface="Times New Roman"/>
              </a:rPr>
              <a:t>or </a:t>
            </a:r>
            <a:r>
              <a:rPr sz="1200" spc="110" dirty="0">
                <a:latin typeface="Times New Roman"/>
                <a:cs typeface="Times New Roman"/>
              </a:rPr>
              <a:t>sub </a:t>
            </a:r>
            <a:r>
              <a:rPr sz="1200" spc="90" dirty="0">
                <a:latin typeface="Times New Roman"/>
                <a:cs typeface="Times New Roman"/>
              </a:rPr>
              <a:t>function. </a:t>
            </a:r>
            <a:r>
              <a:rPr sz="1200" spc="120" dirty="0">
                <a:latin typeface="Times New Roman"/>
                <a:cs typeface="Times New Roman"/>
              </a:rPr>
              <a:t>The </a:t>
            </a:r>
            <a:r>
              <a:rPr sz="1200" spc="105" dirty="0">
                <a:latin typeface="Times New Roman"/>
                <a:cs typeface="Times New Roman"/>
              </a:rPr>
              <a:t>next  </a:t>
            </a:r>
            <a:r>
              <a:rPr sz="1200" spc="85" dirty="0">
                <a:latin typeface="Times New Roman"/>
                <a:cs typeface="Times New Roman"/>
              </a:rPr>
              <a:t>iteration </a:t>
            </a:r>
            <a:r>
              <a:rPr sz="1200" spc="105" dirty="0">
                <a:latin typeface="Times New Roman"/>
                <a:cs typeface="Times New Roman"/>
              </a:rPr>
              <a:t>does </a:t>
            </a:r>
            <a:r>
              <a:rPr sz="1200" spc="70" dirty="0">
                <a:latin typeface="Times New Roman"/>
                <a:cs typeface="Times New Roman"/>
              </a:rPr>
              <a:t>little </a:t>
            </a:r>
            <a:r>
              <a:rPr sz="1200" spc="120" dirty="0">
                <a:latin typeface="Times New Roman"/>
                <a:cs typeface="Times New Roman"/>
              </a:rPr>
              <a:t>more </a:t>
            </a:r>
            <a:r>
              <a:rPr sz="1200" spc="100" dirty="0">
                <a:latin typeface="Times New Roman"/>
                <a:cs typeface="Times New Roman"/>
              </a:rPr>
              <a:t>than </a:t>
            </a:r>
            <a:r>
              <a:rPr sz="1200" spc="110" dirty="0">
                <a:latin typeface="Times New Roman"/>
                <a:cs typeface="Times New Roman"/>
              </a:rPr>
              <a:t>expand</a:t>
            </a:r>
            <a:r>
              <a:rPr sz="1200" spc="-18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 operation </a:t>
            </a:r>
            <a:r>
              <a:rPr sz="1200" spc="114" dirty="0">
                <a:latin typeface="Times New Roman"/>
                <a:cs typeface="Times New Roman"/>
              </a:rPr>
              <a:t>name.</a:t>
            </a:r>
            <a:endParaRPr sz="1200">
              <a:latin typeface="Times New Roman"/>
              <a:cs typeface="Times New Roman"/>
            </a:endParaRPr>
          </a:p>
          <a:p>
            <a:pPr marL="12700" marR="9525" algn="just">
              <a:lnSpc>
                <a:spcPct val="103000"/>
              </a:lnSpc>
              <a:spcBef>
                <a:spcPts val="845"/>
              </a:spcBef>
            </a:pP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sz="1200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4.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Describe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persistent </a:t>
            </a: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data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sources (databases </a:t>
            </a:r>
            <a:r>
              <a:rPr sz="1200" b="1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</a:t>
            </a:r>
            <a:r>
              <a:rPr sz="1200" b="1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files) </a:t>
            </a:r>
            <a:r>
              <a:rPr sz="1200" b="1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</a:t>
            </a:r>
            <a:r>
              <a:rPr sz="1200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identify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sz="1200" b="1" spc="75" dirty="0">
                <a:latin typeface="Times New Roman"/>
                <a:cs typeface="Times New Roman"/>
              </a:rPr>
              <a:t> </a:t>
            </a:r>
            <a:r>
              <a:rPr sz="1200" b="1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classes </a:t>
            </a:r>
            <a:r>
              <a:rPr sz="1200" b="1" u="heavy" spc="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required </a:t>
            </a:r>
            <a:r>
              <a:rPr sz="1200" b="1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 </a:t>
            </a:r>
            <a:r>
              <a:rPr sz="1200" b="1" u="heavy" spc="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manage </a:t>
            </a:r>
            <a:r>
              <a:rPr sz="1200" b="1" u="heavy" spc="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them</a:t>
            </a:r>
            <a:r>
              <a:rPr sz="1200" b="1" spc="114" dirty="0">
                <a:solidFill>
                  <a:srgbClr val="00ADEE"/>
                </a:solidFill>
                <a:latin typeface="Times New Roman"/>
                <a:cs typeface="Times New Roman"/>
              </a:rPr>
              <a:t>. </a:t>
            </a:r>
            <a:r>
              <a:rPr sz="1200" spc="105" dirty="0">
                <a:latin typeface="Times New Roman"/>
                <a:cs typeface="Times New Roman"/>
              </a:rPr>
              <a:t>Databases </a:t>
            </a:r>
            <a:r>
              <a:rPr sz="1200" spc="114" dirty="0">
                <a:latin typeface="Times New Roman"/>
                <a:cs typeface="Times New Roman"/>
              </a:rPr>
              <a:t>and </a:t>
            </a:r>
            <a:r>
              <a:rPr sz="1200" spc="80" dirty="0">
                <a:latin typeface="Times New Roman"/>
                <a:cs typeface="Times New Roman"/>
              </a:rPr>
              <a:t>files </a:t>
            </a:r>
            <a:r>
              <a:rPr sz="1200" spc="105" dirty="0">
                <a:latin typeface="Times New Roman"/>
                <a:cs typeface="Times New Roman"/>
              </a:rPr>
              <a:t>normally </a:t>
            </a:r>
            <a:r>
              <a:rPr sz="1200" spc="100" dirty="0">
                <a:latin typeface="Times New Roman"/>
                <a:cs typeface="Times New Roman"/>
              </a:rPr>
              <a:t>transcend the  design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description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an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individual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component.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In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most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cases,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these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persistent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data  </a:t>
            </a:r>
            <a:r>
              <a:rPr sz="1200" spc="90" dirty="0">
                <a:latin typeface="Times New Roman"/>
                <a:cs typeface="Times New Roman"/>
              </a:rPr>
              <a:t>stores </a:t>
            </a:r>
            <a:r>
              <a:rPr sz="1200" spc="95" dirty="0">
                <a:latin typeface="Times New Roman"/>
                <a:cs typeface="Times New Roman"/>
              </a:rPr>
              <a:t>are </a:t>
            </a:r>
            <a:r>
              <a:rPr sz="1200" spc="80" dirty="0">
                <a:latin typeface="Times New Roman"/>
                <a:cs typeface="Times New Roman"/>
              </a:rPr>
              <a:t>initially </a:t>
            </a:r>
            <a:r>
              <a:rPr sz="1200" spc="95" dirty="0">
                <a:latin typeface="Times New Roman"/>
                <a:cs typeface="Times New Roman"/>
              </a:rPr>
              <a:t>specified as part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90" dirty="0">
                <a:latin typeface="Times New Roman"/>
                <a:cs typeface="Times New Roman"/>
              </a:rPr>
              <a:t>architectural </a:t>
            </a:r>
            <a:r>
              <a:rPr sz="1200" spc="95" dirty="0">
                <a:latin typeface="Times New Roman"/>
                <a:cs typeface="Times New Roman"/>
              </a:rPr>
              <a:t>design. </a:t>
            </a:r>
            <a:r>
              <a:rPr sz="1200" spc="114" dirty="0">
                <a:latin typeface="Times New Roman"/>
                <a:cs typeface="Times New Roman"/>
              </a:rPr>
              <a:t>However, </a:t>
            </a:r>
            <a:r>
              <a:rPr sz="1200" spc="95" dirty="0">
                <a:latin typeface="Times New Roman"/>
                <a:cs typeface="Times New Roman"/>
              </a:rPr>
              <a:t>as </a:t>
            </a:r>
            <a:r>
              <a:rPr sz="1200" spc="100" dirty="0">
                <a:latin typeface="Times New Roman"/>
                <a:cs typeface="Times New Roman"/>
              </a:rPr>
              <a:t>design  </a:t>
            </a:r>
            <a:r>
              <a:rPr sz="1200" spc="95" dirty="0">
                <a:latin typeface="Times New Roman"/>
                <a:cs typeface="Times New Roman"/>
              </a:rPr>
              <a:t>elaboration </a:t>
            </a:r>
            <a:r>
              <a:rPr sz="1200" spc="100" dirty="0">
                <a:latin typeface="Times New Roman"/>
                <a:cs typeface="Times New Roman"/>
              </a:rPr>
              <a:t>proceeds, </a:t>
            </a:r>
            <a:r>
              <a:rPr sz="1200" spc="65" dirty="0">
                <a:latin typeface="Times New Roman"/>
                <a:cs typeface="Times New Roman"/>
              </a:rPr>
              <a:t>it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95" dirty="0">
                <a:latin typeface="Times New Roman"/>
                <a:cs typeface="Times New Roman"/>
              </a:rPr>
              <a:t>often useful </a:t>
            </a:r>
            <a:r>
              <a:rPr sz="1200" spc="90" dirty="0">
                <a:latin typeface="Times New Roman"/>
                <a:cs typeface="Times New Roman"/>
              </a:rPr>
              <a:t>to </a:t>
            </a:r>
            <a:r>
              <a:rPr sz="1200" spc="100" dirty="0">
                <a:latin typeface="Times New Roman"/>
                <a:cs typeface="Times New Roman"/>
              </a:rPr>
              <a:t>provide </a:t>
            </a:r>
            <a:r>
              <a:rPr sz="1200" spc="95" dirty="0">
                <a:latin typeface="Times New Roman"/>
                <a:cs typeface="Times New Roman"/>
              </a:rPr>
              <a:t>additional </a:t>
            </a:r>
            <a:r>
              <a:rPr sz="1200" spc="85" dirty="0">
                <a:latin typeface="Times New Roman"/>
                <a:cs typeface="Times New Roman"/>
              </a:rPr>
              <a:t>detail </a:t>
            </a:r>
            <a:r>
              <a:rPr sz="1200" spc="105" dirty="0">
                <a:latin typeface="Times New Roman"/>
                <a:cs typeface="Times New Roman"/>
              </a:rPr>
              <a:t>about </a:t>
            </a:r>
            <a:r>
              <a:rPr sz="1200" spc="95" dirty="0">
                <a:latin typeface="Times New Roman"/>
                <a:cs typeface="Times New Roman"/>
              </a:rPr>
              <a:t>the  </a:t>
            </a:r>
            <a:r>
              <a:rPr sz="1200" spc="90" dirty="0">
                <a:latin typeface="Times New Roman"/>
                <a:cs typeface="Times New Roman"/>
              </a:rPr>
              <a:t>structure </a:t>
            </a:r>
            <a:r>
              <a:rPr sz="1200" spc="114" dirty="0">
                <a:latin typeface="Times New Roman"/>
                <a:cs typeface="Times New Roman"/>
              </a:rPr>
              <a:t>and </a:t>
            </a:r>
            <a:r>
              <a:rPr sz="1200" spc="95" dirty="0">
                <a:latin typeface="Times New Roman"/>
                <a:cs typeface="Times New Roman"/>
              </a:rPr>
              <a:t>organization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95" dirty="0">
                <a:latin typeface="Times New Roman"/>
                <a:cs typeface="Times New Roman"/>
              </a:rPr>
              <a:t>these </a:t>
            </a:r>
            <a:r>
              <a:rPr sz="1200" spc="90" dirty="0">
                <a:latin typeface="Times New Roman"/>
                <a:cs typeface="Times New Roman"/>
              </a:rPr>
              <a:t>persistent </a:t>
            </a:r>
            <a:r>
              <a:rPr sz="1200" spc="100" dirty="0">
                <a:latin typeface="Times New Roman"/>
                <a:cs typeface="Times New Roman"/>
              </a:rPr>
              <a:t>data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sources.</a:t>
            </a:r>
            <a:endParaRPr sz="1200">
              <a:latin typeface="Times New Roman"/>
              <a:cs typeface="Times New Roman"/>
            </a:endParaRPr>
          </a:p>
          <a:p>
            <a:pPr marL="12700" marR="10160" algn="just">
              <a:lnSpc>
                <a:spcPct val="102899"/>
              </a:lnSpc>
              <a:spcBef>
                <a:spcPts val="835"/>
              </a:spcBef>
            </a:pPr>
            <a:r>
              <a:rPr sz="1200" b="1" u="heavy" spc="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sz="1200" b="1" u="heavy" spc="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5. </a:t>
            </a:r>
            <a:r>
              <a:rPr sz="1200" b="1" u="heavy" spc="1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Develop </a:t>
            </a:r>
            <a:r>
              <a:rPr sz="1200" b="1" u="heavy" spc="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</a:t>
            </a:r>
            <a:r>
              <a:rPr sz="1200" b="1" u="heavy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elaborate </a:t>
            </a:r>
            <a:r>
              <a:rPr sz="1200" b="1" u="heavy" spc="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behavioural </a:t>
            </a:r>
            <a:r>
              <a:rPr sz="1200" b="1" u="heavy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representations </a:t>
            </a:r>
            <a:r>
              <a:rPr sz="1200" b="1" u="heavy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for </a:t>
            </a:r>
            <a:r>
              <a:rPr sz="1200" b="1" u="heavy" spc="1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 </a:t>
            </a:r>
            <a:r>
              <a:rPr sz="1200" b="1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class </a:t>
            </a:r>
            <a:r>
              <a:rPr sz="1200" b="1" u="heavy" spc="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or </a:t>
            </a:r>
            <a:r>
              <a:rPr sz="1200" b="1" spc="105" dirty="0">
                <a:latin typeface="Times New Roman"/>
                <a:cs typeface="Times New Roman"/>
              </a:rPr>
              <a:t> </a:t>
            </a:r>
            <a:r>
              <a:rPr sz="1200" b="1" u="heavy" spc="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</a:t>
            </a:r>
            <a:r>
              <a:rPr sz="1200" b="1" spc="114" dirty="0">
                <a:solidFill>
                  <a:srgbClr val="00ADEE"/>
                </a:solidFill>
                <a:latin typeface="Times New Roman"/>
                <a:cs typeface="Times New Roman"/>
              </a:rPr>
              <a:t>. </a:t>
            </a:r>
            <a:r>
              <a:rPr sz="1200" spc="175" dirty="0">
                <a:latin typeface="Times New Roman"/>
                <a:cs typeface="Times New Roman"/>
              </a:rPr>
              <a:t>UML </a:t>
            </a:r>
            <a:r>
              <a:rPr sz="1200" spc="85" dirty="0">
                <a:latin typeface="Times New Roman"/>
                <a:cs typeface="Times New Roman"/>
              </a:rPr>
              <a:t>state </a:t>
            </a:r>
            <a:r>
              <a:rPr sz="1200" spc="105" dirty="0">
                <a:latin typeface="Times New Roman"/>
                <a:cs typeface="Times New Roman"/>
              </a:rPr>
              <a:t>diagrams </a:t>
            </a:r>
            <a:r>
              <a:rPr sz="1200" spc="114" dirty="0">
                <a:latin typeface="Times New Roman"/>
                <a:cs typeface="Times New Roman"/>
              </a:rPr>
              <a:t>were </a:t>
            </a:r>
            <a:r>
              <a:rPr sz="1200" spc="105" dirty="0">
                <a:latin typeface="Times New Roman"/>
                <a:cs typeface="Times New Roman"/>
              </a:rPr>
              <a:t>used </a:t>
            </a:r>
            <a:r>
              <a:rPr sz="1200" spc="95" dirty="0">
                <a:latin typeface="Times New Roman"/>
                <a:cs typeface="Times New Roman"/>
              </a:rPr>
              <a:t>as </a:t>
            </a:r>
            <a:r>
              <a:rPr sz="1200" spc="90" dirty="0">
                <a:latin typeface="Times New Roman"/>
                <a:cs typeface="Times New Roman"/>
              </a:rPr>
              <a:t>part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00" dirty="0">
                <a:latin typeface="Times New Roman"/>
                <a:cs typeface="Times New Roman"/>
              </a:rPr>
              <a:t>requirements </a:t>
            </a:r>
            <a:r>
              <a:rPr sz="1200" spc="114" dirty="0">
                <a:latin typeface="Times New Roman"/>
                <a:cs typeface="Times New Roman"/>
              </a:rPr>
              <a:t>model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to  represent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externally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observable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behaviour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system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20" dirty="0">
                <a:latin typeface="Times New Roman"/>
                <a:cs typeface="Times New Roman"/>
              </a:rPr>
              <a:t>more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localized  </a:t>
            </a:r>
            <a:r>
              <a:rPr sz="1200" spc="105" dirty="0">
                <a:latin typeface="Times New Roman"/>
                <a:cs typeface="Times New Roman"/>
              </a:rPr>
              <a:t>behaviour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95" dirty="0">
                <a:latin typeface="Times New Roman"/>
                <a:cs typeface="Times New Roman"/>
              </a:rPr>
              <a:t>individual analysis </a:t>
            </a:r>
            <a:r>
              <a:rPr sz="1200" spc="90" dirty="0">
                <a:latin typeface="Times New Roman"/>
                <a:cs typeface="Times New Roman"/>
              </a:rPr>
              <a:t>classes. </a:t>
            </a:r>
            <a:r>
              <a:rPr sz="1200" spc="110" dirty="0">
                <a:latin typeface="Times New Roman"/>
                <a:cs typeface="Times New Roman"/>
              </a:rPr>
              <a:t>During </a:t>
            </a:r>
            <a:r>
              <a:rPr sz="1200" spc="105" dirty="0">
                <a:latin typeface="Times New Roman"/>
                <a:cs typeface="Times New Roman"/>
              </a:rPr>
              <a:t>component-level </a:t>
            </a:r>
            <a:r>
              <a:rPr sz="1200" spc="95" dirty="0">
                <a:latin typeface="Times New Roman"/>
                <a:cs typeface="Times New Roman"/>
              </a:rPr>
              <a:t>design, </a:t>
            </a:r>
            <a:r>
              <a:rPr sz="1200" spc="60" dirty="0">
                <a:latin typeface="Times New Roman"/>
                <a:cs typeface="Times New Roman"/>
              </a:rPr>
              <a:t>it </a:t>
            </a:r>
            <a:r>
              <a:rPr sz="1200" spc="70" dirty="0">
                <a:latin typeface="Times New Roman"/>
                <a:cs typeface="Times New Roman"/>
              </a:rPr>
              <a:t>is  </a:t>
            </a:r>
            <a:r>
              <a:rPr sz="1200" spc="110" dirty="0">
                <a:latin typeface="Times New Roman"/>
                <a:cs typeface="Times New Roman"/>
              </a:rPr>
              <a:t>sometimes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necessary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to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model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behaviour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a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design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class.</a:t>
            </a:r>
            <a:endParaRPr sz="1200">
              <a:latin typeface="Times New Roman"/>
              <a:cs typeface="Times New Roman"/>
            </a:endParaRPr>
          </a:p>
          <a:p>
            <a:pPr marL="12700" marR="8255" algn="just">
              <a:lnSpc>
                <a:spcPct val="103099"/>
              </a:lnSpc>
              <a:spcBef>
                <a:spcPts val="819"/>
              </a:spcBef>
            </a:pPr>
            <a:r>
              <a:rPr sz="1200" spc="120" dirty="0">
                <a:latin typeface="Times New Roman"/>
                <a:cs typeface="Times New Roman"/>
              </a:rPr>
              <a:t>The </a:t>
            </a:r>
            <a:r>
              <a:rPr sz="1200" spc="114" dirty="0">
                <a:latin typeface="Times New Roman"/>
                <a:cs typeface="Times New Roman"/>
              </a:rPr>
              <a:t>dynamic </a:t>
            </a:r>
            <a:r>
              <a:rPr sz="1200" spc="100" dirty="0">
                <a:latin typeface="Times New Roman"/>
                <a:cs typeface="Times New Roman"/>
              </a:rPr>
              <a:t>behavior of </a:t>
            </a:r>
            <a:r>
              <a:rPr sz="1200" spc="110" dirty="0">
                <a:latin typeface="Times New Roman"/>
                <a:cs typeface="Times New Roman"/>
              </a:rPr>
              <a:t>an </a:t>
            </a:r>
            <a:r>
              <a:rPr sz="1200" spc="95" dirty="0">
                <a:latin typeface="Times New Roman"/>
                <a:cs typeface="Times New Roman"/>
              </a:rPr>
              <a:t>object </a:t>
            </a:r>
            <a:r>
              <a:rPr sz="1200" spc="100" dirty="0">
                <a:latin typeface="Times New Roman"/>
                <a:cs typeface="Times New Roman"/>
              </a:rPr>
              <a:t>(an </a:t>
            </a:r>
            <a:r>
              <a:rPr sz="1200" spc="90" dirty="0">
                <a:latin typeface="Times New Roman"/>
                <a:cs typeface="Times New Roman"/>
              </a:rPr>
              <a:t>instantiation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105" dirty="0">
                <a:latin typeface="Times New Roman"/>
                <a:cs typeface="Times New Roman"/>
              </a:rPr>
              <a:t>a design </a:t>
            </a:r>
            <a:r>
              <a:rPr sz="1200" spc="90" dirty="0">
                <a:latin typeface="Times New Roman"/>
                <a:cs typeface="Times New Roman"/>
              </a:rPr>
              <a:t>class </a:t>
            </a:r>
            <a:r>
              <a:rPr sz="1200" spc="95" dirty="0">
                <a:latin typeface="Times New Roman"/>
                <a:cs typeface="Times New Roman"/>
              </a:rPr>
              <a:t>as the  </a:t>
            </a:r>
            <a:r>
              <a:rPr sz="1200" spc="114" dirty="0">
                <a:latin typeface="Times New Roman"/>
                <a:cs typeface="Times New Roman"/>
              </a:rPr>
              <a:t>program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executes)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is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affected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120" dirty="0">
                <a:latin typeface="Times New Roman"/>
                <a:cs typeface="Times New Roman"/>
              </a:rPr>
              <a:t>by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events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that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are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external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to</a:t>
            </a:r>
            <a:r>
              <a:rPr sz="1200" spc="60" dirty="0">
                <a:latin typeface="Times New Roman"/>
                <a:cs typeface="Times New Roman"/>
              </a:rPr>
              <a:t> it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current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state  </a:t>
            </a:r>
            <a:r>
              <a:rPr sz="1200" spc="120" dirty="0">
                <a:latin typeface="Times New Roman"/>
                <a:cs typeface="Times New Roman"/>
              </a:rPr>
              <a:t>(mode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behavior)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of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object.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30" dirty="0">
                <a:latin typeface="Times New Roman"/>
                <a:cs typeface="Times New Roman"/>
              </a:rPr>
              <a:t>To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understand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dynamic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behavior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an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object,  </a:t>
            </a:r>
            <a:r>
              <a:rPr sz="1200" spc="120" dirty="0">
                <a:latin typeface="Times New Roman"/>
                <a:cs typeface="Times New Roman"/>
              </a:rPr>
              <a:t>you </a:t>
            </a:r>
            <a:r>
              <a:rPr sz="1200" spc="105" dirty="0">
                <a:latin typeface="Times New Roman"/>
                <a:cs typeface="Times New Roman"/>
              </a:rPr>
              <a:t>should </a:t>
            </a:r>
            <a:r>
              <a:rPr sz="1200" spc="110" dirty="0">
                <a:latin typeface="Times New Roman"/>
                <a:cs typeface="Times New Roman"/>
              </a:rPr>
              <a:t>examine </a:t>
            </a:r>
            <a:r>
              <a:rPr sz="1200" spc="75" dirty="0">
                <a:latin typeface="Times New Roman"/>
                <a:cs typeface="Times New Roman"/>
              </a:rPr>
              <a:t>all </a:t>
            </a:r>
            <a:r>
              <a:rPr sz="1200" spc="105" dirty="0">
                <a:latin typeface="Times New Roman"/>
                <a:cs typeface="Times New Roman"/>
              </a:rPr>
              <a:t>use </a:t>
            </a:r>
            <a:r>
              <a:rPr sz="1200" spc="95" dirty="0">
                <a:latin typeface="Times New Roman"/>
                <a:cs typeface="Times New Roman"/>
              </a:rPr>
              <a:t>cases </a:t>
            </a:r>
            <a:r>
              <a:rPr sz="1200" spc="90" dirty="0">
                <a:latin typeface="Times New Roman"/>
                <a:cs typeface="Times New Roman"/>
              </a:rPr>
              <a:t>that </a:t>
            </a:r>
            <a:r>
              <a:rPr sz="1200" spc="95" dirty="0">
                <a:latin typeface="Times New Roman"/>
                <a:cs typeface="Times New Roman"/>
              </a:rPr>
              <a:t>are relevant to the </a:t>
            </a:r>
            <a:r>
              <a:rPr sz="1200" spc="105" dirty="0">
                <a:latin typeface="Times New Roman"/>
                <a:cs typeface="Times New Roman"/>
              </a:rPr>
              <a:t>design </a:t>
            </a:r>
            <a:r>
              <a:rPr sz="1200" spc="90" dirty="0">
                <a:latin typeface="Times New Roman"/>
                <a:cs typeface="Times New Roman"/>
              </a:rPr>
              <a:t>class </a:t>
            </a:r>
            <a:r>
              <a:rPr sz="1200" spc="100" dirty="0">
                <a:latin typeface="Times New Roman"/>
                <a:cs typeface="Times New Roman"/>
              </a:rPr>
              <a:t>throughout  </a:t>
            </a:r>
            <a:r>
              <a:rPr sz="1200" spc="70" dirty="0">
                <a:latin typeface="Times New Roman"/>
                <a:cs typeface="Times New Roman"/>
              </a:rPr>
              <a:t>its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life.</a:t>
            </a:r>
            <a:endParaRPr sz="1200">
              <a:latin typeface="Times New Roman"/>
              <a:cs typeface="Times New Roman"/>
            </a:endParaRPr>
          </a:p>
          <a:p>
            <a:pPr marL="12700" marR="8890" algn="just">
              <a:lnSpc>
                <a:spcPct val="102499"/>
              </a:lnSpc>
              <a:spcBef>
                <a:spcPts val="855"/>
              </a:spcBef>
            </a:pP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sz="1200" b="1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6. </a:t>
            </a:r>
            <a:r>
              <a:rPr sz="12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Elaborate </a:t>
            </a:r>
            <a:r>
              <a:rPr sz="12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deployment diagrams </a:t>
            </a:r>
            <a:r>
              <a:rPr sz="1200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provide </a:t>
            </a:r>
            <a:r>
              <a:rPr sz="1200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additional </a:t>
            </a:r>
            <a:r>
              <a:rPr sz="12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implementation </a:t>
            </a:r>
            <a:r>
              <a:rPr sz="1200" b="1" spc="75" dirty="0">
                <a:latin typeface="Times New Roman"/>
                <a:cs typeface="Times New Roman"/>
              </a:rPr>
              <a:t> </a:t>
            </a:r>
            <a:r>
              <a:rPr sz="1200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detail.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Deployment </a:t>
            </a:r>
            <a:r>
              <a:rPr sz="1200" spc="75" dirty="0">
                <a:latin typeface="Times New Roman"/>
                <a:cs typeface="Times New Roman"/>
              </a:rPr>
              <a:t>diagrams </a:t>
            </a:r>
            <a:r>
              <a:rPr sz="1200" spc="70" dirty="0">
                <a:latin typeface="Times New Roman"/>
                <a:cs typeface="Times New Roman"/>
              </a:rPr>
              <a:t>are </a:t>
            </a:r>
            <a:r>
              <a:rPr sz="1200" spc="80" dirty="0">
                <a:latin typeface="Times New Roman"/>
                <a:cs typeface="Times New Roman"/>
              </a:rPr>
              <a:t>used </a:t>
            </a:r>
            <a:r>
              <a:rPr sz="1200" spc="70" dirty="0">
                <a:latin typeface="Times New Roman"/>
                <a:cs typeface="Times New Roman"/>
              </a:rPr>
              <a:t>as </a:t>
            </a:r>
            <a:r>
              <a:rPr sz="1200" spc="65" dirty="0">
                <a:latin typeface="Times New Roman"/>
                <a:cs typeface="Times New Roman"/>
              </a:rPr>
              <a:t>part </a:t>
            </a:r>
            <a:r>
              <a:rPr sz="1200" spc="75" dirty="0">
                <a:latin typeface="Times New Roman"/>
                <a:cs typeface="Times New Roman"/>
              </a:rPr>
              <a:t>of </a:t>
            </a:r>
            <a:r>
              <a:rPr sz="1200" spc="65" dirty="0">
                <a:latin typeface="Times New Roman"/>
                <a:cs typeface="Times New Roman"/>
              </a:rPr>
              <a:t>architectural </a:t>
            </a:r>
            <a:r>
              <a:rPr sz="1200" spc="75" dirty="0">
                <a:latin typeface="Times New Roman"/>
                <a:cs typeface="Times New Roman"/>
              </a:rPr>
              <a:t>design </a:t>
            </a:r>
            <a:r>
              <a:rPr sz="1200" spc="85" dirty="0">
                <a:latin typeface="Times New Roman"/>
                <a:cs typeface="Times New Roman"/>
              </a:rPr>
              <a:t>and </a:t>
            </a:r>
            <a:r>
              <a:rPr sz="1200" spc="70" dirty="0">
                <a:latin typeface="Times New Roman"/>
                <a:cs typeface="Times New Roman"/>
              </a:rPr>
              <a:t>are  represented in </a:t>
            </a:r>
            <a:r>
              <a:rPr sz="1200" spc="65" dirty="0">
                <a:latin typeface="Times New Roman"/>
                <a:cs typeface="Times New Roman"/>
              </a:rPr>
              <a:t>descriptor </a:t>
            </a:r>
            <a:r>
              <a:rPr sz="1200" spc="75" dirty="0">
                <a:latin typeface="Times New Roman"/>
                <a:cs typeface="Times New Roman"/>
              </a:rPr>
              <a:t>form. In </a:t>
            </a:r>
            <a:r>
              <a:rPr sz="1200" spc="60" dirty="0">
                <a:latin typeface="Times New Roman"/>
                <a:cs typeface="Times New Roman"/>
              </a:rPr>
              <a:t>this </a:t>
            </a:r>
            <a:r>
              <a:rPr sz="1200" spc="75" dirty="0">
                <a:latin typeface="Times New Roman"/>
                <a:cs typeface="Times New Roman"/>
              </a:rPr>
              <a:t>form, </a:t>
            </a:r>
            <a:r>
              <a:rPr sz="1200" spc="80" dirty="0">
                <a:latin typeface="Times New Roman"/>
                <a:cs typeface="Times New Roman"/>
              </a:rPr>
              <a:t>major  system  </a:t>
            </a:r>
            <a:r>
              <a:rPr sz="1200" spc="70" dirty="0">
                <a:latin typeface="Times New Roman"/>
                <a:cs typeface="Times New Roman"/>
              </a:rPr>
              <a:t>functions</a:t>
            </a:r>
            <a:r>
              <a:rPr sz="1200" spc="160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(often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7" y="10283952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705" y="10367264"/>
            <a:ext cx="182372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4294967295"/>
          </p:nvPr>
        </p:nvSpPr>
        <p:spPr>
          <a:xfrm>
            <a:off x="2741984" y="10367264"/>
            <a:ext cx="74358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4294967295"/>
          </p:nvPr>
        </p:nvSpPr>
        <p:spPr>
          <a:xfrm>
            <a:off x="3835901" y="10367264"/>
            <a:ext cx="126237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4294967295"/>
          </p:nvPr>
        </p:nvSpPr>
        <p:spPr>
          <a:xfrm>
            <a:off x="6307073" y="10367264"/>
            <a:ext cx="49784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70</a:t>
            </a:fld>
            <a:endParaRPr spc="-20" dirty="0"/>
          </a:p>
        </p:txBody>
      </p:sp>
    </p:spTree>
    <p:extLst>
      <p:ext uri="{BB962C8B-B14F-4D97-AF65-F5344CB8AC3E}">
        <p14:creationId xmlns:p14="http://schemas.microsoft.com/office/powerpoint/2010/main" val="344330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7" y="528828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2117" y="10283952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0405" y="2819652"/>
            <a:ext cx="5965190" cy="15240"/>
          </a:xfrm>
          <a:custGeom>
            <a:avLst/>
            <a:gdLst/>
            <a:ahLst/>
            <a:cxnLst/>
            <a:rect l="l" t="t" r="r" b="b"/>
            <a:pathLst>
              <a:path w="5965190" h="15239">
                <a:moveTo>
                  <a:pt x="5964682" y="0"/>
                </a:moveTo>
                <a:lnTo>
                  <a:pt x="0" y="0"/>
                </a:lnTo>
                <a:lnTo>
                  <a:pt x="0" y="15240"/>
                </a:lnTo>
                <a:lnTo>
                  <a:pt x="5964682" y="15240"/>
                </a:lnTo>
                <a:lnTo>
                  <a:pt x="59646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705" y="281431"/>
            <a:ext cx="5990590" cy="71204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 algn="just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 SYSTEMS </a:t>
            </a:r>
            <a:r>
              <a:rPr sz="1400" dirty="0">
                <a:latin typeface="Times New Roman"/>
                <a:cs typeface="Times New Roman"/>
              </a:rPr>
              <a:t>CST 309 </a:t>
            </a:r>
            <a:r>
              <a:rPr sz="1400" spc="-5" dirty="0">
                <a:latin typeface="Times New Roman"/>
                <a:cs typeface="Times New Roman"/>
              </a:rPr>
              <a:t>KTU 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 marR="6350" algn="just">
              <a:lnSpc>
                <a:spcPct val="102600"/>
              </a:lnSpc>
            </a:pPr>
            <a:r>
              <a:rPr sz="1200" spc="70" dirty="0">
                <a:latin typeface="Times New Roman"/>
                <a:cs typeface="Times New Roman"/>
              </a:rPr>
              <a:t>represented as </a:t>
            </a:r>
            <a:r>
              <a:rPr sz="1200" spc="75" dirty="0">
                <a:latin typeface="Times New Roman"/>
                <a:cs typeface="Times New Roman"/>
              </a:rPr>
              <a:t>subsystems) </a:t>
            </a:r>
            <a:r>
              <a:rPr sz="1200" spc="70" dirty="0">
                <a:latin typeface="Times New Roman"/>
                <a:cs typeface="Times New Roman"/>
              </a:rPr>
              <a:t>are represented </a:t>
            </a:r>
            <a:r>
              <a:rPr sz="1200" spc="75" dirty="0">
                <a:latin typeface="Times New Roman"/>
                <a:cs typeface="Times New Roman"/>
              </a:rPr>
              <a:t>within </a:t>
            </a:r>
            <a:r>
              <a:rPr sz="1200" spc="70" dirty="0">
                <a:latin typeface="Times New Roman"/>
                <a:cs typeface="Times New Roman"/>
              </a:rPr>
              <a:t>the context of the </a:t>
            </a:r>
            <a:r>
              <a:rPr sz="1200" spc="80" dirty="0">
                <a:latin typeface="Times New Roman"/>
                <a:cs typeface="Times New Roman"/>
              </a:rPr>
              <a:t>computing  </a:t>
            </a:r>
            <a:r>
              <a:rPr sz="1200" spc="75" dirty="0">
                <a:latin typeface="Times New Roman"/>
                <a:cs typeface="Times New Roman"/>
              </a:rPr>
              <a:t>environment </a:t>
            </a:r>
            <a:r>
              <a:rPr sz="1200" spc="65" dirty="0">
                <a:latin typeface="Times New Roman"/>
                <a:cs typeface="Times New Roman"/>
              </a:rPr>
              <a:t>that will </a:t>
            </a:r>
            <a:r>
              <a:rPr sz="1200" spc="75" dirty="0">
                <a:latin typeface="Times New Roman"/>
                <a:cs typeface="Times New Roman"/>
              </a:rPr>
              <a:t>house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them.</a:t>
            </a:r>
            <a:endParaRPr sz="1200" dirty="0">
              <a:latin typeface="Times New Roman"/>
              <a:cs typeface="Times New Roman"/>
            </a:endParaRPr>
          </a:p>
          <a:p>
            <a:pPr marL="12700" marR="6350" algn="just">
              <a:lnSpc>
                <a:spcPct val="103200"/>
              </a:lnSpc>
              <a:spcBef>
                <a:spcPts val="819"/>
              </a:spcBef>
            </a:pPr>
            <a:r>
              <a:rPr sz="1200" spc="110" dirty="0">
                <a:latin typeface="Times New Roman"/>
                <a:cs typeface="Times New Roman"/>
              </a:rPr>
              <a:t>During </a:t>
            </a:r>
            <a:r>
              <a:rPr sz="1200" spc="105" dirty="0">
                <a:latin typeface="Times New Roman"/>
                <a:cs typeface="Times New Roman"/>
              </a:rPr>
              <a:t>component-level </a:t>
            </a:r>
            <a:r>
              <a:rPr sz="1200" spc="95" dirty="0">
                <a:latin typeface="Times New Roman"/>
                <a:cs typeface="Times New Roman"/>
              </a:rPr>
              <a:t>design, </a:t>
            </a:r>
            <a:r>
              <a:rPr sz="1200" spc="110" dirty="0">
                <a:latin typeface="Times New Roman"/>
                <a:cs typeface="Times New Roman"/>
              </a:rPr>
              <a:t>deployment </a:t>
            </a:r>
            <a:r>
              <a:rPr sz="1200" spc="105" dirty="0">
                <a:latin typeface="Times New Roman"/>
                <a:cs typeface="Times New Roman"/>
              </a:rPr>
              <a:t>diagrams can </a:t>
            </a:r>
            <a:r>
              <a:rPr sz="1200" spc="110" dirty="0">
                <a:latin typeface="Times New Roman"/>
                <a:cs typeface="Times New Roman"/>
              </a:rPr>
              <a:t>be </a:t>
            </a:r>
            <a:r>
              <a:rPr sz="1200" spc="95" dirty="0">
                <a:latin typeface="Times New Roman"/>
                <a:cs typeface="Times New Roman"/>
              </a:rPr>
              <a:t>elaborated </a:t>
            </a:r>
            <a:r>
              <a:rPr sz="1200" spc="90" dirty="0">
                <a:latin typeface="Times New Roman"/>
                <a:cs typeface="Times New Roman"/>
              </a:rPr>
              <a:t>to  </a:t>
            </a:r>
            <a:r>
              <a:rPr sz="1200" spc="70" dirty="0">
                <a:latin typeface="Times New Roman"/>
                <a:cs typeface="Times New Roman"/>
              </a:rPr>
              <a:t>represent the location of </a:t>
            </a:r>
            <a:r>
              <a:rPr sz="1200" spc="80" dirty="0">
                <a:latin typeface="Times New Roman"/>
                <a:cs typeface="Times New Roman"/>
              </a:rPr>
              <a:t>key </a:t>
            </a:r>
            <a:r>
              <a:rPr sz="1200" spc="75" dirty="0">
                <a:latin typeface="Times New Roman"/>
                <a:cs typeface="Times New Roman"/>
              </a:rPr>
              <a:t>packages </a:t>
            </a:r>
            <a:r>
              <a:rPr sz="1200" spc="70" dirty="0">
                <a:latin typeface="Times New Roman"/>
                <a:cs typeface="Times New Roman"/>
              </a:rPr>
              <a:t>of </a:t>
            </a:r>
            <a:r>
              <a:rPr sz="1200" spc="80" dirty="0">
                <a:latin typeface="Times New Roman"/>
                <a:cs typeface="Times New Roman"/>
              </a:rPr>
              <a:t>components. </a:t>
            </a:r>
            <a:r>
              <a:rPr sz="1200" spc="85" dirty="0">
                <a:latin typeface="Times New Roman"/>
                <a:cs typeface="Times New Roman"/>
              </a:rPr>
              <a:t>However, </a:t>
            </a:r>
            <a:r>
              <a:rPr sz="1200" spc="80" dirty="0">
                <a:latin typeface="Times New Roman"/>
                <a:cs typeface="Times New Roman"/>
              </a:rPr>
              <a:t>components  </a:t>
            </a:r>
            <a:r>
              <a:rPr sz="1200" spc="85" dirty="0">
                <a:latin typeface="Times New Roman"/>
                <a:cs typeface="Times New Roman"/>
              </a:rPr>
              <a:t>generally </a:t>
            </a:r>
            <a:r>
              <a:rPr sz="1200" spc="95" dirty="0">
                <a:latin typeface="Times New Roman"/>
                <a:cs typeface="Times New Roman"/>
              </a:rPr>
              <a:t>are </a:t>
            </a:r>
            <a:r>
              <a:rPr sz="1200" spc="105" dirty="0">
                <a:latin typeface="Times New Roman"/>
                <a:cs typeface="Times New Roman"/>
              </a:rPr>
              <a:t>not </a:t>
            </a:r>
            <a:r>
              <a:rPr sz="1200" spc="95" dirty="0">
                <a:latin typeface="Times New Roman"/>
                <a:cs typeface="Times New Roman"/>
              </a:rPr>
              <a:t>represented individually within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114" dirty="0">
                <a:latin typeface="Times New Roman"/>
                <a:cs typeface="Times New Roman"/>
              </a:rPr>
              <a:t>component </a:t>
            </a:r>
            <a:r>
              <a:rPr sz="1200" spc="100" dirty="0">
                <a:latin typeface="Times New Roman"/>
                <a:cs typeface="Times New Roman"/>
              </a:rPr>
              <a:t>diagram. </a:t>
            </a:r>
            <a:r>
              <a:rPr sz="1200" spc="75" dirty="0">
                <a:latin typeface="Times New Roman"/>
                <a:cs typeface="Times New Roman"/>
              </a:rPr>
              <a:t>In </a:t>
            </a:r>
            <a:r>
              <a:rPr sz="1200" spc="90" dirty="0">
                <a:latin typeface="Times New Roman"/>
                <a:cs typeface="Times New Roman"/>
              </a:rPr>
              <a:t>some  </a:t>
            </a:r>
            <a:r>
              <a:rPr sz="1200" spc="70" dirty="0">
                <a:latin typeface="Times New Roman"/>
                <a:cs typeface="Times New Roman"/>
              </a:rPr>
              <a:t>cases, </a:t>
            </a:r>
            <a:r>
              <a:rPr sz="1200" spc="80" dirty="0">
                <a:latin typeface="Times New Roman"/>
                <a:cs typeface="Times New Roman"/>
              </a:rPr>
              <a:t>deployment </a:t>
            </a:r>
            <a:r>
              <a:rPr sz="1200" spc="75" dirty="0">
                <a:latin typeface="Times New Roman"/>
                <a:cs typeface="Times New Roman"/>
              </a:rPr>
              <a:t>diagrams </a:t>
            </a:r>
            <a:r>
              <a:rPr sz="1200" spc="95" dirty="0">
                <a:latin typeface="Times New Roman"/>
                <a:cs typeface="Times New Roman"/>
              </a:rPr>
              <a:t>are elaborated </a:t>
            </a:r>
            <a:r>
              <a:rPr sz="1200" spc="90" dirty="0">
                <a:latin typeface="Times New Roman"/>
                <a:cs typeface="Times New Roman"/>
              </a:rPr>
              <a:t>into </a:t>
            </a:r>
            <a:r>
              <a:rPr sz="1200" spc="95" dirty="0">
                <a:latin typeface="Times New Roman"/>
                <a:cs typeface="Times New Roman"/>
              </a:rPr>
              <a:t>instance </a:t>
            </a:r>
            <a:r>
              <a:rPr sz="1200" spc="114" dirty="0">
                <a:latin typeface="Times New Roman"/>
                <a:cs typeface="Times New Roman"/>
              </a:rPr>
              <a:t>form </a:t>
            </a:r>
            <a:r>
              <a:rPr sz="1200" spc="85" dirty="0">
                <a:latin typeface="Times New Roman"/>
                <a:cs typeface="Times New Roman"/>
              </a:rPr>
              <a:t>at this </a:t>
            </a:r>
            <a:r>
              <a:rPr sz="1200" spc="95" dirty="0">
                <a:latin typeface="Times New Roman"/>
                <a:cs typeface="Times New Roman"/>
              </a:rPr>
              <a:t>time. </a:t>
            </a:r>
            <a:r>
              <a:rPr sz="1200" spc="100" dirty="0">
                <a:latin typeface="Times New Roman"/>
                <a:cs typeface="Times New Roman"/>
              </a:rPr>
              <a:t>This  </a:t>
            </a:r>
            <a:r>
              <a:rPr sz="1200" spc="114" dirty="0">
                <a:latin typeface="Times New Roman"/>
                <a:cs typeface="Times New Roman"/>
              </a:rPr>
              <a:t>means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that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specific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hard-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ware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and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operating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80" dirty="0">
                <a:latin typeface="Times New Roman"/>
                <a:cs typeface="Times New Roman"/>
              </a:rPr>
              <a:t>system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environment(s)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that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will </a:t>
            </a:r>
            <a:r>
              <a:rPr sz="1200" spc="75" dirty="0">
                <a:latin typeface="Times New Roman"/>
                <a:cs typeface="Times New Roman"/>
              </a:rPr>
              <a:t>be  used </a:t>
            </a:r>
            <a:r>
              <a:rPr sz="1200" spc="55" dirty="0">
                <a:latin typeface="Times New Roman"/>
                <a:cs typeface="Times New Roman"/>
              </a:rPr>
              <a:t>is</a:t>
            </a:r>
            <a:r>
              <a:rPr sz="1200" spc="409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(are) </a:t>
            </a:r>
            <a:r>
              <a:rPr sz="1200" spc="70" dirty="0">
                <a:latin typeface="Times New Roman"/>
                <a:cs typeface="Times New Roman"/>
              </a:rPr>
              <a:t>specified </a:t>
            </a:r>
            <a:r>
              <a:rPr sz="1200" spc="85" dirty="0">
                <a:latin typeface="Times New Roman"/>
                <a:cs typeface="Times New Roman"/>
              </a:rPr>
              <a:t>and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90" dirty="0">
                <a:latin typeface="Times New Roman"/>
                <a:cs typeface="Times New Roman"/>
              </a:rPr>
              <a:t>location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114" dirty="0">
                <a:latin typeface="Times New Roman"/>
                <a:cs typeface="Times New Roman"/>
              </a:rPr>
              <a:t>component </a:t>
            </a:r>
            <a:r>
              <a:rPr sz="1200" spc="105" dirty="0">
                <a:latin typeface="Times New Roman"/>
                <a:cs typeface="Times New Roman"/>
              </a:rPr>
              <a:t>packages </a:t>
            </a:r>
            <a:r>
              <a:rPr sz="1200" spc="100" dirty="0">
                <a:latin typeface="Times New Roman"/>
                <a:cs typeface="Times New Roman"/>
              </a:rPr>
              <a:t>within </a:t>
            </a:r>
            <a:r>
              <a:rPr sz="1200" spc="85" dirty="0">
                <a:latin typeface="Times New Roman"/>
                <a:cs typeface="Times New Roman"/>
              </a:rPr>
              <a:t>this  </a:t>
            </a:r>
            <a:r>
              <a:rPr sz="1200" spc="105" dirty="0">
                <a:latin typeface="Times New Roman"/>
                <a:cs typeface="Times New Roman"/>
              </a:rPr>
              <a:t>environment </a:t>
            </a:r>
            <a:r>
              <a:rPr sz="1200" spc="75" dirty="0">
                <a:latin typeface="Times New Roman"/>
                <a:cs typeface="Times New Roman"/>
              </a:rPr>
              <a:t>is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indicated.</a:t>
            </a:r>
            <a:endParaRPr sz="1200" dirty="0">
              <a:latin typeface="Times New Roman"/>
              <a:cs typeface="Times New Roman"/>
            </a:endParaRPr>
          </a:p>
          <a:p>
            <a:pPr marL="12700" marR="5715" algn="just">
              <a:lnSpc>
                <a:spcPct val="102800"/>
              </a:lnSpc>
              <a:spcBef>
                <a:spcPts val="844"/>
              </a:spcBef>
            </a:pPr>
            <a:r>
              <a:rPr sz="1200" b="1" spc="50" dirty="0">
                <a:latin typeface="Times New Roman"/>
                <a:cs typeface="Times New Roman"/>
              </a:rPr>
              <a:t>Step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spc="40" dirty="0">
                <a:latin typeface="Times New Roman"/>
                <a:cs typeface="Times New Roman"/>
              </a:rPr>
              <a:t>7.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50" dirty="0">
                <a:latin typeface="Times New Roman"/>
                <a:cs typeface="Times New Roman"/>
              </a:rPr>
              <a:t>Refactor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spc="50" dirty="0">
                <a:latin typeface="Times New Roman"/>
                <a:cs typeface="Times New Roman"/>
              </a:rPr>
              <a:t>every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b="1" spc="55" dirty="0">
                <a:latin typeface="Times New Roman"/>
                <a:cs typeface="Times New Roman"/>
              </a:rPr>
              <a:t>component-level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spc="50" dirty="0">
                <a:latin typeface="Times New Roman"/>
                <a:cs typeface="Times New Roman"/>
              </a:rPr>
              <a:t>design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spc="45" dirty="0">
                <a:latin typeface="Times New Roman"/>
                <a:cs typeface="Times New Roman"/>
              </a:rPr>
              <a:t>representation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spc="55" dirty="0">
                <a:latin typeface="Times New Roman"/>
                <a:cs typeface="Times New Roman"/>
              </a:rPr>
              <a:t>and</a:t>
            </a:r>
            <a:r>
              <a:rPr sz="1200" b="1" spc="25" dirty="0">
                <a:latin typeface="Times New Roman"/>
                <a:cs typeface="Times New Roman"/>
              </a:rPr>
              <a:t> </a:t>
            </a:r>
            <a:r>
              <a:rPr sz="1200" b="1" spc="50" dirty="0">
                <a:latin typeface="Times New Roman"/>
                <a:cs typeface="Times New Roman"/>
              </a:rPr>
              <a:t>always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b="1" spc="55" dirty="0">
                <a:latin typeface="Times New Roman"/>
                <a:cs typeface="Times New Roman"/>
              </a:rPr>
              <a:t>con-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b="1" spc="95" dirty="0">
                <a:latin typeface="Times New Roman"/>
                <a:cs typeface="Times New Roman"/>
              </a:rPr>
              <a:t>sider  </a:t>
            </a:r>
            <a:r>
              <a:rPr sz="1200" b="1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alternatives</a:t>
            </a:r>
            <a:r>
              <a:rPr sz="1200" b="1" spc="90" dirty="0">
                <a:solidFill>
                  <a:srgbClr val="00ADEE"/>
                </a:solidFill>
                <a:latin typeface="Times New Roman"/>
                <a:cs typeface="Times New Roman"/>
              </a:rPr>
              <a:t>. </a:t>
            </a:r>
            <a:r>
              <a:rPr sz="1200" spc="110" dirty="0">
                <a:latin typeface="Times New Roman"/>
                <a:cs typeface="Times New Roman"/>
              </a:rPr>
              <a:t>Design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110" dirty="0">
                <a:latin typeface="Times New Roman"/>
                <a:cs typeface="Times New Roman"/>
              </a:rPr>
              <a:t>an </a:t>
            </a:r>
            <a:r>
              <a:rPr sz="1200" spc="85" dirty="0">
                <a:latin typeface="Times New Roman"/>
                <a:cs typeface="Times New Roman"/>
              </a:rPr>
              <a:t>iterative </a:t>
            </a:r>
            <a:r>
              <a:rPr sz="1200" spc="95" dirty="0">
                <a:latin typeface="Times New Roman"/>
                <a:cs typeface="Times New Roman"/>
              </a:rPr>
              <a:t>process. </a:t>
            </a:r>
            <a:r>
              <a:rPr sz="1200" spc="120" dirty="0">
                <a:latin typeface="Times New Roman"/>
                <a:cs typeface="Times New Roman"/>
              </a:rPr>
              <a:t>The </a:t>
            </a:r>
            <a:r>
              <a:rPr sz="1200" spc="75" dirty="0">
                <a:latin typeface="Times New Roman"/>
                <a:cs typeface="Times New Roman"/>
              </a:rPr>
              <a:t>first </a:t>
            </a:r>
            <a:r>
              <a:rPr sz="1200" spc="105" dirty="0">
                <a:latin typeface="Times New Roman"/>
                <a:cs typeface="Times New Roman"/>
              </a:rPr>
              <a:t>component-level </a:t>
            </a:r>
            <a:r>
              <a:rPr sz="1200" spc="120" dirty="0">
                <a:latin typeface="Times New Roman"/>
                <a:cs typeface="Times New Roman"/>
              </a:rPr>
              <a:t>model </a:t>
            </a:r>
            <a:r>
              <a:rPr sz="1200" spc="90" dirty="0">
                <a:latin typeface="Times New Roman"/>
                <a:cs typeface="Times New Roman"/>
              </a:rPr>
              <a:t>we  create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will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not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be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as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complete,</a:t>
            </a:r>
            <a:r>
              <a:rPr sz="1200" spc="-16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consistent,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or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accurate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as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i="1" spc="100" dirty="0">
                <a:latin typeface="Times New Roman"/>
                <a:cs typeface="Times New Roman"/>
              </a:rPr>
              <a:t>n</a:t>
            </a:r>
            <a:r>
              <a:rPr sz="1200" spc="100" dirty="0">
                <a:latin typeface="Times New Roman"/>
                <a:cs typeface="Times New Roman"/>
              </a:rPr>
              <a:t>th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iteration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120" dirty="0">
                <a:latin typeface="Times New Roman"/>
                <a:cs typeface="Times New Roman"/>
              </a:rPr>
              <a:t>you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apply  </a:t>
            </a:r>
            <a:r>
              <a:rPr sz="1200" spc="90" dirty="0">
                <a:latin typeface="Times New Roman"/>
                <a:cs typeface="Times New Roman"/>
              </a:rPr>
              <a:t>to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05" dirty="0">
                <a:latin typeface="Times New Roman"/>
                <a:cs typeface="Times New Roman"/>
              </a:rPr>
              <a:t>model. </a:t>
            </a:r>
            <a:r>
              <a:rPr sz="1200" spc="70" dirty="0">
                <a:latin typeface="Times New Roman"/>
                <a:cs typeface="Times New Roman"/>
              </a:rPr>
              <a:t>It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90" dirty="0">
                <a:latin typeface="Times New Roman"/>
                <a:cs typeface="Times New Roman"/>
              </a:rPr>
              <a:t>essential to refactor </a:t>
            </a:r>
            <a:r>
              <a:rPr sz="1200" spc="95" dirty="0">
                <a:latin typeface="Times New Roman"/>
                <a:cs typeface="Times New Roman"/>
              </a:rPr>
              <a:t>as </a:t>
            </a:r>
            <a:r>
              <a:rPr sz="1200" spc="105" dirty="0">
                <a:latin typeface="Times New Roman"/>
                <a:cs typeface="Times New Roman"/>
              </a:rPr>
              <a:t>design </a:t>
            </a:r>
            <a:r>
              <a:rPr sz="1200" spc="120" dirty="0">
                <a:latin typeface="Times New Roman"/>
                <a:cs typeface="Times New Roman"/>
              </a:rPr>
              <a:t>work</a:t>
            </a:r>
            <a:r>
              <a:rPr sz="1200" spc="-180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100" dirty="0">
                <a:latin typeface="Times New Roman"/>
                <a:cs typeface="Times New Roman"/>
              </a:rPr>
              <a:t>conducted.</a:t>
            </a:r>
            <a:endParaRPr sz="12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844"/>
              </a:spcBef>
            </a:pP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 LEVEL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 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FOR 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WEB</a:t>
            </a:r>
            <a:r>
              <a:rPr sz="14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APPLICATIONS</a:t>
            </a:r>
            <a:endParaRPr sz="1400" dirty="0">
              <a:latin typeface="Times New Roman"/>
              <a:cs typeface="Times New Roman"/>
            </a:endParaRPr>
          </a:p>
          <a:p>
            <a:pPr marL="12700" marR="6985" algn="just">
              <a:lnSpc>
                <a:spcPct val="103099"/>
              </a:lnSpc>
              <a:spcBef>
                <a:spcPts val="830"/>
              </a:spcBef>
            </a:pPr>
            <a:r>
              <a:rPr sz="1200" spc="140" dirty="0">
                <a:latin typeface="Times New Roman"/>
                <a:cs typeface="Times New Roman"/>
              </a:rPr>
              <a:t>WebApp </a:t>
            </a:r>
            <a:r>
              <a:rPr sz="1200" spc="114" dirty="0">
                <a:latin typeface="Times New Roman"/>
                <a:cs typeface="Times New Roman"/>
              </a:rPr>
              <a:t>component </a:t>
            </a:r>
            <a:r>
              <a:rPr sz="1200" spc="75" dirty="0">
                <a:latin typeface="Times New Roman"/>
                <a:cs typeface="Times New Roman"/>
              </a:rPr>
              <a:t>is </a:t>
            </a:r>
            <a:r>
              <a:rPr sz="1200" spc="90" dirty="0">
                <a:latin typeface="Times New Roman"/>
                <a:cs typeface="Times New Roman"/>
              </a:rPr>
              <a:t>(1)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100" dirty="0">
                <a:latin typeface="Times New Roman"/>
                <a:cs typeface="Times New Roman"/>
              </a:rPr>
              <a:t>well-defined </a:t>
            </a:r>
            <a:r>
              <a:rPr sz="1200" spc="105" dirty="0">
                <a:latin typeface="Times New Roman"/>
                <a:cs typeface="Times New Roman"/>
              </a:rPr>
              <a:t>cohesive </a:t>
            </a:r>
            <a:r>
              <a:rPr sz="1200" spc="95" dirty="0">
                <a:latin typeface="Times New Roman"/>
                <a:cs typeface="Times New Roman"/>
              </a:rPr>
              <a:t>function </a:t>
            </a:r>
            <a:r>
              <a:rPr sz="1200" spc="85" dirty="0">
                <a:latin typeface="Times New Roman"/>
                <a:cs typeface="Times New Roman"/>
              </a:rPr>
              <a:t>that </a:t>
            </a:r>
            <a:r>
              <a:rPr sz="1200" spc="100" dirty="0">
                <a:latin typeface="Times New Roman"/>
                <a:cs typeface="Times New Roman"/>
              </a:rPr>
              <a:t>manipulates  </a:t>
            </a:r>
            <a:r>
              <a:rPr sz="1200" spc="95" dirty="0">
                <a:latin typeface="Times New Roman"/>
                <a:cs typeface="Times New Roman"/>
              </a:rPr>
              <a:t>content </a:t>
            </a:r>
            <a:r>
              <a:rPr sz="1200" spc="100" dirty="0">
                <a:latin typeface="Times New Roman"/>
                <a:cs typeface="Times New Roman"/>
              </a:rPr>
              <a:t>or provides computational or data processing </a:t>
            </a:r>
            <a:r>
              <a:rPr sz="1200" spc="90" dirty="0">
                <a:latin typeface="Times New Roman"/>
                <a:cs typeface="Times New Roman"/>
              </a:rPr>
              <a:t>for </a:t>
            </a:r>
            <a:r>
              <a:rPr sz="1200" spc="110" dirty="0">
                <a:latin typeface="Times New Roman"/>
                <a:cs typeface="Times New Roman"/>
              </a:rPr>
              <a:t>an </a:t>
            </a:r>
            <a:r>
              <a:rPr sz="1200" spc="114" dirty="0">
                <a:latin typeface="Times New Roman"/>
                <a:cs typeface="Times New Roman"/>
              </a:rPr>
              <a:t>end </a:t>
            </a:r>
            <a:r>
              <a:rPr sz="1200" spc="95" dirty="0">
                <a:latin typeface="Times New Roman"/>
                <a:cs typeface="Times New Roman"/>
              </a:rPr>
              <a:t>user </a:t>
            </a:r>
            <a:r>
              <a:rPr sz="1200" spc="100" dirty="0">
                <a:latin typeface="Times New Roman"/>
                <a:cs typeface="Times New Roman"/>
              </a:rPr>
              <a:t>or </a:t>
            </a:r>
            <a:r>
              <a:rPr sz="1200" spc="90" dirty="0">
                <a:latin typeface="Times New Roman"/>
                <a:cs typeface="Times New Roman"/>
              </a:rPr>
              <a:t>(2) </a:t>
            </a:r>
            <a:r>
              <a:rPr sz="1200" spc="105" dirty="0">
                <a:latin typeface="Times New Roman"/>
                <a:cs typeface="Times New Roman"/>
              </a:rPr>
              <a:t>a  </a:t>
            </a:r>
            <a:r>
              <a:rPr sz="1200" spc="100" dirty="0">
                <a:latin typeface="Times New Roman"/>
                <a:cs typeface="Times New Roman"/>
              </a:rPr>
              <a:t>cohesive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package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content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functionality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that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provides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end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user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with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125" dirty="0">
                <a:latin typeface="Times New Roman"/>
                <a:cs typeface="Times New Roman"/>
              </a:rPr>
              <a:t>some  </a:t>
            </a:r>
            <a:r>
              <a:rPr sz="1200" spc="95" dirty="0">
                <a:latin typeface="Times New Roman"/>
                <a:cs typeface="Times New Roman"/>
              </a:rPr>
              <a:t>required </a:t>
            </a:r>
            <a:r>
              <a:rPr sz="1200" spc="90" dirty="0">
                <a:latin typeface="Times New Roman"/>
                <a:cs typeface="Times New Roman"/>
              </a:rPr>
              <a:t>capability. </a:t>
            </a:r>
            <a:r>
              <a:rPr sz="1200" spc="95" dirty="0">
                <a:latin typeface="Times New Roman"/>
                <a:cs typeface="Times New Roman"/>
              </a:rPr>
              <a:t>Therefore, </a:t>
            </a:r>
            <a:r>
              <a:rPr sz="1200" spc="105" dirty="0">
                <a:latin typeface="Times New Roman"/>
                <a:cs typeface="Times New Roman"/>
              </a:rPr>
              <a:t>component-level design </a:t>
            </a:r>
            <a:r>
              <a:rPr sz="1200" spc="95" dirty="0">
                <a:latin typeface="Times New Roman"/>
                <a:cs typeface="Times New Roman"/>
              </a:rPr>
              <a:t>for </a:t>
            </a:r>
            <a:r>
              <a:rPr sz="1200" spc="135" dirty="0">
                <a:latin typeface="Times New Roman"/>
                <a:cs typeface="Times New Roman"/>
              </a:rPr>
              <a:t>WebApps </a:t>
            </a:r>
            <a:r>
              <a:rPr sz="1200" spc="95" dirty="0">
                <a:latin typeface="Times New Roman"/>
                <a:cs typeface="Times New Roman"/>
              </a:rPr>
              <a:t>often  incorporates </a:t>
            </a:r>
            <a:r>
              <a:rPr sz="1200" spc="105" dirty="0">
                <a:latin typeface="Times New Roman"/>
                <a:cs typeface="Times New Roman"/>
              </a:rPr>
              <a:t>elements </a:t>
            </a:r>
            <a:r>
              <a:rPr sz="1200" spc="100" dirty="0">
                <a:latin typeface="Times New Roman"/>
                <a:cs typeface="Times New Roman"/>
              </a:rPr>
              <a:t>of </a:t>
            </a:r>
            <a:r>
              <a:rPr sz="1200" spc="95" dirty="0">
                <a:latin typeface="Times New Roman"/>
                <a:cs typeface="Times New Roman"/>
              </a:rPr>
              <a:t>content </a:t>
            </a:r>
            <a:r>
              <a:rPr sz="1200" spc="100" dirty="0">
                <a:latin typeface="Times New Roman"/>
                <a:cs typeface="Times New Roman"/>
              </a:rPr>
              <a:t>design </a:t>
            </a:r>
            <a:r>
              <a:rPr sz="1200" spc="114" dirty="0">
                <a:latin typeface="Times New Roman"/>
                <a:cs typeface="Times New Roman"/>
              </a:rPr>
              <a:t>and </a:t>
            </a:r>
            <a:r>
              <a:rPr sz="1200" spc="95" dirty="0">
                <a:latin typeface="Times New Roman"/>
                <a:cs typeface="Times New Roman"/>
              </a:rPr>
              <a:t>functional</a:t>
            </a:r>
            <a:r>
              <a:rPr sz="1200" spc="-17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design.</a:t>
            </a:r>
            <a:endParaRPr sz="12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875"/>
              </a:spcBef>
            </a:pPr>
            <a:r>
              <a:rPr sz="1200" b="1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Content Design </a:t>
            </a:r>
            <a:r>
              <a:rPr sz="1200" b="1" u="heavy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at </a:t>
            </a:r>
            <a:r>
              <a:rPr sz="1200" b="1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1200" b="1" u="heavy" spc="1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 </a:t>
            </a:r>
            <a:r>
              <a:rPr sz="1200" b="1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Level</a:t>
            </a:r>
            <a:endParaRPr sz="12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3299"/>
              </a:lnSpc>
              <a:spcBef>
                <a:spcPts val="790"/>
              </a:spcBef>
            </a:pPr>
            <a:r>
              <a:rPr sz="1200" spc="105" dirty="0">
                <a:latin typeface="Times New Roman"/>
                <a:cs typeface="Times New Roman"/>
              </a:rPr>
              <a:t>Content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design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at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component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level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focuses </a:t>
            </a:r>
            <a:r>
              <a:rPr sz="1200" spc="120" dirty="0">
                <a:latin typeface="Times New Roman"/>
                <a:cs typeface="Times New Roman"/>
              </a:rPr>
              <a:t>on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content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objects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120" dirty="0">
                <a:latin typeface="Times New Roman"/>
                <a:cs typeface="Times New Roman"/>
              </a:rPr>
              <a:t>manner  </a:t>
            </a:r>
            <a:r>
              <a:rPr sz="1200" spc="90" dirty="0">
                <a:latin typeface="Times New Roman"/>
                <a:cs typeface="Times New Roman"/>
              </a:rPr>
              <a:t>in </a:t>
            </a:r>
            <a:r>
              <a:rPr sz="1200" spc="114" dirty="0">
                <a:latin typeface="Times New Roman"/>
                <a:cs typeface="Times New Roman"/>
              </a:rPr>
              <a:t>which </a:t>
            </a:r>
            <a:r>
              <a:rPr sz="1200" spc="100" dirty="0">
                <a:latin typeface="Times New Roman"/>
                <a:cs typeface="Times New Roman"/>
              </a:rPr>
              <a:t>they </a:t>
            </a:r>
            <a:r>
              <a:rPr sz="1200" spc="135" dirty="0">
                <a:latin typeface="Times New Roman"/>
                <a:cs typeface="Times New Roman"/>
              </a:rPr>
              <a:t>may </a:t>
            </a:r>
            <a:r>
              <a:rPr sz="1200" spc="110" dirty="0">
                <a:latin typeface="Times New Roman"/>
                <a:cs typeface="Times New Roman"/>
              </a:rPr>
              <a:t>be packaged </a:t>
            </a:r>
            <a:r>
              <a:rPr sz="1200" spc="90" dirty="0">
                <a:latin typeface="Times New Roman"/>
                <a:cs typeface="Times New Roman"/>
              </a:rPr>
              <a:t>for </a:t>
            </a:r>
            <a:r>
              <a:rPr sz="1200" spc="95" dirty="0">
                <a:latin typeface="Times New Roman"/>
                <a:cs typeface="Times New Roman"/>
              </a:rPr>
              <a:t>presentation </a:t>
            </a:r>
            <a:r>
              <a:rPr sz="1200" spc="90" dirty="0">
                <a:latin typeface="Times New Roman"/>
                <a:cs typeface="Times New Roman"/>
              </a:rPr>
              <a:t>to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140" dirty="0">
                <a:latin typeface="Times New Roman"/>
                <a:cs typeface="Times New Roman"/>
              </a:rPr>
              <a:t>WebApp </a:t>
            </a:r>
            <a:r>
              <a:rPr sz="1200" spc="114" dirty="0">
                <a:latin typeface="Times New Roman"/>
                <a:cs typeface="Times New Roman"/>
              </a:rPr>
              <a:t>end </a:t>
            </a:r>
            <a:r>
              <a:rPr sz="1200" spc="90" dirty="0">
                <a:latin typeface="Times New Roman"/>
                <a:cs typeface="Times New Roman"/>
              </a:rPr>
              <a:t>user. </a:t>
            </a:r>
            <a:r>
              <a:rPr sz="1200" spc="125" dirty="0">
                <a:latin typeface="Times New Roman"/>
                <a:cs typeface="Times New Roman"/>
              </a:rPr>
              <a:t>The  </a:t>
            </a:r>
            <a:r>
              <a:rPr sz="1200" spc="95" dirty="0">
                <a:latin typeface="Times New Roman"/>
                <a:cs typeface="Times New Roman"/>
              </a:rPr>
              <a:t>formality </a:t>
            </a:r>
            <a:r>
              <a:rPr sz="1200" spc="100" dirty="0">
                <a:latin typeface="Times New Roman"/>
                <a:cs typeface="Times New Roman"/>
              </a:rPr>
              <a:t>of content design </a:t>
            </a:r>
            <a:r>
              <a:rPr sz="1200" spc="85" dirty="0">
                <a:latin typeface="Times New Roman"/>
                <a:cs typeface="Times New Roman"/>
              </a:rPr>
              <a:t>at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14" dirty="0">
                <a:latin typeface="Times New Roman"/>
                <a:cs typeface="Times New Roman"/>
              </a:rPr>
              <a:t>component </a:t>
            </a:r>
            <a:r>
              <a:rPr sz="1200" spc="90" dirty="0">
                <a:latin typeface="Times New Roman"/>
                <a:cs typeface="Times New Roman"/>
              </a:rPr>
              <a:t>level </a:t>
            </a:r>
            <a:r>
              <a:rPr sz="1200" spc="105" dirty="0">
                <a:latin typeface="Times New Roman"/>
                <a:cs typeface="Times New Roman"/>
              </a:rPr>
              <a:t>should </a:t>
            </a:r>
            <a:r>
              <a:rPr sz="1200" spc="110" dirty="0">
                <a:latin typeface="Times New Roman"/>
                <a:cs typeface="Times New Roman"/>
              </a:rPr>
              <a:t>be </a:t>
            </a:r>
            <a:r>
              <a:rPr sz="1200" spc="105" dirty="0">
                <a:latin typeface="Times New Roman"/>
                <a:cs typeface="Times New Roman"/>
              </a:rPr>
              <a:t>tuned </a:t>
            </a:r>
            <a:r>
              <a:rPr sz="1200" spc="90" dirty="0">
                <a:latin typeface="Times New Roman"/>
                <a:cs typeface="Times New Roman"/>
              </a:rPr>
              <a:t>to </a:t>
            </a:r>
            <a:r>
              <a:rPr sz="1200" spc="95" dirty="0">
                <a:latin typeface="Times New Roman"/>
                <a:cs typeface="Times New Roman"/>
              </a:rPr>
              <a:t>the  </a:t>
            </a:r>
            <a:r>
              <a:rPr sz="1200" spc="90" dirty="0">
                <a:latin typeface="Times New Roman"/>
                <a:cs typeface="Times New Roman"/>
              </a:rPr>
              <a:t>characteristics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of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140" dirty="0">
                <a:latin typeface="Times New Roman"/>
                <a:cs typeface="Times New Roman"/>
              </a:rPr>
              <a:t>WebApp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to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be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80" dirty="0">
                <a:latin typeface="Times New Roman"/>
                <a:cs typeface="Times New Roman"/>
              </a:rPr>
              <a:t>built.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In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130" dirty="0">
                <a:latin typeface="Times New Roman"/>
                <a:cs typeface="Times New Roman"/>
              </a:rPr>
              <a:t>many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cases,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content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objects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need</a:t>
            </a:r>
            <a:r>
              <a:rPr sz="1200" spc="32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not  </a:t>
            </a:r>
            <a:r>
              <a:rPr sz="1200" spc="110" dirty="0">
                <a:latin typeface="Times New Roman"/>
                <a:cs typeface="Times New Roman"/>
              </a:rPr>
              <a:t>be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organized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as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components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can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be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manipulated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individually.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However,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as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  </a:t>
            </a:r>
            <a:r>
              <a:rPr sz="1200" spc="90" dirty="0">
                <a:latin typeface="Times New Roman"/>
                <a:cs typeface="Times New Roman"/>
              </a:rPr>
              <a:t>size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complexity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(of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the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130" dirty="0">
                <a:latin typeface="Times New Roman"/>
                <a:cs typeface="Times New Roman"/>
              </a:rPr>
              <a:t>WebApp,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content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objects,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14" dirty="0">
                <a:latin typeface="Times New Roman"/>
                <a:cs typeface="Times New Roman"/>
              </a:rPr>
              <a:t>and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85" dirty="0">
                <a:latin typeface="Times New Roman"/>
                <a:cs typeface="Times New Roman"/>
              </a:rPr>
              <a:t>their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95" dirty="0">
                <a:latin typeface="Times New Roman"/>
                <a:cs typeface="Times New Roman"/>
              </a:rPr>
              <a:t>interrelation-ships)  </a:t>
            </a:r>
            <a:r>
              <a:rPr sz="1200" spc="105" dirty="0">
                <a:latin typeface="Times New Roman"/>
                <a:cs typeface="Times New Roman"/>
              </a:rPr>
              <a:t>grows,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it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35" dirty="0">
                <a:latin typeface="Times New Roman"/>
                <a:cs typeface="Times New Roman"/>
              </a:rPr>
              <a:t>may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be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necessary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organize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content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in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a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130" dirty="0">
                <a:latin typeface="Times New Roman"/>
                <a:cs typeface="Times New Roman"/>
              </a:rPr>
              <a:t>way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90" dirty="0">
                <a:latin typeface="Times New Roman"/>
                <a:cs typeface="Times New Roman"/>
              </a:rPr>
              <a:t>that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100" dirty="0">
                <a:latin typeface="Times New Roman"/>
                <a:cs typeface="Times New Roman"/>
              </a:rPr>
              <a:t>allows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80" dirty="0">
                <a:latin typeface="Times New Roman"/>
                <a:cs typeface="Times New Roman"/>
              </a:rPr>
              <a:t>easier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70" dirty="0">
                <a:latin typeface="Times New Roman"/>
                <a:cs typeface="Times New Roman"/>
              </a:rPr>
              <a:t>reference  </a:t>
            </a:r>
            <a:r>
              <a:rPr sz="1200" spc="80" dirty="0">
                <a:latin typeface="Times New Roman"/>
                <a:cs typeface="Times New Roman"/>
              </a:rPr>
              <a:t>and </a:t>
            </a:r>
            <a:r>
              <a:rPr sz="1200" spc="75" dirty="0">
                <a:latin typeface="Times New Roman"/>
                <a:cs typeface="Times New Roman"/>
              </a:rPr>
              <a:t>design </a:t>
            </a:r>
            <a:r>
              <a:rPr sz="1200" spc="70" dirty="0">
                <a:latin typeface="Times New Roman"/>
                <a:cs typeface="Times New Roman"/>
              </a:rPr>
              <a:t>manipulation. </a:t>
            </a:r>
            <a:r>
              <a:rPr sz="1200" spc="75" dirty="0">
                <a:latin typeface="Times New Roman"/>
                <a:cs typeface="Times New Roman"/>
              </a:rPr>
              <a:t>In </a:t>
            </a:r>
            <a:r>
              <a:rPr sz="1200" spc="65" dirty="0">
                <a:latin typeface="Times New Roman"/>
                <a:cs typeface="Times New Roman"/>
              </a:rPr>
              <a:t>addition, </a:t>
            </a:r>
            <a:r>
              <a:rPr sz="1200" spc="55" dirty="0">
                <a:latin typeface="Times New Roman"/>
                <a:cs typeface="Times New Roman"/>
              </a:rPr>
              <a:t>if </a:t>
            </a:r>
            <a:r>
              <a:rPr sz="1200" spc="70" dirty="0">
                <a:latin typeface="Times New Roman"/>
                <a:cs typeface="Times New Roman"/>
              </a:rPr>
              <a:t>content </a:t>
            </a:r>
            <a:r>
              <a:rPr sz="1200" spc="55" dirty="0">
                <a:latin typeface="Times New Roman"/>
                <a:cs typeface="Times New Roman"/>
              </a:rPr>
              <a:t>is </a:t>
            </a:r>
            <a:r>
              <a:rPr sz="1200" spc="70" dirty="0">
                <a:latin typeface="Times New Roman"/>
                <a:cs typeface="Times New Roman"/>
              </a:rPr>
              <a:t>highly </a:t>
            </a:r>
            <a:r>
              <a:rPr sz="1200" spc="85" dirty="0">
                <a:latin typeface="Times New Roman"/>
                <a:cs typeface="Times New Roman"/>
              </a:rPr>
              <a:t>dynamic </a:t>
            </a:r>
            <a:r>
              <a:rPr sz="1200" spc="80" dirty="0">
                <a:latin typeface="Times New Roman"/>
                <a:cs typeface="Times New Roman"/>
              </a:rPr>
              <a:t>(e.g., </a:t>
            </a:r>
            <a:r>
              <a:rPr sz="1200" spc="95" dirty="0">
                <a:latin typeface="Times New Roman"/>
                <a:cs typeface="Times New Roman"/>
              </a:rPr>
              <a:t>the </a:t>
            </a:r>
            <a:r>
              <a:rPr sz="1200" spc="100" dirty="0">
                <a:latin typeface="Times New Roman"/>
                <a:cs typeface="Times New Roman"/>
              </a:rPr>
              <a:t>content  </a:t>
            </a:r>
            <a:r>
              <a:rPr sz="1200" spc="90" dirty="0">
                <a:latin typeface="Times New Roman"/>
                <a:cs typeface="Times New Roman"/>
              </a:rPr>
              <a:t>for </a:t>
            </a:r>
            <a:r>
              <a:rPr sz="1200" spc="110" dirty="0">
                <a:latin typeface="Times New Roman"/>
                <a:cs typeface="Times New Roman"/>
              </a:rPr>
              <a:t>an </a:t>
            </a:r>
            <a:r>
              <a:rPr sz="1200" spc="95" dirty="0">
                <a:latin typeface="Times New Roman"/>
                <a:cs typeface="Times New Roman"/>
              </a:rPr>
              <a:t>online </a:t>
            </a:r>
            <a:r>
              <a:rPr sz="1200" spc="100" dirty="0">
                <a:latin typeface="Times New Roman"/>
                <a:cs typeface="Times New Roman"/>
              </a:rPr>
              <a:t>auction </a:t>
            </a:r>
            <a:r>
              <a:rPr sz="1200" spc="75" dirty="0">
                <a:latin typeface="Times New Roman"/>
                <a:cs typeface="Times New Roman"/>
              </a:rPr>
              <a:t>site), </a:t>
            </a:r>
            <a:r>
              <a:rPr sz="1200" spc="65" dirty="0">
                <a:latin typeface="Times New Roman"/>
                <a:cs typeface="Times New Roman"/>
              </a:rPr>
              <a:t>it </a:t>
            </a:r>
            <a:r>
              <a:rPr sz="1200" spc="120" dirty="0">
                <a:latin typeface="Times New Roman"/>
                <a:cs typeface="Times New Roman"/>
              </a:rPr>
              <a:t>becomes </a:t>
            </a:r>
            <a:r>
              <a:rPr sz="1200" spc="100" dirty="0">
                <a:latin typeface="Times New Roman"/>
                <a:cs typeface="Times New Roman"/>
              </a:rPr>
              <a:t>important </a:t>
            </a:r>
            <a:r>
              <a:rPr sz="1200" spc="90" dirty="0">
                <a:latin typeface="Times New Roman"/>
                <a:cs typeface="Times New Roman"/>
              </a:rPr>
              <a:t>to establish </a:t>
            </a:r>
            <a:r>
              <a:rPr sz="1200" spc="105" dirty="0">
                <a:latin typeface="Times New Roman"/>
                <a:cs typeface="Times New Roman"/>
              </a:rPr>
              <a:t>a </a:t>
            </a:r>
            <a:r>
              <a:rPr sz="1200" spc="90" dirty="0">
                <a:latin typeface="Times New Roman"/>
                <a:cs typeface="Times New Roman"/>
              </a:rPr>
              <a:t>clear structural  </a:t>
            </a:r>
            <a:r>
              <a:rPr sz="1200" spc="114" dirty="0">
                <a:latin typeface="Times New Roman"/>
                <a:cs typeface="Times New Roman"/>
              </a:rPr>
              <a:t>model </a:t>
            </a:r>
            <a:r>
              <a:rPr sz="1200" spc="90" dirty="0">
                <a:latin typeface="Times New Roman"/>
                <a:cs typeface="Times New Roman"/>
              </a:rPr>
              <a:t>that </a:t>
            </a:r>
            <a:r>
              <a:rPr sz="1200" spc="95" dirty="0">
                <a:latin typeface="Times New Roman"/>
                <a:cs typeface="Times New Roman"/>
              </a:rPr>
              <a:t>incorporates </a:t>
            </a:r>
            <a:r>
              <a:rPr sz="1200" spc="100" dirty="0">
                <a:latin typeface="Times New Roman"/>
                <a:cs typeface="Times New Roman"/>
              </a:rPr>
              <a:t>content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110" dirty="0">
                <a:latin typeface="Times New Roman"/>
                <a:cs typeface="Times New Roman"/>
              </a:rPr>
              <a:t>components.</a:t>
            </a:r>
            <a:endParaRPr sz="12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880"/>
              </a:spcBef>
            </a:pPr>
            <a:r>
              <a:rPr sz="1200" b="1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Functional Design at the </a:t>
            </a:r>
            <a:r>
              <a:rPr sz="120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</a:t>
            </a:r>
            <a:r>
              <a:rPr sz="1200" b="1" u="heavy" spc="1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3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Level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4294967295"/>
          </p:nvPr>
        </p:nvSpPr>
        <p:spPr>
          <a:xfrm>
            <a:off x="6307073" y="10367264"/>
            <a:ext cx="49784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71</a:t>
            </a:fld>
            <a:endParaRPr spc="-20" dirty="0"/>
          </a:p>
        </p:txBody>
      </p:sp>
    </p:spTree>
    <p:extLst>
      <p:ext uri="{BB962C8B-B14F-4D97-AF65-F5344CB8AC3E}">
        <p14:creationId xmlns:p14="http://schemas.microsoft.com/office/powerpoint/2010/main" val="124045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993" y="281431"/>
            <a:ext cx="34283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86454" y="281431"/>
            <a:ext cx="664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8874" y="281431"/>
            <a:ext cx="12909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2117" y="528828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729488"/>
            <a:ext cx="21291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 Document</a:t>
            </a:r>
            <a:r>
              <a:rPr sz="1400" b="1" u="heavy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Template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00100" y="960119"/>
            <a:ext cx="4732020" cy="8639809"/>
            <a:chOff x="800100" y="960119"/>
            <a:chExt cx="4732020" cy="8639810"/>
          </a:xfrm>
        </p:grpSpPr>
        <p:sp>
          <p:nvSpPr>
            <p:cNvPr id="9" name="object 9"/>
            <p:cNvSpPr/>
            <p:nvPr/>
          </p:nvSpPr>
          <p:spPr>
            <a:xfrm>
              <a:off x="800100" y="960119"/>
              <a:ext cx="4504944" cy="4896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5088" y="6018275"/>
              <a:ext cx="4447032" cy="3581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4294967295"/>
          </p:nvPr>
        </p:nvSpPr>
        <p:spPr>
          <a:xfrm>
            <a:off x="6307073" y="10367264"/>
            <a:ext cx="49784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72</a:t>
            </a:fld>
            <a:endParaRPr spc="-20" dirty="0"/>
          </a:p>
        </p:txBody>
      </p:sp>
    </p:spTree>
    <p:extLst>
      <p:ext uri="{BB962C8B-B14F-4D97-AF65-F5344CB8AC3E}">
        <p14:creationId xmlns:p14="http://schemas.microsoft.com/office/powerpoint/2010/main" val="163376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7267" y="2603754"/>
            <a:ext cx="4862195" cy="4856480"/>
          </a:xfrm>
          <a:custGeom>
            <a:avLst/>
            <a:gdLst/>
            <a:ahLst/>
            <a:cxnLst/>
            <a:rect l="l" t="t" r="r" b="b"/>
            <a:pathLst>
              <a:path w="4862195" h="4856480">
                <a:moveTo>
                  <a:pt x="1819656" y="4273715"/>
                </a:moveTo>
                <a:lnTo>
                  <a:pt x="1814842" y="4210113"/>
                </a:lnTo>
                <a:lnTo>
                  <a:pt x="1800885" y="4145813"/>
                </a:lnTo>
                <a:lnTo>
                  <a:pt x="1777568" y="4080497"/>
                </a:lnTo>
                <a:lnTo>
                  <a:pt x="1743468" y="4013466"/>
                </a:lnTo>
                <a:lnTo>
                  <a:pt x="1722285" y="3979037"/>
                </a:lnTo>
                <a:lnTo>
                  <a:pt x="1698726" y="3945839"/>
                </a:lnTo>
                <a:lnTo>
                  <a:pt x="1672539" y="3912641"/>
                </a:lnTo>
                <a:lnTo>
                  <a:pt x="1643570" y="3879367"/>
                </a:lnTo>
                <a:lnTo>
                  <a:pt x="1619186" y="3853827"/>
                </a:lnTo>
                <a:lnTo>
                  <a:pt x="1612290" y="3846601"/>
                </a:lnTo>
                <a:lnTo>
                  <a:pt x="1612290" y="4250931"/>
                </a:lnTo>
                <a:lnTo>
                  <a:pt x="1610487" y="4277538"/>
                </a:lnTo>
                <a:lnTo>
                  <a:pt x="1598333" y="4327271"/>
                </a:lnTo>
                <a:lnTo>
                  <a:pt x="1573911" y="4374413"/>
                </a:lnTo>
                <a:lnTo>
                  <a:pt x="1536357" y="4419727"/>
                </a:lnTo>
                <a:lnTo>
                  <a:pt x="1349667" y="4606417"/>
                </a:lnTo>
                <a:lnTo>
                  <a:pt x="853478" y="4110101"/>
                </a:lnTo>
                <a:lnTo>
                  <a:pt x="1002563" y="3961003"/>
                </a:lnTo>
                <a:lnTo>
                  <a:pt x="1037196" y="3928376"/>
                </a:lnTo>
                <a:lnTo>
                  <a:pt x="1095870" y="3885869"/>
                </a:lnTo>
                <a:lnTo>
                  <a:pt x="1153350" y="3862514"/>
                </a:lnTo>
                <a:lnTo>
                  <a:pt x="1211745" y="3853827"/>
                </a:lnTo>
                <a:lnTo>
                  <a:pt x="1270889" y="3860215"/>
                </a:lnTo>
                <a:lnTo>
                  <a:pt x="1331518" y="3880142"/>
                </a:lnTo>
                <a:lnTo>
                  <a:pt x="1392885" y="3913835"/>
                </a:lnTo>
                <a:lnTo>
                  <a:pt x="1423835" y="3936352"/>
                </a:lnTo>
                <a:lnTo>
                  <a:pt x="1455153" y="3962565"/>
                </a:lnTo>
                <a:lnTo>
                  <a:pt x="1486827" y="3992499"/>
                </a:lnTo>
                <a:lnTo>
                  <a:pt x="1514525" y="4021950"/>
                </a:lnTo>
                <a:lnTo>
                  <a:pt x="1559204" y="4080802"/>
                </a:lnTo>
                <a:lnTo>
                  <a:pt x="1589379" y="4139146"/>
                </a:lnTo>
                <a:lnTo>
                  <a:pt x="1606905" y="4195737"/>
                </a:lnTo>
                <a:lnTo>
                  <a:pt x="1612290" y="4250931"/>
                </a:lnTo>
                <a:lnTo>
                  <a:pt x="1612290" y="3846601"/>
                </a:lnTo>
                <a:lnTo>
                  <a:pt x="1575485" y="3811854"/>
                </a:lnTo>
                <a:lnTo>
                  <a:pt x="1538986" y="3781209"/>
                </a:lnTo>
                <a:lnTo>
                  <a:pt x="1502143" y="3753751"/>
                </a:lnTo>
                <a:lnTo>
                  <a:pt x="1464983" y="3729228"/>
                </a:lnTo>
                <a:lnTo>
                  <a:pt x="1427810" y="3708031"/>
                </a:lnTo>
                <a:lnTo>
                  <a:pt x="1391234" y="3690416"/>
                </a:lnTo>
                <a:lnTo>
                  <a:pt x="1355305" y="3676205"/>
                </a:lnTo>
                <a:lnTo>
                  <a:pt x="1285367" y="3657447"/>
                </a:lnTo>
                <a:lnTo>
                  <a:pt x="1217879" y="3650932"/>
                </a:lnTo>
                <a:lnTo>
                  <a:pt x="1185329" y="3652012"/>
                </a:lnTo>
                <a:lnTo>
                  <a:pt x="1154747" y="3656711"/>
                </a:lnTo>
                <a:lnTo>
                  <a:pt x="1125664" y="3664191"/>
                </a:lnTo>
                <a:lnTo>
                  <a:pt x="1098067" y="3674326"/>
                </a:lnTo>
                <a:lnTo>
                  <a:pt x="1071918" y="3686937"/>
                </a:lnTo>
                <a:lnTo>
                  <a:pt x="1076718" y="3661206"/>
                </a:lnTo>
                <a:lnTo>
                  <a:pt x="1079538" y="3634994"/>
                </a:lnTo>
                <a:lnTo>
                  <a:pt x="1080058" y="3608222"/>
                </a:lnTo>
                <a:lnTo>
                  <a:pt x="1078014" y="3580765"/>
                </a:lnTo>
                <a:lnTo>
                  <a:pt x="1067130" y="3526053"/>
                </a:lnTo>
                <a:lnTo>
                  <a:pt x="1048931" y="3470656"/>
                </a:lnTo>
                <a:lnTo>
                  <a:pt x="1022908" y="3416795"/>
                </a:lnTo>
                <a:lnTo>
                  <a:pt x="988987" y="3362833"/>
                </a:lnTo>
                <a:lnTo>
                  <a:pt x="948385" y="3310039"/>
                </a:lnTo>
                <a:lnTo>
                  <a:pt x="917879" y="3275952"/>
                </a:lnTo>
                <a:lnTo>
                  <a:pt x="917879" y="3665220"/>
                </a:lnTo>
                <a:lnTo>
                  <a:pt x="916330" y="3689629"/>
                </a:lnTo>
                <a:lnTo>
                  <a:pt x="904036" y="3739324"/>
                </a:lnTo>
                <a:lnTo>
                  <a:pt x="873290" y="3789616"/>
                </a:lnTo>
                <a:lnTo>
                  <a:pt x="704380" y="3961003"/>
                </a:lnTo>
                <a:lnTo>
                  <a:pt x="248323" y="3504946"/>
                </a:lnTo>
                <a:lnTo>
                  <a:pt x="380911" y="3372358"/>
                </a:lnTo>
                <a:lnTo>
                  <a:pt x="434835" y="3326295"/>
                </a:lnTo>
                <a:lnTo>
                  <a:pt x="485432" y="3298317"/>
                </a:lnTo>
                <a:lnTo>
                  <a:pt x="534416" y="3286353"/>
                </a:lnTo>
                <a:lnTo>
                  <a:pt x="559041" y="3285210"/>
                </a:lnTo>
                <a:lnTo>
                  <a:pt x="583603" y="3287141"/>
                </a:lnTo>
                <a:lnTo>
                  <a:pt x="634339" y="3301581"/>
                </a:lnTo>
                <a:lnTo>
                  <a:pt x="685076" y="3327146"/>
                </a:lnTo>
                <a:lnTo>
                  <a:pt x="736282" y="3363645"/>
                </a:lnTo>
                <a:lnTo>
                  <a:pt x="787311" y="3409950"/>
                </a:lnTo>
                <a:lnTo>
                  <a:pt x="829983" y="3457156"/>
                </a:lnTo>
                <a:lnTo>
                  <a:pt x="866559" y="3507105"/>
                </a:lnTo>
                <a:lnTo>
                  <a:pt x="894816" y="3560381"/>
                </a:lnTo>
                <a:lnTo>
                  <a:pt x="911644" y="3612134"/>
                </a:lnTo>
                <a:lnTo>
                  <a:pt x="917765" y="3661206"/>
                </a:lnTo>
                <a:lnTo>
                  <a:pt x="917879" y="3665220"/>
                </a:lnTo>
                <a:lnTo>
                  <a:pt x="917879" y="3275952"/>
                </a:lnTo>
                <a:lnTo>
                  <a:pt x="859726" y="3219386"/>
                </a:lnTo>
                <a:lnTo>
                  <a:pt x="817689" y="3184334"/>
                </a:lnTo>
                <a:lnTo>
                  <a:pt x="775322" y="3153664"/>
                </a:lnTo>
                <a:lnTo>
                  <a:pt x="732574" y="3127375"/>
                </a:lnTo>
                <a:lnTo>
                  <a:pt x="690029" y="3105797"/>
                </a:lnTo>
                <a:lnTo>
                  <a:pt x="648042" y="3089300"/>
                </a:lnTo>
                <a:lnTo>
                  <a:pt x="606450" y="3077680"/>
                </a:lnTo>
                <a:lnTo>
                  <a:pt x="565061" y="3070733"/>
                </a:lnTo>
                <a:lnTo>
                  <a:pt x="523811" y="3068891"/>
                </a:lnTo>
                <a:lnTo>
                  <a:pt x="482968" y="3072498"/>
                </a:lnTo>
                <a:lnTo>
                  <a:pt x="442518" y="3081045"/>
                </a:lnTo>
                <a:lnTo>
                  <a:pt x="402501" y="3093974"/>
                </a:lnTo>
                <a:lnTo>
                  <a:pt x="362102" y="3112782"/>
                </a:lnTo>
                <a:lnTo>
                  <a:pt x="320929" y="3139033"/>
                </a:lnTo>
                <a:lnTo>
                  <a:pt x="278942" y="3172383"/>
                </a:lnTo>
                <a:lnTo>
                  <a:pt x="236131" y="3212465"/>
                </a:lnTo>
                <a:lnTo>
                  <a:pt x="138480" y="3310077"/>
                </a:lnTo>
                <a:lnTo>
                  <a:pt x="15786" y="3432810"/>
                </a:lnTo>
                <a:lnTo>
                  <a:pt x="127" y="3470656"/>
                </a:lnTo>
                <a:lnTo>
                  <a:pt x="0" y="3481806"/>
                </a:lnTo>
                <a:lnTo>
                  <a:pt x="3505" y="3498659"/>
                </a:lnTo>
                <a:lnTo>
                  <a:pt x="25374" y="3536404"/>
                </a:lnTo>
                <a:lnTo>
                  <a:pt x="1299883" y="4812919"/>
                </a:lnTo>
                <a:lnTo>
                  <a:pt x="1339773" y="4844834"/>
                </a:lnTo>
                <a:lnTo>
                  <a:pt x="1389761" y="4856264"/>
                </a:lnTo>
                <a:lnTo>
                  <a:pt x="1403159" y="4853686"/>
                </a:lnTo>
                <a:lnTo>
                  <a:pt x="1658670" y="4606417"/>
                </a:lnTo>
                <a:lnTo>
                  <a:pt x="1703324" y="4560278"/>
                </a:lnTo>
                <a:lnTo>
                  <a:pt x="1745996" y="4505604"/>
                </a:lnTo>
                <a:lnTo>
                  <a:pt x="1777136" y="4451401"/>
                </a:lnTo>
                <a:lnTo>
                  <a:pt x="1800364" y="4394822"/>
                </a:lnTo>
                <a:lnTo>
                  <a:pt x="1814385" y="4335107"/>
                </a:lnTo>
                <a:lnTo>
                  <a:pt x="1818170" y="4304690"/>
                </a:lnTo>
                <a:lnTo>
                  <a:pt x="1819656" y="4273715"/>
                </a:lnTo>
                <a:close/>
              </a:path>
              <a:path w="4862195" h="4856480">
                <a:moveTo>
                  <a:pt x="3251619" y="2996184"/>
                </a:moveTo>
                <a:lnTo>
                  <a:pt x="1941995" y="1676273"/>
                </a:lnTo>
                <a:lnTo>
                  <a:pt x="1908949" y="1648155"/>
                </a:lnTo>
                <a:lnTo>
                  <a:pt x="1869478" y="1630121"/>
                </a:lnTo>
                <a:lnTo>
                  <a:pt x="1843405" y="1626590"/>
                </a:lnTo>
                <a:lnTo>
                  <a:pt x="1835467" y="1627454"/>
                </a:lnTo>
                <a:lnTo>
                  <a:pt x="1801025" y="1647571"/>
                </a:lnTo>
                <a:lnTo>
                  <a:pt x="1718602" y="1729994"/>
                </a:lnTo>
                <a:lnTo>
                  <a:pt x="1690281" y="1769110"/>
                </a:lnTo>
                <a:lnTo>
                  <a:pt x="1683677" y="1814957"/>
                </a:lnTo>
                <a:lnTo>
                  <a:pt x="1685531" y="1828673"/>
                </a:lnTo>
                <a:lnTo>
                  <a:pt x="1698917" y="1873758"/>
                </a:lnTo>
                <a:lnTo>
                  <a:pt x="1714639" y="1908556"/>
                </a:lnTo>
                <a:lnTo>
                  <a:pt x="1736382" y="1947164"/>
                </a:lnTo>
                <a:lnTo>
                  <a:pt x="1862543" y="2171814"/>
                </a:lnTo>
                <a:lnTo>
                  <a:pt x="2262949" y="2892602"/>
                </a:lnTo>
                <a:lnTo>
                  <a:pt x="2464346" y="3252343"/>
                </a:lnTo>
                <a:lnTo>
                  <a:pt x="2460663" y="3256026"/>
                </a:lnTo>
                <a:lnTo>
                  <a:pt x="2237346" y="3127413"/>
                </a:lnTo>
                <a:lnTo>
                  <a:pt x="1565795" y="2744533"/>
                </a:lnTo>
                <a:lnTo>
                  <a:pt x="1145349" y="2503220"/>
                </a:lnTo>
                <a:lnTo>
                  <a:pt x="1111453" y="2485783"/>
                </a:lnTo>
                <a:lnTo>
                  <a:pt x="1066228" y="2469375"/>
                </a:lnTo>
                <a:lnTo>
                  <a:pt x="1037501" y="2465451"/>
                </a:lnTo>
                <a:lnTo>
                  <a:pt x="1023277" y="2466098"/>
                </a:lnTo>
                <a:lnTo>
                  <a:pt x="984542" y="2477008"/>
                </a:lnTo>
                <a:lnTo>
                  <a:pt x="947724" y="2501646"/>
                </a:lnTo>
                <a:lnTo>
                  <a:pt x="856653" y="2591943"/>
                </a:lnTo>
                <a:lnTo>
                  <a:pt x="838682" y="2631833"/>
                </a:lnTo>
                <a:lnTo>
                  <a:pt x="838746" y="2648966"/>
                </a:lnTo>
                <a:lnTo>
                  <a:pt x="852512" y="2687510"/>
                </a:lnTo>
                <a:lnTo>
                  <a:pt x="887641" y="2730627"/>
                </a:lnTo>
                <a:lnTo>
                  <a:pt x="2188248" y="4031234"/>
                </a:lnTo>
                <a:lnTo>
                  <a:pt x="2200948" y="4038092"/>
                </a:lnTo>
                <a:lnTo>
                  <a:pt x="2206790" y="4041013"/>
                </a:lnTo>
                <a:lnTo>
                  <a:pt x="2213013" y="4041140"/>
                </a:lnTo>
                <a:lnTo>
                  <a:pt x="2220506" y="4038092"/>
                </a:lnTo>
                <a:lnTo>
                  <a:pt x="2226526" y="4036669"/>
                </a:lnTo>
                <a:lnTo>
                  <a:pt x="2262759" y="4014139"/>
                </a:lnTo>
                <a:lnTo>
                  <a:pt x="2297633" y="3979265"/>
                </a:lnTo>
                <a:lnTo>
                  <a:pt x="2320594" y="3942600"/>
                </a:lnTo>
                <a:lnTo>
                  <a:pt x="2322360" y="3936238"/>
                </a:lnTo>
                <a:lnTo>
                  <a:pt x="2325408" y="3928745"/>
                </a:lnTo>
                <a:lnTo>
                  <a:pt x="2326043" y="3921760"/>
                </a:lnTo>
                <a:lnTo>
                  <a:pt x="2321725" y="3908552"/>
                </a:lnTo>
                <a:lnTo>
                  <a:pt x="2317153" y="3902329"/>
                </a:lnTo>
                <a:lnTo>
                  <a:pt x="1085126" y="2670302"/>
                </a:lnTo>
                <a:lnTo>
                  <a:pt x="1085888" y="2669667"/>
                </a:lnTo>
                <a:lnTo>
                  <a:pt x="1352651" y="2825559"/>
                </a:lnTo>
                <a:lnTo>
                  <a:pt x="2244179" y="3341382"/>
                </a:lnTo>
                <a:lnTo>
                  <a:pt x="2644559" y="3574923"/>
                </a:lnTo>
                <a:lnTo>
                  <a:pt x="2649639" y="3578479"/>
                </a:lnTo>
                <a:lnTo>
                  <a:pt x="2656370" y="3580511"/>
                </a:lnTo>
                <a:lnTo>
                  <a:pt x="2662593" y="3580892"/>
                </a:lnTo>
                <a:lnTo>
                  <a:pt x="2668054" y="3581908"/>
                </a:lnTo>
                <a:lnTo>
                  <a:pt x="2675039" y="3581273"/>
                </a:lnTo>
                <a:lnTo>
                  <a:pt x="2682532" y="3578352"/>
                </a:lnTo>
                <a:lnTo>
                  <a:pt x="2688844" y="3576548"/>
                </a:lnTo>
                <a:lnTo>
                  <a:pt x="2721648" y="3555238"/>
                </a:lnTo>
                <a:lnTo>
                  <a:pt x="2750756" y="3527196"/>
                </a:lnTo>
                <a:lnTo>
                  <a:pt x="2772346" y="3495129"/>
                </a:lnTo>
                <a:lnTo>
                  <a:pt x="2774353" y="3488690"/>
                </a:lnTo>
                <a:lnTo>
                  <a:pt x="2777274" y="3481324"/>
                </a:lnTo>
                <a:lnTo>
                  <a:pt x="2777909" y="3474212"/>
                </a:lnTo>
                <a:lnTo>
                  <a:pt x="2777528" y="3467989"/>
                </a:lnTo>
                <a:lnTo>
                  <a:pt x="2776512" y="3462528"/>
                </a:lnTo>
                <a:lnTo>
                  <a:pt x="2774480" y="3455924"/>
                </a:lnTo>
                <a:lnTo>
                  <a:pt x="2621407" y="3187103"/>
                </a:lnTo>
                <a:lnTo>
                  <a:pt x="2128291" y="2311946"/>
                </a:lnTo>
                <a:lnTo>
                  <a:pt x="1880273" y="1875155"/>
                </a:lnTo>
                <a:lnTo>
                  <a:pt x="1881797" y="1873758"/>
                </a:lnTo>
                <a:lnTo>
                  <a:pt x="3113697" y="3105785"/>
                </a:lnTo>
                <a:lnTo>
                  <a:pt x="3119920" y="3110357"/>
                </a:lnTo>
                <a:lnTo>
                  <a:pt x="3133128" y="3114675"/>
                </a:lnTo>
                <a:lnTo>
                  <a:pt x="3139351" y="3114802"/>
                </a:lnTo>
                <a:lnTo>
                  <a:pt x="3146844" y="3111754"/>
                </a:lnTo>
                <a:lnTo>
                  <a:pt x="3152876" y="3110331"/>
                </a:lnTo>
                <a:lnTo>
                  <a:pt x="3189401" y="3087471"/>
                </a:lnTo>
                <a:lnTo>
                  <a:pt x="3223590" y="3053308"/>
                </a:lnTo>
                <a:lnTo>
                  <a:pt x="3246196" y="3016999"/>
                </a:lnTo>
                <a:lnTo>
                  <a:pt x="3247936" y="3010662"/>
                </a:lnTo>
                <a:lnTo>
                  <a:pt x="3250984" y="3003169"/>
                </a:lnTo>
                <a:lnTo>
                  <a:pt x="3251619" y="2996184"/>
                </a:lnTo>
                <a:close/>
              </a:path>
              <a:path w="4862195" h="4856480">
                <a:moveTo>
                  <a:pt x="4044251" y="2028799"/>
                </a:moveTo>
                <a:lnTo>
                  <a:pt x="4038485" y="1986661"/>
                </a:lnTo>
                <a:lnTo>
                  <a:pt x="4022001" y="1951482"/>
                </a:lnTo>
                <a:lnTo>
                  <a:pt x="3995077" y="1919135"/>
                </a:lnTo>
                <a:lnTo>
                  <a:pt x="3959733" y="1883435"/>
                </a:lnTo>
                <a:lnTo>
                  <a:pt x="3928910" y="1855216"/>
                </a:lnTo>
                <a:lnTo>
                  <a:pt x="3892080" y="1828927"/>
                </a:lnTo>
                <a:lnTo>
                  <a:pt x="3885476" y="1826895"/>
                </a:lnTo>
                <a:lnTo>
                  <a:pt x="3876586" y="1826895"/>
                </a:lnTo>
                <a:lnTo>
                  <a:pt x="3858488" y="1865706"/>
                </a:lnTo>
                <a:lnTo>
                  <a:pt x="3858679" y="1884045"/>
                </a:lnTo>
                <a:lnTo>
                  <a:pt x="3859352" y="1905127"/>
                </a:lnTo>
                <a:lnTo>
                  <a:pt x="3858831" y="1927987"/>
                </a:lnTo>
                <a:lnTo>
                  <a:pt x="3854996" y="1979168"/>
                </a:lnTo>
                <a:lnTo>
                  <a:pt x="3845890" y="2037549"/>
                </a:lnTo>
                <a:lnTo>
                  <a:pt x="3827564" y="2100199"/>
                </a:lnTo>
                <a:lnTo>
                  <a:pt x="3796106" y="2163165"/>
                </a:lnTo>
                <a:lnTo>
                  <a:pt x="3747046" y="2222119"/>
                </a:lnTo>
                <a:lnTo>
                  <a:pt x="3711371" y="2253399"/>
                </a:lnTo>
                <a:lnTo>
                  <a:pt x="3673005" y="2278469"/>
                </a:lnTo>
                <a:lnTo>
                  <a:pt x="3631958" y="2297087"/>
                </a:lnTo>
                <a:lnTo>
                  <a:pt x="3588296" y="2308987"/>
                </a:lnTo>
                <a:lnTo>
                  <a:pt x="3542512" y="2315768"/>
                </a:lnTo>
                <a:lnTo>
                  <a:pt x="3494646" y="2315997"/>
                </a:lnTo>
                <a:lnTo>
                  <a:pt x="3444608" y="2309469"/>
                </a:lnTo>
                <a:lnTo>
                  <a:pt x="3392335" y="2296033"/>
                </a:lnTo>
                <a:lnTo>
                  <a:pt x="3349282" y="2281174"/>
                </a:lnTo>
                <a:lnTo>
                  <a:pt x="3304705" y="2262390"/>
                </a:lnTo>
                <a:lnTo>
                  <a:pt x="3258743" y="2239543"/>
                </a:lnTo>
                <a:lnTo>
                  <a:pt x="3211576" y="2212492"/>
                </a:lnTo>
                <a:lnTo>
                  <a:pt x="3163354" y="2181098"/>
                </a:lnTo>
                <a:lnTo>
                  <a:pt x="3128073" y="2156345"/>
                </a:lnTo>
                <a:lnTo>
                  <a:pt x="3092361" y="2129625"/>
                </a:lnTo>
                <a:lnTo>
                  <a:pt x="3056217" y="2100884"/>
                </a:lnTo>
                <a:lnTo>
                  <a:pt x="3019602" y="2070112"/>
                </a:lnTo>
                <a:lnTo>
                  <a:pt x="2982557" y="2037245"/>
                </a:lnTo>
                <a:lnTo>
                  <a:pt x="2945041" y="2002243"/>
                </a:lnTo>
                <a:lnTo>
                  <a:pt x="2907068" y="1965071"/>
                </a:lnTo>
                <a:lnTo>
                  <a:pt x="2869400" y="1926615"/>
                </a:lnTo>
                <a:lnTo>
                  <a:pt x="2833916" y="1888591"/>
                </a:lnTo>
                <a:lnTo>
                  <a:pt x="2800553" y="1850961"/>
                </a:lnTo>
                <a:lnTo>
                  <a:pt x="2769260" y="1813687"/>
                </a:lnTo>
                <a:lnTo>
                  <a:pt x="2740025" y="1776730"/>
                </a:lnTo>
                <a:lnTo>
                  <a:pt x="2712770" y="1740039"/>
                </a:lnTo>
                <a:lnTo>
                  <a:pt x="2687485" y="1703578"/>
                </a:lnTo>
                <a:lnTo>
                  <a:pt x="2655709" y="1654352"/>
                </a:lnTo>
                <a:lnTo>
                  <a:pt x="2628074" y="1606194"/>
                </a:lnTo>
                <a:lnTo>
                  <a:pt x="2604351" y="1559140"/>
                </a:lnTo>
                <a:lnTo>
                  <a:pt x="2584310" y="1513230"/>
                </a:lnTo>
                <a:lnTo>
                  <a:pt x="2567724" y="1468501"/>
                </a:lnTo>
                <a:lnTo>
                  <a:pt x="2552700" y="1414449"/>
                </a:lnTo>
                <a:lnTo>
                  <a:pt x="2544648" y="1362697"/>
                </a:lnTo>
                <a:lnTo>
                  <a:pt x="2543048" y="1313395"/>
                </a:lnTo>
                <a:lnTo>
                  <a:pt x="2547404" y="1266698"/>
                </a:lnTo>
                <a:lnTo>
                  <a:pt x="2558084" y="1223149"/>
                </a:lnTo>
                <a:lnTo>
                  <a:pt x="2575445" y="1182751"/>
                </a:lnTo>
                <a:lnTo>
                  <a:pt x="2599169" y="1145514"/>
                </a:lnTo>
                <a:lnTo>
                  <a:pt x="2628938" y="1111377"/>
                </a:lnTo>
                <a:lnTo>
                  <a:pt x="2658846" y="1083881"/>
                </a:lnTo>
                <a:lnTo>
                  <a:pt x="2719921" y="1043101"/>
                </a:lnTo>
                <a:lnTo>
                  <a:pt x="2783001" y="1020660"/>
                </a:lnTo>
                <a:lnTo>
                  <a:pt x="2842831" y="1007783"/>
                </a:lnTo>
                <a:lnTo>
                  <a:pt x="2897543" y="1003084"/>
                </a:lnTo>
                <a:lnTo>
                  <a:pt x="2944698" y="1002296"/>
                </a:lnTo>
                <a:lnTo>
                  <a:pt x="2984055" y="1003528"/>
                </a:lnTo>
                <a:lnTo>
                  <a:pt x="2998762" y="1002449"/>
                </a:lnTo>
                <a:lnTo>
                  <a:pt x="3018701" y="967486"/>
                </a:lnTo>
                <a:lnTo>
                  <a:pt x="2993555" y="927354"/>
                </a:lnTo>
                <a:lnTo>
                  <a:pt x="2948559" y="879487"/>
                </a:lnTo>
                <a:lnTo>
                  <a:pt x="2915793" y="849591"/>
                </a:lnTo>
                <a:lnTo>
                  <a:pt x="2883992" y="827125"/>
                </a:lnTo>
                <a:lnTo>
                  <a:pt x="2837218" y="811530"/>
                </a:lnTo>
                <a:lnTo>
                  <a:pt x="2806319" y="809599"/>
                </a:lnTo>
                <a:lnTo>
                  <a:pt x="2786354" y="810183"/>
                </a:lnTo>
                <a:lnTo>
                  <a:pt x="2738958" y="813625"/>
                </a:lnTo>
                <a:lnTo>
                  <a:pt x="2688894" y="823836"/>
                </a:lnTo>
                <a:lnTo>
                  <a:pt x="2637358" y="839609"/>
                </a:lnTo>
                <a:lnTo>
                  <a:pt x="2585974" y="861822"/>
                </a:lnTo>
                <a:lnTo>
                  <a:pt x="2535542" y="889965"/>
                </a:lnTo>
                <a:lnTo>
                  <a:pt x="2489200" y="925690"/>
                </a:lnTo>
                <a:lnTo>
                  <a:pt x="2432189" y="985329"/>
                </a:lnTo>
                <a:lnTo>
                  <a:pt x="2401938" y="1027277"/>
                </a:lnTo>
                <a:lnTo>
                  <a:pt x="2377160" y="1071841"/>
                </a:lnTo>
                <a:lnTo>
                  <a:pt x="2358034" y="1119073"/>
                </a:lnTo>
                <a:lnTo>
                  <a:pt x="2344712" y="1169035"/>
                </a:lnTo>
                <a:lnTo>
                  <a:pt x="2337422" y="1212773"/>
                </a:lnTo>
                <a:lnTo>
                  <a:pt x="2333472" y="1257630"/>
                </a:lnTo>
                <a:lnTo>
                  <a:pt x="2333040" y="1303629"/>
                </a:lnTo>
                <a:lnTo>
                  <a:pt x="2336292" y="1350797"/>
                </a:lnTo>
                <a:lnTo>
                  <a:pt x="2343429" y="1399146"/>
                </a:lnTo>
                <a:lnTo>
                  <a:pt x="2354618" y="1448689"/>
                </a:lnTo>
                <a:lnTo>
                  <a:pt x="2367648" y="1492516"/>
                </a:lnTo>
                <a:lnTo>
                  <a:pt x="2383117" y="1537004"/>
                </a:lnTo>
                <a:lnTo>
                  <a:pt x="2401125" y="1582140"/>
                </a:lnTo>
                <a:lnTo>
                  <a:pt x="2421775" y="1627886"/>
                </a:lnTo>
                <a:lnTo>
                  <a:pt x="2445169" y="1674228"/>
                </a:lnTo>
                <a:lnTo>
                  <a:pt x="2471432" y="1721142"/>
                </a:lnTo>
                <a:lnTo>
                  <a:pt x="2500668" y="1768602"/>
                </a:lnTo>
                <a:lnTo>
                  <a:pt x="2525115" y="1806067"/>
                </a:lnTo>
                <a:lnTo>
                  <a:pt x="2551265" y="1843747"/>
                </a:lnTo>
                <a:lnTo>
                  <a:pt x="2579078" y="1881644"/>
                </a:lnTo>
                <a:lnTo>
                  <a:pt x="2608580" y="1919732"/>
                </a:lnTo>
                <a:lnTo>
                  <a:pt x="2639771" y="1957984"/>
                </a:lnTo>
                <a:lnTo>
                  <a:pt x="2672651" y="1996401"/>
                </a:lnTo>
                <a:lnTo>
                  <a:pt x="2707221" y="2034946"/>
                </a:lnTo>
                <a:lnTo>
                  <a:pt x="2743492" y="2073617"/>
                </a:lnTo>
                <a:lnTo>
                  <a:pt x="2781465" y="2112391"/>
                </a:lnTo>
                <a:lnTo>
                  <a:pt x="2824124" y="2154123"/>
                </a:lnTo>
                <a:lnTo>
                  <a:pt x="2866402" y="2193594"/>
                </a:lnTo>
                <a:lnTo>
                  <a:pt x="2908300" y="2230831"/>
                </a:lnTo>
                <a:lnTo>
                  <a:pt x="2949816" y="2265870"/>
                </a:lnTo>
                <a:lnTo>
                  <a:pt x="2990951" y="2298750"/>
                </a:lnTo>
                <a:lnTo>
                  <a:pt x="3031718" y="2329497"/>
                </a:lnTo>
                <a:lnTo>
                  <a:pt x="3072130" y="2358123"/>
                </a:lnTo>
                <a:lnTo>
                  <a:pt x="3112173" y="2384679"/>
                </a:lnTo>
                <a:lnTo>
                  <a:pt x="3157550" y="2413012"/>
                </a:lnTo>
                <a:lnTo>
                  <a:pt x="3202241" y="2438285"/>
                </a:lnTo>
                <a:lnTo>
                  <a:pt x="3246259" y="2460637"/>
                </a:lnTo>
                <a:lnTo>
                  <a:pt x="3289592" y="2480183"/>
                </a:lnTo>
                <a:lnTo>
                  <a:pt x="3332264" y="2497036"/>
                </a:lnTo>
                <a:lnTo>
                  <a:pt x="3374250" y="2511310"/>
                </a:lnTo>
                <a:lnTo>
                  <a:pt x="3415576" y="2523109"/>
                </a:lnTo>
                <a:lnTo>
                  <a:pt x="3471684" y="2535313"/>
                </a:lnTo>
                <a:lnTo>
                  <a:pt x="3526193" y="2541638"/>
                </a:lnTo>
                <a:lnTo>
                  <a:pt x="3579114" y="2542387"/>
                </a:lnTo>
                <a:lnTo>
                  <a:pt x="3630460" y="2537891"/>
                </a:lnTo>
                <a:lnTo>
                  <a:pt x="3680244" y="2528443"/>
                </a:lnTo>
                <a:lnTo>
                  <a:pt x="3727653" y="2514231"/>
                </a:lnTo>
                <a:lnTo>
                  <a:pt x="3772941" y="2494546"/>
                </a:lnTo>
                <a:lnTo>
                  <a:pt x="3816108" y="2469527"/>
                </a:lnTo>
                <a:lnTo>
                  <a:pt x="3857129" y="2439289"/>
                </a:lnTo>
                <a:lnTo>
                  <a:pt x="3896017" y="2403983"/>
                </a:lnTo>
                <a:lnTo>
                  <a:pt x="3922179" y="2376208"/>
                </a:lnTo>
                <a:lnTo>
                  <a:pt x="3965841" y="2318677"/>
                </a:lnTo>
                <a:lnTo>
                  <a:pt x="3996956" y="2257869"/>
                </a:lnTo>
                <a:lnTo>
                  <a:pt x="4019473" y="2198789"/>
                </a:lnTo>
                <a:lnTo>
                  <a:pt x="4033824" y="2142477"/>
                </a:lnTo>
                <a:lnTo>
                  <a:pt x="4042067" y="2091093"/>
                </a:lnTo>
                <a:lnTo>
                  <a:pt x="4044099" y="2046452"/>
                </a:lnTo>
                <a:lnTo>
                  <a:pt x="4044251" y="2028799"/>
                </a:lnTo>
                <a:close/>
              </a:path>
              <a:path w="4862195" h="4856480">
                <a:moveTo>
                  <a:pt x="4861979" y="1394460"/>
                </a:moveTo>
                <a:lnTo>
                  <a:pt x="4848034" y="1357541"/>
                </a:lnTo>
                <a:lnTo>
                  <a:pt x="4813401" y="1316012"/>
                </a:lnTo>
                <a:lnTo>
                  <a:pt x="4783506" y="1286827"/>
                </a:lnTo>
                <a:lnTo>
                  <a:pt x="4750320" y="1259928"/>
                </a:lnTo>
                <a:lnTo>
                  <a:pt x="4715040" y="1247521"/>
                </a:lnTo>
                <a:lnTo>
                  <a:pt x="4708182" y="1247902"/>
                </a:lnTo>
                <a:lnTo>
                  <a:pt x="4703229" y="1250569"/>
                </a:lnTo>
                <a:lnTo>
                  <a:pt x="4314990" y="1638808"/>
                </a:lnTo>
                <a:lnTo>
                  <a:pt x="3811181" y="1134999"/>
                </a:lnTo>
                <a:lnTo>
                  <a:pt x="4140238" y="805942"/>
                </a:lnTo>
                <a:lnTo>
                  <a:pt x="4142905" y="801116"/>
                </a:lnTo>
                <a:lnTo>
                  <a:pt x="4143286" y="794131"/>
                </a:lnTo>
                <a:lnTo>
                  <a:pt x="4144048" y="788924"/>
                </a:lnTo>
                <a:lnTo>
                  <a:pt x="4127449" y="754151"/>
                </a:lnTo>
                <a:lnTo>
                  <a:pt x="4098213" y="720890"/>
                </a:lnTo>
                <a:lnTo>
                  <a:pt x="4068876" y="692175"/>
                </a:lnTo>
                <a:lnTo>
                  <a:pt x="4036263" y="664959"/>
                </a:lnTo>
                <a:lnTo>
                  <a:pt x="4000792" y="651510"/>
                </a:lnTo>
                <a:lnTo>
                  <a:pt x="3993680" y="651891"/>
                </a:lnTo>
                <a:lnTo>
                  <a:pt x="3988854" y="654685"/>
                </a:lnTo>
                <a:lnTo>
                  <a:pt x="3659924" y="983615"/>
                </a:lnTo>
                <a:lnTo>
                  <a:pt x="3217964" y="541782"/>
                </a:lnTo>
                <a:lnTo>
                  <a:pt x="3600869" y="158877"/>
                </a:lnTo>
                <a:lnTo>
                  <a:pt x="3594354" y="119151"/>
                </a:lnTo>
                <a:lnTo>
                  <a:pt x="3571760" y="88023"/>
                </a:lnTo>
                <a:lnTo>
                  <a:pt x="3536035" y="50647"/>
                </a:lnTo>
                <a:lnTo>
                  <a:pt x="3499929" y="19558"/>
                </a:lnTo>
                <a:lnTo>
                  <a:pt x="3463455" y="381"/>
                </a:lnTo>
                <a:lnTo>
                  <a:pt x="3457232" y="0"/>
                </a:lnTo>
                <a:lnTo>
                  <a:pt x="3450247" y="508"/>
                </a:lnTo>
                <a:lnTo>
                  <a:pt x="2981490" y="467106"/>
                </a:lnTo>
                <a:lnTo>
                  <a:pt x="2965488" y="515747"/>
                </a:lnTo>
                <a:lnTo>
                  <a:pt x="2969158" y="533006"/>
                </a:lnTo>
                <a:lnTo>
                  <a:pt x="2991078" y="570712"/>
                </a:lnTo>
                <a:lnTo>
                  <a:pt x="4265587" y="1847215"/>
                </a:lnTo>
                <a:lnTo>
                  <a:pt x="4305427" y="1879130"/>
                </a:lnTo>
                <a:lnTo>
                  <a:pt x="4355401" y="1890560"/>
                </a:lnTo>
                <a:lnTo>
                  <a:pt x="4368812" y="1887982"/>
                </a:lnTo>
                <a:lnTo>
                  <a:pt x="4380293" y="1882838"/>
                </a:lnTo>
                <a:lnTo>
                  <a:pt x="4389793" y="1875409"/>
                </a:lnTo>
                <a:lnTo>
                  <a:pt x="4858931" y="1406271"/>
                </a:lnTo>
                <a:lnTo>
                  <a:pt x="4861598" y="1401445"/>
                </a:lnTo>
                <a:lnTo>
                  <a:pt x="4861979" y="1394460"/>
                </a:lnTo>
                <a:close/>
              </a:path>
            </a:pathLst>
          </a:custGeom>
          <a:solidFill>
            <a:srgbClr val="C0C0C0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9625" y="427736"/>
            <a:ext cx="34283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imes New Roman"/>
                <a:cs typeface="Times New Roman"/>
              </a:rPr>
              <a:t>MANAGEMENT OF SOFTWARE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SYSTEMS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0085" y="427736"/>
            <a:ext cx="664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CST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309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72126" y="427736"/>
            <a:ext cx="12909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9440" algn="l"/>
              </a:tabLst>
            </a:pPr>
            <a:r>
              <a:rPr sz="1400" spc="-5" dirty="0">
                <a:latin typeface="Times New Roman"/>
                <a:cs typeface="Times New Roman"/>
              </a:rPr>
              <a:t>KTU	</a:t>
            </a:r>
            <a:r>
              <a:rPr sz="1400" dirty="0">
                <a:latin typeface="Times New Roman"/>
                <a:cs typeface="Times New Roman"/>
              </a:rPr>
              <a:t>(S5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CSE)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96417" y="675132"/>
            <a:ext cx="5981065" cy="56515"/>
          </a:xfrm>
          <a:custGeom>
            <a:avLst/>
            <a:gdLst/>
            <a:ahLst/>
            <a:cxnLst/>
            <a:rect l="l" t="t" r="r" b="b"/>
            <a:pathLst>
              <a:path w="5981065" h="56515">
                <a:moveTo>
                  <a:pt x="5981065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5981065" y="56388"/>
                </a:lnTo>
                <a:lnTo>
                  <a:pt x="5981065" y="18288"/>
                </a:lnTo>
                <a:close/>
              </a:path>
              <a:path w="5981065" h="56515">
                <a:moveTo>
                  <a:pt x="5981065" y="0"/>
                </a:moveTo>
                <a:lnTo>
                  <a:pt x="0" y="0"/>
                </a:lnTo>
                <a:lnTo>
                  <a:pt x="0" y="9144"/>
                </a:lnTo>
                <a:lnTo>
                  <a:pt x="5981065" y="9144"/>
                </a:lnTo>
                <a:lnTo>
                  <a:pt x="5981065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401561" y="9239199"/>
            <a:ext cx="47244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0" dirty="0">
                <a:latin typeface="Trebuchet MS"/>
                <a:cs typeface="Trebuchet MS"/>
              </a:rPr>
              <a:t>Page</a:t>
            </a:r>
            <a:r>
              <a:rPr sz="1100" spc="-155" dirty="0">
                <a:latin typeface="Trebuchet MS"/>
                <a:cs typeface="Trebuchet MS"/>
              </a:rPr>
              <a:t> </a:t>
            </a:r>
            <a:r>
              <a:rPr sz="1100" spc="-20" dirty="0">
                <a:latin typeface="Trebuchet MS"/>
                <a:cs typeface="Trebuchet MS"/>
              </a:rPr>
              <a:t>47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6417" y="9190939"/>
            <a:ext cx="5981065" cy="56515"/>
          </a:xfrm>
          <a:custGeom>
            <a:avLst/>
            <a:gdLst/>
            <a:ahLst/>
            <a:cxnLst/>
            <a:rect l="l" t="t" r="r" b="b"/>
            <a:pathLst>
              <a:path w="5981065" h="56515">
                <a:moveTo>
                  <a:pt x="5981065" y="47256"/>
                </a:moveTo>
                <a:lnTo>
                  <a:pt x="0" y="47256"/>
                </a:lnTo>
                <a:lnTo>
                  <a:pt x="0" y="56388"/>
                </a:lnTo>
                <a:lnTo>
                  <a:pt x="5981065" y="56388"/>
                </a:lnTo>
                <a:lnTo>
                  <a:pt x="5981065" y="47256"/>
                </a:lnTo>
                <a:close/>
              </a:path>
              <a:path w="5981065" h="56515">
                <a:moveTo>
                  <a:pt x="5981065" y="0"/>
                </a:moveTo>
                <a:lnTo>
                  <a:pt x="0" y="0"/>
                </a:lnTo>
                <a:lnTo>
                  <a:pt x="0" y="38100"/>
                </a:lnTo>
                <a:lnTo>
                  <a:pt x="5981065" y="38100"/>
                </a:lnTo>
                <a:lnTo>
                  <a:pt x="5981065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02004" y="889508"/>
            <a:ext cx="5972810" cy="35984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CASE STUDY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Ariane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5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launch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accident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9500"/>
              </a:lnSpc>
              <a:spcBef>
                <a:spcPts val="750"/>
              </a:spcBef>
            </a:pPr>
            <a:r>
              <a:rPr sz="1100" spc="-5" dirty="0">
                <a:latin typeface="Carlito"/>
                <a:cs typeface="Carlito"/>
              </a:rPr>
              <a:t>This</a:t>
            </a:r>
            <a:r>
              <a:rPr sz="1100" spc="-4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case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study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describes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the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accident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that</a:t>
            </a:r>
            <a:r>
              <a:rPr sz="1100" spc="-5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occurred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on</a:t>
            </a:r>
            <a:r>
              <a:rPr sz="1100" spc="-6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the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initial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launch</a:t>
            </a:r>
            <a:r>
              <a:rPr sz="1100" spc="-4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of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the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Ariane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5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rocket,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a</a:t>
            </a:r>
            <a:r>
              <a:rPr sz="1100" spc="-4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launcher  </a:t>
            </a:r>
            <a:r>
              <a:rPr sz="1100" dirty="0">
                <a:latin typeface="Carlito"/>
                <a:cs typeface="Carlito"/>
              </a:rPr>
              <a:t>developed </a:t>
            </a:r>
            <a:r>
              <a:rPr sz="1100" spc="-10" dirty="0">
                <a:latin typeface="Carlito"/>
                <a:cs typeface="Carlito"/>
              </a:rPr>
              <a:t>by </a:t>
            </a:r>
            <a:r>
              <a:rPr sz="1100" dirty="0">
                <a:latin typeface="Carlito"/>
                <a:cs typeface="Carlito"/>
              </a:rPr>
              <a:t>the </a:t>
            </a:r>
            <a:r>
              <a:rPr sz="1100" spc="-5" dirty="0">
                <a:latin typeface="Carlito"/>
                <a:cs typeface="Carlito"/>
              </a:rPr>
              <a:t>European Space Agency. The rocket exploded shortly </a:t>
            </a:r>
            <a:r>
              <a:rPr sz="1100" dirty="0">
                <a:latin typeface="Carlito"/>
                <a:cs typeface="Carlito"/>
              </a:rPr>
              <a:t>after </a:t>
            </a:r>
            <a:r>
              <a:rPr sz="1100" spc="-5" dirty="0">
                <a:latin typeface="Carlito"/>
                <a:cs typeface="Carlito"/>
              </a:rPr>
              <a:t>take-off </a:t>
            </a:r>
            <a:r>
              <a:rPr sz="1100" dirty="0">
                <a:latin typeface="Carlito"/>
                <a:cs typeface="Carlito"/>
              </a:rPr>
              <a:t>and the </a:t>
            </a:r>
            <a:r>
              <a:rPr sz="1100" spc="-5" dirty="0">
                <a:latin typeface="Carlito"/>
                <a:cs typeface="Carlito"/>
              </a:rPr>
              <a:t>subsequent  </a:t>
            </a:r>
            <a:r>
              <a:rPr sz="1100" dirty="0">
                <a:latin typeface="Carlito"/>
                <a:cs typeface="Carlito"/>
              </a:rPr>
              <a:t>enquiry </a:t>
            </a:r>
            <a:r>
              <a:rPr sz="1100" spc="-5" dirty="0">
                <a:latin typeface="Carlito"/>
                <a:cs typeface="Carlito"/>
              </a:rPr>
              <a:t>showed </a:t>
            </a:r>
            <a:r>
              <a:rPr sz="1100" dirty="0">
                <a:latin typeface="Carlito"/>
                <a:cs typeface="Carlito"/>
              </a:rPr>
              <a:t>that this </a:t>
            </a:r>
            <a:r>
              <a:rPr sz="1100" spc="-5" dirty="0">
                <a:latin typeface="Carlito"/>
                <a:cs typeface="Carlito"/>
              </a:rPr>
              <a:t>was due to </a:t>
            </a:r>
            <a:r>
              <a:rPr sz="1100" dirty="0">
                <a:latin typeface="Carlito"/>
                <a:cs typeface="Carlito"/>
              </a:rPr>
              <a:t>a </a:t>
            </a:r>
            <a:r>
              <a:rPr sz="1100" spc="-5" dirty="0">
                <a:latin typeface="Carlito"/>
                <a:cs typeface="Carlito"/>
              </a:rPr>
              <a:t>fault </a:t>
            </a:r>
            <a:r>
              <a:rPr sz="1100" dirty="0">
                <a:latin typeface="Carlito"/>
                <a:cs typeface="Carlito"/>
              </a:rPr>
              <a:t>in the </a:t>
            </a:r>
            <a:r>
              <a:rPr sz="1100" spc="-5" dirty="0">
                <a:latin typeface="Carlito"/>
                <a:cs typeface="Carlito"/>
              </a:rPr>
              <a:t>software </a:t>
            </a:r>
            <a:r>
              <a:rPr sz="1100" dirty="0">
                <a:latin typeface="Carlito"/>
                <a:cs typeface="Carlito"/>
              </a:rPr>
              <a:t>in the </a:t>
            </a:r>
            <a:r>
              <a:rPr sz="1100" spc="-5" dirty="0">
                <a:latin typeface="Carlito"/>
                <a:cs typeface="Carlito"/>
              </a:rPr>
              <a:t>inertial navigation</a:t>
            </a:r>
            <a:r>
              <a:rPr sz="1100" spc="2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system.</a:t>
            </a:r>
            <a:endParaRPr sz="1100">
              <a:latin typeface="Carlito"/>
              <a:cs typeface="Carlito"/>
            </a:endParaRPr>
          </a:p>
          <a:p>
            <a:pPr marL="12700" marR="5080" algn="just">
              <a:lnSpc>
                <a:spcPct val="109900"/>
              </a:lnSpc>
              <a:spcBef>
                <a:spcPts val="795"/>
              </a:spcBef>
            </a:pPr>
            <a:r>
              <a:rPr sz="1100" dirty="0">
                <a:latin typeface="Carlito"/>
                <a:cs typeface="Carlito"/>
              </a:rPr>
              <a:t>In </a:t>
            </a:r>
            <a:r>
              <a:rPr sz="1100" spc="-5" dirty="0">
                <a:latin typeface="Carlito"/>
                <a:cs typeface="Carlito"/>
              </a:rPr>
              <a:t>June 1996, </a:t>
            </a:r>
            <a:r>
              <a:rPr sz="1100" dirty="0">
                <a:latin typeface="Carlito"/>
                <a:cs typeface="Carlito"/>
              </a:rPr>
              <a:t>the then </a:t>
            </a:r>
            <a:r>
              <a:rPr sz="1100" spc="-5" dirty="0">
                <a:latin typeface="Carlito"/>
                <a:cs typeface="Carlito"/>
              </a:rPr>
              <a:t>new Arianne </a:t>
            </a:r>
            <a:r>
              <a:rPr sz="1100" dirty="0">
                <a:latin typeface="Carlito"/>
                <a:cs typeface="Carlito"/>
              </a:rPr>
              <a:t>5 </a:t>
            </a:r>
            <a:r>
              <a:rPr sz="1100" spc="-5" dirty="0">
                <a:latin typeface="Carlito"/>
                <a:cs typeface="Carlito"/>
              </a:rPr>
              <a:t>rocket </a:t>
            </a:r>
            <a:r>
              <a:rPr sz="1100" dirty="0">
                <a:latin typeface="Carlito"/>
                <a:cs typeface="Carlito"/>
              </a:rPr>
              <a:t>was </a:t>
            </a:r>
            <a:r>
              <a:rPr sz="1100" spc="-5" dirty="0">
                <a:latin typeface="Carlito"/>
                <a:cs typeface="Carlito"/>
              </a:rPr>
              <a:t>launched </a:t>
            </a:r>
            <a:r>
              <a:rPr sz="1100" dirty="0">
                <a:latin typeface="Carlito"/>
                <a:cs typeface="Carlito"/>
              </a:rPr>
              <a:t>on its maiden </a:t>
            </a:r>
            <a:r>
              <a:rPr sz="1100" spc="-5" dirty="0">
                <a:latin typeface="Carlito"/>
                <a:cs typeface="Carlito"/>
              </a:rPr>
              <a:t>flight. </a:t>
            </a:r>
            <a:r>
              <a:rPr sz="1100" dirty="0">
                <a:latin typeface="Carlito"/>
                <a:cs typeface="Carlito"/>
              </a:rPr>
              <a:t>It carried a </a:t>
            </a:r>
            <a:r>
              <a:rPr sz="1100" spc="-5" dirty="0">
                <a:latin typeface="Carlito"/>
                <a:cs typeface="Carlito"/>
              </a:rPr>
              <a:t>payload </a:t>
            </a:r>
            <a:r>
              <a:rPr sz="1100" dirty="0">
                <a:latin typeface="Carlito"/>
                <a:cs typeface="Carlito"/>
              </a:rPr>
              <a:t>of  </a:t>
            </a:r>
            <a:r>
              <a:rPr sz="1100" spc="-5" dirty="0">
                <a:latin typeface="Carlito"/>
                <a:cs typeface="Carlito"/>
              </a:rPr>
              <a:t>scientific satellites. Ariane </a:t>
            </a:r>
            <a:r>
              <a:rPr sz="1100" dirty="0">
                <a:latin typeface="Carlito"/>
                <a:cs typeface="Carlito"/>
              </a:rPr>
              <a:t>5 </a:t>
            </a:r>
            <a:r>
              <a:rPr sz="1100" spc="-5" dirty="0">
                <a:latin typeface="Carlito"/>
                <a:cs typeface="Carlito"/>
              </a:rPr>
              <a:t>was commercially very significant for </a:t>
            </a:r>
            <a:r>
              <a:rPr sz="1100" dirty="0">
                <a:latin typeface="Carlito"/>
                <a:cs typeface="Carlito"/>
              </a:rPr>
              <a:t>the </a:t>
            </a:r>
            <a:r>
              <a:rPr sz="1100" spc="-5" dirty="0">
                <a:latin typeface="Carlito"/>
                <a:cs typeface="Carlito"/>
              </a:rPr>
              <a:t>European Space </a:t>
            </a:r>
            <a:r>
              <a:rPr sz="1100" dirty="0">
                <a:latin typeface="Carlito"/>
                <a:cs typeface="Carlito"/>
              </a:rPr>
              <a:t>Agency as it </a:t>
            </a:r>
            <a:r>
              <a:rPr sz="1100" spc="-5" dirty="0">
                <a:latin typeface="Carlito"/>
                <a:cs typeface="Carlito"/>
              </a:rPr>
              <a:t>could  </a:t>
            </a:r>
            <a:r>
              <a:rPr sz="1100" dirty="0">
                <a:latin typeface="Carlito"/>
                <a:cs typeface="Carlito"/>
              </a:rPr>
              <a:t>carry a much </a:t>
            </a:r>
            <a:r>
              <a:rPr sz="1100" spc="-5" dirty="0">
                <a:latin typeface="Carlito"/>
                <a:cs typeface="Carlito"/>
              </a:rPr>
              <a:t>heavier payload </a:t>
            </a:r>
            <a:r>
              <a:rPr sz="1100" dirty="0">
                <a:latin typeface="Carlito"/>
                <a:cs typeface="Carlito"/>
              </a:rPr>
              <a:t>than the </a:t>
            </a:r>
            <a:r>
              <a:rPr sz="1100" spc="-5" dirty="0">
                <a:latin typeface="Carlito"/>
                <a:cs typeface="Carlito"/>
              </a:rPr>
              <a:t>Ariane </a:t>
            </a:r>
            <a:r>
              <a:rPr sz="1100" dirty="0">
                <a:latin typeface="Carlito"/>
                <a:cs typeface="Carlito"/>
              </a:rPr>
              <a:t>4 </a:t>
            </a:r>
            <a:r>
              <a:rPr sz="1100" spc="-5" dirty="0">
                <a:latin typeface="Carlito"/>
                <a:cs typeface="Carlito"/>
              </a:rPr>
              <a:t>series </a:t>
            </a:r>
            <a:r>
              <a:rPr sz="1100" dirty="0">
                <a:latin typeface="Carlito"/>
                <a:cs typeface="Carlito"/>
              </a:rPr>
              <a:t>of </a:t>
            </a:r>
            <a:r>
              <a:rPr sz="1100" spc="-5" dirty="0">
                <a:latin typeface="Carlito"/>
                <a:cs typeface="Carlito"/>
              </a:rPr>
              <a:t>launchers. Thirty seven seconds </a:t>
            </a:r>
            <a:r>
              <a:rPr sz="1100" dirty="0">
                <a:latin typeface="Carlito"/>
                <a:cs typeface="Carlito"/>
              </a:rPr>
              <a:t>into the </a:t>
            </a:r>
            <a:r>
              <a:rPr sz="1100" spc="-5" dirty="0">
                <a:latin typeface="Carlito"/>
                <a:cs typeface="Carlito"/>
              </a:rPr>
              <a:t>flight,  software </a:t>
            </a:r>
            <a:r>
              <a:rPr sz="1100" dirty="0">
                <a:latin typeface="Carlito"/>
                <a:cs typeface="Carlito"/>
              </a:rPr>
              <a:t>in the </a:t>
            </a:r>
            <a:r>
              <a:rPr sz="1100" spc="-5" dirty="0">
                <a:latin typeface="Carlito"/>
                <a:cs typeface="Carlito"/>
              </a:rPr>
              <a:t>inertial navigation system, whose software was reused from Ariane </a:t>
            </a:r>
            <a:r>
              <a:rPr sz="1100" dirty="0">
                <a:latin typeface="Carlito"/>
                <a:cs typeface="Carlito"/>
              </a:rPr>
              <a:t>4, </a:t>
            </a:r>
            <a:r>
              <a:rPr sz="1100" spc="-5" dirty="0">
                <a:latin typeface="Carlito"/>
                <a:cs typeface="Carlito"/>
              </a:rPr>
              <a:t>shut down </a:t>
            </a:r>
            <a:r>
              <a:rPr sz="1100" dirty="0">
                <a:latin typeface="Carlito"/>
                <a:cs typeface="Carlito"/>
              </a:rPr>
              <a:t>causing  incorrect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signals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to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be</a:t>
            </a:r>
            <a:r>
              <a:rPr sz="1100" spc="-4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sent</a:t>
            </a:r>
            <a:r>
              <a:rPr sz="1100" spc="-6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to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the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engines.</a:t>
            </a:r>
            <a:r>
              <a:rPr sz="1100" spc="-5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These</a:t>
            </a:r>
            <a:r>
              <a:rPr sz="1100" spc="-4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swivelled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in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such</a:t>
            </a:r>
            <a:r>
              <a:rPr sz="1100" spc="-5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a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way</a:t>
            </a:r>
            <a:r>
              <a:rPr sz="1100" spc="-5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that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uncontrollable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stresses</a:t>
            </a:r>
            <a:r>
              <a:rPr sz="1100" spc="-4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were  </a:t>
            </a:r>
            <a:r>
              <a:rPr sz="1100" dirty="0">
                <a:latin typeface="Carlito"/>
                <a:cs typeface="Carlito"/>
              </a:rPr>
              <a:t>placed on the </a:t>
            </a:r>
            <a:r>
              <a:rPr sz="1100" spc="-5" dirty="0">
                <a:latin typeface="Carlito"/>
                <a:cs typeface="Carlito"/>
              </a:rPr>
              <a:t>rocket </a:t>
            </a:r>
            <a:r>
              <a:rPr sz="1100" dirty="0">
                <a:latin typeface="Carlito"/>
                <a:cs typeface="Carlito"/>
              </a:rPr>
              <a:t>and it </a:t>
            </a:r>
            <a:r>
              <a:rPr sz="1100" spc="-5" dirty="0">
                <a:latin typeface="Carlito"/>
                <a:cs typeface="Carlito"/>
              </a:rPr>
              <a:t>started to break up. Ground </a:t>
            </a:r>
            <a:r>
              <a:rPr sz="1100" dirty="0">
                <a:latin typeface="Carlito"/>
                <a:cs typeface="Carlito"/>
              </a:rPr>
              <a:t>controllers initiated </a:t>
            </a:r>
            <a:r>
              <a:rPr sz="1100" spc="-5" dirty="0">
                <a:latin typeface="Carlito"/>
                <a:cs typeface="Carlito"/>
              </a:rPr>
              <a:t>self-destruct </a:t>
            </a:r>
            <a:r>
              <a:rPr sz="1100" dirty="0">
                <a:latin typeface="Carlito"/>
                <a:cs typeface="Carlito"/>
              </a:rPr>
              <a:t>and the </a:t>
            </a:r>
            <a:r>
              <a:rPr sz="1100" spc="-5" dirty="0">
                <a:latin typeface="Carlito"/>
                <a:cs typeface="Carlito"/>
              </a:rPr>
              <a:t>rocket  </a:t>
            </a:r>
            <a:r>
              <a:rPr sz="1100" dirty="0">
                <a:latin typeface="Carlito"/>
                <a:cs typeface="Carlito"/>
              </a:rPr>
              <a:t>and </a:t>
            </a:r>
            <a:r>
              <a:rPr sz="1100" spc="-5" dirty="0">
                <a:latin typeface="Carlito"/>
                <a:cs typeface="Carlito"/>
              </a:rPr>
              <a:t>payload </a:t>
            </a:r>
            <a:r>
              <a:rPr sz="1100" dirty="0">
                <a:latin typeface="Carlito"/>
                <a:cs typeface="Carlito"/>
              </a:rPr>
              <a:t>was</a:t>
            </a:r>
            <a:r>
              <a:rPr sz="1100" spc="-2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destroyed.</a:t>
            </a:r>
            <a:endParaRPr sz="1100">
              <a:latin typeface="Carlito"/>
              <a:cs typeface="Carlito"/>
            </a:endParaRPr>
          </a:p>
          <a:p>
            <a:pPr marL="12700" marR="6350" algn="just">
              <a:lnSpc>
                <a:spcPct val="110000"/>
              </a:lnSpc>
              <a:spcBef>
                <a:spcPts val="790"/>
              </a:spcBef>
            </a:pPr>
            <a:r>
              <a:rPr sz="1100" dirty="0">
                <a:latin typeface="Carlito"/>
                <a:cs typeface="Carlito"/>
              </a:rPr>
              <a:t>A</a:t>
            </a:r>
            <a:r>
              <a:rPr sz="1100" spc="-1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subsequent</a:t>
            </a:r>
            <a:r>
              <a:rPr sz="1100" spc="-1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enquiry</a:t>
            </a:r>
            <a:r>
              <a:rPr sz="1100" spc="-5" dirty="0">
                <a:latin typeface="Carlito"/>
                <a:cs typeface="Carlito"/>
              </a:rPr>
              <a:t> showed</a:t>
            </a:r>
            <a:r>
              <a:rPr sz="1100" spc="-1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that </a:t>
            </a:r>
            <a:r>
              <a:rPr sz="1100" dirty="0">
                <a:latin typeface="Carlito"/>
                <a:cs typeface="Carlito"/>
              </a:rPr>
              <a:t>the</a:t>
            </a:r>
            <a:r>
              <a:rPr sz="1100" spc="-2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cause</a:t>
            </a:r>
            <a:r>
              <a:rPr sz="1100" spc="-1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of</a:t>
            </a:r>
            <a:r>
              <a:rPr sz="1100" spc="-2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the</a:t>
            </a:r>
            <a:r>
              <a:rPr sz="1100" spc="-2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failure </a:t>
            </a:r>
            <a:r>
              <a:rPr sz="1100" dirty="0">
                <a:latin typeface="Carlito"/>
                <a:cs typeface="Carlito"/>
              </a:rPr>
              <a:t>was</a:t>
            </a:r>
            <a:r>
              <a:rPr sz="1100" spc="-2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that</a:t>
            </a:r>
            <a:r>
              <a:rPr sz="1100" spc="-2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the</a:t>
            </a:r>
            <a:r>
              <a:rPr sz="1100" spc="-2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software </a:t>
            </a:r>
            <a:r>
              <a:rPr sz="1100" dirty="0">
                <a:latin typeface="Carlito"/>
                <a:cs typeface="Carlito"/>
              </a:rPr>
              <a:t>in</a:t>
            </a:r>
            <a:r>
              <a:rPr sz="1100" spc="-1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the</a:t>
            </a:r>
            <a:r>
              <a:rPr sz="1100" spc="-2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inertial</a:t>
            </a:r>
            <a:r>
              <a:rPr sz="1100" spc="-2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reference  </a:t>
            </a:r>
            <a:r>
              <a:rPr sz="1100" spc="-5" dirty="0">
                <a:latin typeface="Carlito"/>
                <a:cs typeface="Carlito"/>
              </a:rPr>
              <a:t>system shut itself down because </a:t>
            </a:r>
            <a:r>
              <a:rPr sz="1100" dirty="0">
                <a:latin typeface="Carlito"/>
                <a:cs typeface="Carlito"/>
              </a:rPr>
              <a:t>of an </a:t>
            </a:r>
            <a:r>
              <a:rPr sz="1100" spc="-5" dirty="0">
                <a:latin typeface="Carlito"/>
                <a:cs typeface="Carlito"/>
              </a:rPr>
              <a:t>unhandled numeric exception (integer </a:t>
            </a:r>
            <a:r>
              <a:rPr sz="1100" dirty="0">
                <a:latin typeface="Carlito"/>
                <a:cs typeface="Carlito"/>
              </a:rPr>
              <a:t>overflow). </a:t>
            </a:r>
            <a:r>
              <a:rPr sz="1100" spc="-5" dirty="0">
                <a:latin typeface="Carlito"/>
                <a:cs typeface="Carlito"/>
              </a:rPr>
              <a:t>There was </a:t>
            </a:r>
            <a:r>
              <a:rPr sz="1100" dirty="0">
                <a:latin typeface="Carlito"/>
                <a:cs typeface="Carlito"/>
              </a:rPr>
              <a:t>a  backup </a:t>
            </a:r>
            <a:r>
              <a:rPr sz="1100" spc="-5" dirty="0">
                <a:latin typeface="Carlito"/>
                <a:cs typeface="Carlito"/>
              </a:rPr>
              <a:t>software system </a:t>
            </a:r>
            <a:r>
              <a:rPr sz="1100" spc="-10" dirty="0">
                <a:latin typeface="Carlito"/>
                <a:cs typeface="Carlito"/>
              </a:rPr>
              <a:t>but </a:t>
            </a:r>
            <a:r>
              <a:rPr sz="1100" dirty="0">
                <a:latin typeface="Carlito"/>
                <a:cs typeface="Carlito"/>
              </a:rPr>
              <a:t>this was </a:t>
            </a:r>
            <a:r>
              <a:rPr sz="1100" spc="-5" dirty="0">
                <a:latin typeface="Carlito"/>
                <a:cs typeface="Carlito"/>
              </a:rPr>
              <a:t>not diverse so </a:t>
            </a:r>
            <a:r>
              <a:rPr sz="1100" dirty="0">
                <a:latin typeface="Carlito"/>
                <a:cs typeface="Carlito"/>
              </a:rPr>
              <a:t>it </a:t>
            </a:r>
            <a:r>
              <a:rPr sz="1100" spc="-5" dirty="0">
                <a:latin typeface="Carlito"/>
                <a:cs typeface="Carlito"/>
              </a:rPr>
              <a:t>failed </a:t>
            </a:r>
            <a:r>
              <a:rPr sz="1100" dirty="0">
                <a:latin typeface="Carlito"/>
                <a:cs typeface="Carlito"/>
              </a:rPr>
              <a:t>in the </a:t>
            </a:r>
            <a:r>
              <a:rPr sz="1100" spc="-5" dirty="0">
                <a:latin typeface="Carlito"/>
                <a:cs typeface="Carlito"/>
              </a:rPr>
              <a:t>same</a:t>
            </a:r>
            <a:r>
              <a:rPr sz="1100" spc="2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way.</a:t>
            </a:r>
            <a:endParaRPr sz="110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14400" y="4192644"/>
            <a:ext cx="5931970" cy="35523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6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690" y="3316922"/>
            <a:ext cx="6433820" cy="276999"/>
          </a:xfrm>
        </p:spPr>
        <p:txBody>
          <a:bodyPr/>
          <a:lstStyle/>
          <a:p>
            <a:r>
              <a:rPr lang="en-US" dirty="0" smtClean="0"/>
              <a:t>MODULE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165860" y="6063191"/>
            <a:ext cx="5440680" cy="273438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COMPONENT LEVEL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01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heavy" spc="200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 </a:t>
            </a:r>
            <a:r>
              <a:rPr lang="en-US" b="1" u="heavy" spc="18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LEVEL</a:t>
            </a:r>
            <a:r>
              <a:rPr lang="en-US" b="1" u="heavy" spc="-8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b="1" u="heavy" spc="17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</a:t>
            </a:r>
            <a:r>
              <a:rPr lang="en-US" dirty="0" smtClean="0">
                <a:latin typeface="Times New Roman"/>
                <a:cs typeface="Times New Roman"/>
              </a:rPr>
              <a:t/>
            </a:r>
            <a:br>
              <a:rPr lang="en-US" dirty="0" smtClean="0">
                <a:latin typeface="Times New Roman"/>
                <a:cs typeface="Times New Roman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spcBef>
                <a:spcPts val="865"/>
              </a:spcBef>
              <a:buNone/>
            </a:pPr>
            <a:r>
              <a:rPr lang="en-US" sz="3600" b="1" u="heavy" spc="15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</a:t>
            </a:r>
            <a:endParaRPr lang="en-US" sz="3600" dirty="0" smtClean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3099"/>
              </a:lnSpc>
              <a:spcBef>
                <a:spcPts val="815"/>
              </a:spcBef>
            </a:pPr>
            <a:r>
              <a:rPr lang="en-US" sz="3400" spc="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400" spc="114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</a:t>
            </a:r>
            <a:r>
              <a:rPr lang="en-US" sz="3400" spc="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3400" spc="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400" spc="1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modular </a:t>
            </a:r>
            <a:r>
              <a:rPr lang="en-US" sz="3400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</a:t>
            </a:r>
            <a:r>
              <a:rPr lang="en-US" sz="3400" spc="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 </a:t>
            </a:r>
            <a:r>
              <a:rPr lang="en-US" sz="3400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3400" spc="1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lang="en-US" sz="3400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software. </a:t>
            </a:r>
            <a:r>
              <a:rPr lang="en-US" sz="3400" spc="1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400" spc="1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OMG  </a:t>
            </a:r>
            <a:r>
              <a:rPr lang="en-US" sz="3400" spc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Unified </a:t>
            </a:r>
            <a:r>
              <a:rPr lang="en-US" sz="3400" spc="1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</a:t>
            </a:r>
            <a:r>
              <a:rPr lang="en-US" sz="3400" spc="114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  <a:r>
              <a:rPr lang="en-US" sz="3400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 defines </a:t>
            </a:r>
            <a:r>
              <a:rPr lang="en-US" sz="3400" spc="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400" spc="114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</a:t>
            </a:r>
            <a:r>
              <a:rPr lang="en-US" sz="3400" spc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3400" spc="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“a modular,  </a:t>
            </a:r>
            <a:r>
              <a:rPr lang="en-US" sz="3400" spc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deployable,</a:t>
            </a:r>
            <a:r>
              <a:rPr 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spc="114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replaceable</a:t>
            </a:r>
            <a:r>
              <a:rPr 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en-US" sz="34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spc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3400" spc="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spc="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4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spc="1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spc="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en-US" sz="3400" spc="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encapsulates</a:t>
            </a:r>
            <a:r>
              <a:rPr lang="en-US" sz="3400" spc="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spc="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r>
              <a:rPr lang="en-US" sz="3400" spc="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spc="114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 </a:t>
            </a:r>
            <a:r>
              <a:rPr lang="en-US" sz="3400" spc="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exposes a </a:t>
            </a:r>
            <a:r>
              <a:rPr lang="en-US" sz="3400" spc="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sz="3400" spc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3400" spc="-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spc="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interfaces.”</a:t>
            </a:r>
            <a:endParaRPr lang="en-US" sz="3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8890" algn="just">
              <a:lnSpc>
                <a:spcPct val="109800"/>
              </a:lnSpc>
              <a:spcBef>
                <a:spcPts val="775"/>
              </a:spcBef>
            </a:pPr>
            <a:r>
              <a:rPr lang="en-US" sz="3400" spc="1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</a:t>
            </a:r>
            <a:r>
              <a:rPr lang="en-US" sz="3400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populate </a:t>
            </a:r>
            <a:r>
              <a:rPr lang="en-US" sz="3400" spc="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400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3400" spc="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</a:t>
            </a:r>
            <a:r>
              <a:rPr lang="en-US" sz="3400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and, </a:t>
            </a:r>
            <a:r>
              <a:rPr lang="en-US" sz="3400" spc="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3400" spc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400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consequence, </a:t>
            </a:r>
            <a:r>
              <a:rPr lang="en-US" sz="3400" spc="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play </a:t>
            </a:r>
            <a:r>
              <a:rPr lang="en-US" sz="3400" spc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400" spc="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role </a:t>
            </a:r>
            <a:r>
              <a:rPr lang="en-US" sz="3400" spc="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  </a:t>
            </a:r>
            <a:r>
              <a:rPr lang="en-US" sz="3400" spc="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achieving </a:t>
            </a:r>
            <a:r>
              <a:rPr lang="en-US" sz="3400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400" spc="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</a:t>
            </a:r>
            <a:r>
              <a:rPr lang="en-US" sz="3400" spc="1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400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</a:t>
            </a:r>
            <a:r>
              <a:rPr lang="en-US" sz="3400" spc="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3400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400" spc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3400" spc="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400" spc="1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3400" spc="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built. </a:t>
            </a:r>
            <a:r>
              <a:rPr lang="en-US" sz="3400" spc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Because  </a:t>
            </a:r>
            <a:r>
              <a:rPr lang="en-US" sz="3400" spc="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</a:t>
            </a:r>
            <a:r>
              <a:rPr lang="en-US" sz="3400" spc="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reside </a:t>
            </a:r>
            <a:r>
              <a:rPr lang="en-US" sz="3400" spc="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within </a:t>
            </a:r>
            <a:r>
              <a:rPr lang="en-US" sz="3400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software </a:t>
            </a:r>
            <a:r>
              <a:rPr lang="en-US" sz="3400" spc="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architecture, </a:t>
            </a:r>
            <a:r>
              <a:rPr lang="en-US" sz="3400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</a:t>
            </a:r>
            <a:r>
              <a:rPr lang="en-US" sz="3400" spc="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must communicate </a:t>
            </a:r>
            <a:r>
              <a:rPr lang="en-US" sz="3400" spc="1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 </a:t>
            </a:r>
            <a:r>
              <a:rPr lang="en-US" sz="3400" spc="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collaborate </a:t>
            </a:r>
            <a:r>
              <a:rPr lang="en-US" sz="3400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other </a:t>
            </a:r>
            <a:r>
              <a:rPr lang="en-US" sz="3400" spc="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and </a:t>
            </a:r>
            <a:r>
              <a:rPr lang="en-US" sz="3400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3400" spc="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entities </a:t>
            </a:r>
            <a:r>
              <a:rPr lang="en-US" sz="3400" spc="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(e.g., </a:t>
            </a:r>
            <a:r>
              <a:rPr lang="en-US" sz="3400" spc="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other systems, </a:t>
            </a:r>
            <a:r>
              <a:rPr lang="en-US" sz="3400" spc="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devices, </a:t>
            </a:r>
            <a:r>
              <a:rPr lang="en-US" sz="3400" spc="1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 </a:t>
            </a:r>
            <a:r>
              <a:rPr lang="en-US" sz="3400" spc="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people)</a:t>
            </a:r>
            <a:r>
              <a:rPr lang="en-US" sz="3400" spc="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spc="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en-US" sz="3400" spc="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spc="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</a:t>
            </a:r>
            <a:r>
              <a:rPr lang="en-US" sz="3400" spc="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spc="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outside</a:t>
            </a:r>
            <a:r>
              <a:rPr lang="en-US" sz="3400" spc="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3400" spc="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boundaries</a:t>
            </a:r>
            <a:r>
              <a:rPr lang="en-US" sz="3400" spc="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spc="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3400" spc="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3400" spc="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spc="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software.</a:t>
            </a:r>
            <a:endParaRPr lang="en-US" sz="3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220979">
              <a:lnSpc>
                <a:spcPct val="103299"/>
              </a:lnSpc>
              <a:spcBef>
                <a:spcPts val="840"/>
              </a:spcBef>
            </a:pPr>
            <a:r>
              <a:rPr 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4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34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component, </a:t>
            </a:r>
            <a:r>
              <a:rPr lang="en-US" sz="34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represented </a:t>
            </a:r>
            <a:r>
              <a:rPr lang="en-US" sz="3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3400" b="1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graphical, </a:t>
            </a:r>
            <a:r>
              <a:rPr lang="en-US" sz="3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tabular, or text-based notation, </a:t>
            </a:r>
            <a:r>
              <a:rPr lang="en-US" sz="3400" b="1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3400" b="1" spc="-1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 primary </a:t>
            </a:r>
            <a:r>
              <a:rPr lang="en-US" sz="3400" b="1" spc="-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 </a:t>
            </a:r>
            <a:r>
              <a:rPr lang="en-US" sz="3400" b="1" spc="-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lang="en-US" sz="3400" spc="-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produced during component-level</a:t>
            </a:r>
            <a:r>
              <a:rPr lang="en-US" sz="3400" spc="1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design.</a:t>
            </a:r>
            <a:endParaRPr lang="en-US" sz="3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6350">
              <a:lnSpc>
                <a:spcPct val="102499"/>
              </a:lnSpc>
              <a:spcBef>
                <a:spcPts val="815"/>
              </a:spcBef>
            </a:pPr>
            <a:r>
              <a:rPr lang="en-US" sz="3400" spc="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 </a:t>
            </a:r>
            <a:r>
              <a:rPr lang="en-US" sz="3400" spc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</a:t>
            </a:r>
            <a:r>
              <a:rPr lang="en-US" sz="3400" spc="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views </a:t>
            </a:r>
            <a:r>
              <a:rPr lang="en-US" sz="3400" spc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3400" spc="114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sz="3400" spc="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400" spc="114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</a:t>
            </a:r>
            <a:r>
              <a:rPr lang="en-US" sz="3400" spc="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3400" spc="114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3400" spc="1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sz="3400" spc="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3400" spc="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3400" spc="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 </a:t>
            </a:r>
            <a:r>
              <a:rPr lang="en-US" sz="3400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3400" spc="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 </a:t>
            </a:r>
            <a:r>
              <a:rPr lang="en-US" sz="3400" spc="1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US" sz="3400" spc="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spc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proceeds</a:t>
            </a:r>
            <a:r>
              <a:rPr lang="en-US" spc="100" dirty="0" smtClean="0">
                <a:latin typeface="Times New Roman"/>
                <a:cs typeface="Times New Roman"/>
              </a:rPr>
              <a:t>.</a:t>
            </a:r>
            <a:endParaRPr lang="en-US" dirty="0" smtClean="0">
              <a:latin typeface="Times New Roman"/>
              <a:cs typeface="Times New Rom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55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460" y="427990"/>
            <a:ext cx="6812280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lang="en-US" sz="2800" b="1" u="heavy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 </a:t>
            </a:r>
            <a:r>
              <a:rPr lang="en-US" sz="2800" b="1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Object-Oriented</a:t>
            </a:r>
            <a:r>
              <a:rPr lang="en-US" sz="2800" b="1" u="heavy" spc="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280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View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930" y="3447697"/>
            <a:ext cx="7189470" cy="4011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just">
              <a:lnSpc>
                <a:spcPct val="103099"/>
              </a:lnSpc>
            </a:pPr>
            <a:r>
              <a:rPr lang="en-US" spc="100" dirty="0" smtClean="0">
                <a:solidFill>
                  <a:srgbClr val="221F1F"/>
                </a:solidFill>
                <a:latin typeface="Times New Roman"/>
                <a:cs typeface="Times New Roman"/>
              </a:rPr>
              <a:t>In</a:t>
            </a:r>
            <a:r>
              <a:rPr lang="en-US" spc="40" dirty="0" smtClean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95" dirty="0">
                <a:solidFill>
                  <a:srgbClr val="221F1F"/>
                </a:solidFill>
                <a:latin typeface="Times New Roman"/>
                <a:cs typeface="Times New Roman"/>
              </a:rPr>
              <a:t>the</a:t>
            </a:r>
            <a:r>
              <a:rPr lang="en-US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100" dirty="0">
                <a:solidFill>
                  <a:srgbClr val="221F1F"/>
                </a:solidFill>
                <a:latin typeface="Times New Roman"/>
                <a:cs typeface="Times New Roman"/>
              </a:rPr>
              <a:t>context</a:t>
            </a:r>
            <a:r>
              <a:rPr lang="en-US" spc="3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100" dirty="0">
                <a:solidFill>
                  <a:srgbClr val="221F1F"/>
                </a:solidFill>
                <a:latin typeface="Times New Roman"/>
                <a:cs typeface="Times New Roman"/>
              </a:rPr>
              <a:t>of</a:t>
            </a:r>
            <a:r>
              <a:rPr lang="en-US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95" dirty="0">
                <a:solidFill>
                  <a:srgbClr val="221F1F"/>
                </a:solidFill>
                <a:latin typeface="Times New Roman"/>
                <a:cs typeface="Times New Roman"/>
              </a:rPr>
              <a:t>object-oriented</a:t>
            </a:r>
            <a:r>
              <a:rPr lang="en-US" spc="4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100" dirty="0">
                <a:solidFill>
                  <a:srgbClr val="221F1F"/>
                </a:solidFill>
                <a:latin typeface="Times New Roman"/>
                <a:cs typeface="Times New Roman"/>
              </a:rPr>
              <a:t>software</a:t>
            </a:r>
            <a:r>
              <a:rPr lang="en-US" spc="5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95" dirty="0">
                <a:solidFill>
                  <a:srgbClr val="221F1F"/>
                </a:solidFill>
                <a:latin typeface="Times New Roman"/>
                <a:cs typeface="Times New Roman"/>
              </a:rPr>
              <a:t>engineering,</a:t>
            </a:r>
            <a:r>
              <a:rPr lang="en-US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b="1" spc="105" dirty="0">
                <a:solidFill>
                  <a:srgbClr val="221F1F"/>
                </a:solidFill>
                <a:latin typeface="Times New Roman"/>
                <a:cs typeface="Times New Roman"/>
              </a:rPr>
              <a:t>a</a:t>
            </a:r>
            <a:r>
              <a:rPr lang="en-US" b="1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b="1" spc="114" dirty="0">
                <a:solidFill>
                  <a:srgbClr val="221F1F"/>
                </a:solidFill>
                <a:latin typeface="Times New Roman"/>
                <a:cs typeface="Times New Roman"/>
              </a:rPr>
              <a:t>component</a:t>
            </a:r>
            <a:r>
              <a:rPr lang="en-US" b="1" spc="3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b="1" spc="95" dirty="0">
                <a:solidFill>
                  <a:srgbClr val="221F1F"/>
                </a:solidFill>
                <a:latin typeface="Times New Roman"/>
                <a:cs typeface="Times New Roman"/>
              </a:rPr>
              <a:t>contains</a:t>
            </a:r>
            <a:r>
              <a:rPr lang="en-US" b="1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b="1" spc="105" dirty="0">
                <a:solidFill>
                  <a:srgbClr val="221F1F"/>
                </a:solidFill>
                <a:latin typeface="Times New Roman"/>
                <a:cs typeface="Times New Roman"/>
              </a:rPr>
              <a:t>a</a:t>
            </a:r>
            <a:r>
              <a:rPr lang="en-US" b="1" spc="65" dirty="0">
                <a:solidFill>
                  <a:srgbClr val="221F1F"/>
                </a:solidFill>
                <a:latin typeface="Times New Roman"/>
                <a:cs typeface="Times New Roman"/>
              </a:rPr>
              <a:t> set  </a:t>
            </a:r>
            <a:r>
              <a:rPr lang="en-US" b="1" spc="70" dirty="0">
                <a:solidFill>
                  <a:srgbClr val="221F1F"/>
                </a:solidFill>
                <a:latin typeface="Times New Roman"/>
                <a:cs typeface="Times New Roman"/>
              </a:rPr>
              <a:t>of collaborating </a:t>
            </a:r>
            <a:r>
              <a:rPr lang="en-US" b="1" spc="65" dirty="0">
                <a:solidFill>
                  <a:srgbClr val="221F1F"/>
                </a:solidFill>
                <a:latin typeface="Times New Roman"/>
                <a:cs typeface="Times New Roman"/>
              </a:rPr>
              <a:t>classes. </a:t>
            </a:r>
            <a:r>
              <a:rPr lang="en-US" spc="85" dirty="0">
                <a:solidFill>
                  <a:srgbClr val="221F1F"/>
                </a:solidFill>
                <a:latin typeface="Times New Roman"/>
                <a:cs typeface="Times New Roman"/>
              </a:rPr>
              <a:t>Each </a:t>
            </a:r>
            <a:r>
              <a:rPr lang="en-US" spc="65" dirty="0">
                <a:solidFill>
                  <a:srgbClr val="221F1F"/>
                </a:solidFill>
                <a:latin typeface="Times New Roman"/>
                <a:cs typeface="Times New Roman"/>
              </a:rPr>
              <a:t>class </a:t>
            </a:r>
            <a:r>
              <a:rPr lang="en-US" spc="75" dirty="0">
                <a:solidFill>
                  <a:srgbClr val="221F1F"/>
                </a:solidFill>
                <a:latin typeface="Times New Roman"/>
                <a:cs typeface="Times New Roman"/>
              </a:rPr>
              <a:t>within a </a:t>
            </a:r>
            <a:r>
              <a:rPr lang="en-US" spc="80" dirty="0">
                <a:solidFill>
                  <a:srgbClr val="221F1F"/>
                </a:solidFill>
                <a:latin typeface="Times New Roman"/>
                <a:cs typeface="Times New Roman"/>
              </a:rPr>
              <a:t>component </a:t>
            </a:r>
            <a:r>
              <a:rPr lang="en-US" spc="75" dirty="0">
                <a:solidFill>
                  <a:srgbClr val="221F1F"/>
                </a:solidFill>
                <a:latin typeface="Times New Roman"/>
                <a:cs typeface="Times New Roman"/>
              </a:rPr>
              <a:t>has </a:t>
            </a:r>
            <a:r>
              <a:rPr lang="en-US" spc="80" dirty="0">
                <a:solidFill>
                  <a:srgbClr val="221F1F"/>
                </a:solidFill>
                <a:latin typeface="Times New Roman"/>
                <a:cs typeface="Times New Roman"/>
              </a:rPr>
              <a:t>been </a:t>
            </a:r>
            <a:r>
              <a:rPr lang="en-US" spc="65" dirty="0">
                <a:solidFill>
                  <a:srgbClr val="221F1F"/>
                </a:solidFill>
                <a:latin typeface="Times New Roman"/>
                <a:cs typeface="Times New Roman"/>
              </a:rPr>
              <a:t>fully </a:t>
            </a:r>
            <a:r>
              <a:rPr lang="en-US" spc="85" dirty="0">
                <a:solidFill>
                  <a:srgbClr val="221F1F"/>
                </a:solidFill>
                <a:latin typeface="Times New Roman"/>
                <a:cs typeface="Times New Roman"/>
              </a:rPr>
              <a:t>elaborated </a:t>
            </a:r>
            <a:r>
              <a:rPr lang="en-US" spc="90" dirty="0">
                <a:solidFill>
                  <a:srgbClr val="221F1F"/>
                </a:solidFill>
                <a:latin typeface="Times New Roman"/>
                <a:cs typeface="Times New Roman"/>
              </a:rPr>
              <a:t>to  </a:t>
            </a:r>
            <a:r>
              <a:rPr lang="en-US" spc="95" dirty="0">
                <a:solidFill>
                  <a:srgbClr val="221F1F"/>
                </a:solidFill>
                <a:latin typeface="Times New Roman"/>
                <a:cs typeface="Times New Roman"/>
              </a:rPr>
              <a:t>include</a:t>
            </a:r>
            <a:r>
              <a:rPr lang="en-US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80" dirty="0">
                <a:solidFill>
                  <a:srgbClr val="221F1F"/>
                </a:solidFill>
                <a:latin typeface="Times New Roman"/>
                <a:cs typeface="Times New Roman"/>
              </a:rPr>
              <a:t>all</a:t>
            </a:r>
            <a:r>
              <a:rPr lang="en-US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85" dirty="0">
                <a:solidFill>
                  <a:srgbClr val="221F1F"/>
                </a:solidFill>
                <a:latin typeface="Times New Roman"/>
                <a:cs typeface="Times New Roman"/>
              </a:rPr>
              <a:t>attributes</a:t>
            </a:r>
            <a:r>
              <a:rPr lang="en-US" spc="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114" dirty="0">
                <a:solidFill>
                  <a:srgbClr val="221F1F"/>
                </a:solidFill>
                <a:latin typeface="Times New Roman"/>
                <a:cs typeface="Times New Roman"/>
              </a:rPr>
              <a:t>and</a:t>
            </a:r>
            <a:r>
              <a:rPr lang="en-US" spc="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95" dirty="0">
                <a:solidFill>
                  <a:srgbClr val="221F1F"/>
                </a:solidFill>
                <a:latin typeface="Times New Roman"/>
                <a:cs typeface="Times New Roman"/>
              </a:rPr>
              <a:t>operations</a:t>
            </a:r>
            <a:r>
              <a:rPr lang="en-US" spc="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90" dirty="0">
                <a:solidFill>
                  <a:srgbClr val="221F1F"/>
                </a:solidFill>
                <a:latin typeface="Times New Roman"/>
                <a:cs typeface="Times New Roman"/>
              </a:rPr>
              <a:t>that</a:t>
            </a:r>
            <a:r>
              <a:rPr lang="en-US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95" dirty="0">
                <a:solidFill>
                  <a:srgbClr val="221F1F"/>
                </a:solidFill>
                <a:latin typeface="Times New Roman"/>
                <a:cs typeface="Times New Roman"/>
              </a:rPr>
              <a:t>are</a:t>
            </a:r>
            <a:r>
              <a:rPr lang="en-US" spc="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95" dirty="0">
                <a:solidFill>
                  <a:srgbClr val="221F1F"/>
                </a:solidFill>
                <a:latin typeface="Times New Roman"/>
                <a:cs typeface="Times New Roman"/>
              </a:rPr>
              <a:t>relevant</a:t>
            </a:r>
            <a:r>
              <a:rPr lang="en-US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90" dirty="0">
                <a:solidFill>
                  <a:srgbClr val="221F1F"/>
                </a:solidFill>
                <a:latin typeface="Times New Roman"/>
                <a:cs typeface="Times New Roman"/>
              </a:rPr>
              <a:t>to</a:t>
            </a:r>
            <a:r>
              <a:rPr lang="en-US" spc="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70" dirty="0">
                <a:solidFill>
                  <a:srgbClr val="221F1F"/>
                </a:solidFill>
                <a:latin typeface="Times New Roman"/>
                <a:cs typeface="Times New Roman"/>
              </a:rPr>
              <a:t>its</a:t>
            </a:r>
            <a:r>
              <a:rPr lang="en-US" spc="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100" dirty="0">
                <a:solidFill>
                  <a:srgbClr val="221F1F"/>
                </a:solidFill>
                <a:latin typeface="Times New Roman"/>
                <a:cs typeface="Times New Roman"/>
              </a:rPr>
              <a:t>implementation.</a:t>
            </a:r>
            <a:r>
              <a:rPr lang="en-US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125" dirty="0">
                <a:solidFill>
                  <a:srgbClr val="221F1F"/>
                </a:solidFill>
                <a:latin typeface="Times New Roman"/>
                <a:cs typeface="Times New Roman"/>
              </a:rPr>
              <a:t>As</a:t>
            </a:r>
            <a:r>
              <a:rPr lang="en-US" spc="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90" dirty="0">
                <a:solidFill>
                  <a:srgbClr val="221F1F"/>
                </a:solidFill>
                <a:latin typeface="Times New Roman"/>
                <a:cs typeface="Times New Roman"/>
              </a:rPr>
              <a:t>part  </a:t>
            </a:r>
            <a:r>
              <a:rPr lang="en-US" spc="100" dirty="0">
                <a:solidFill>
                  <a:srgbClr val="221F1F"/>
                </a:solidFill>
                <a:latin typeface="Times New Roman"/>
                <a:cs typeface="Times New Roman"/>
              </a:rPr>
              <a:t>of</a:t>
            </a:r>
            <a:r>
              <a:rPr lang="en-US" spc="1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95" dirty="0">
                <a:solidFill>
                  <a:srgbClr val="221F1F"/>
                </a:solidFill>
                <a:latin typeface="Times New Roman"/>
                <a:cs typeface="Times New Roman"/>
              </a:rPr>
              <a:t>the</a:t>
            </a:r>
            <a:r>
              <a:rPr lang="en-US" spc="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100" dirty="0">
                <a:solidFill>
                  <a:srgbClr val="221F1F"/>
                </a:solidFill>
                <a:latin typeface="Times New Roman"/>
                <a:cs typeface="Times New Roman"/>
              </a:rPr>
              <a:t>design</a:t>
            </a:r>
            <a:r>
              <a:rPr lang="en-US" spc="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90" dirty="0">
                <a:solidFill>
                  <a:srgbClr val="221F1F"/>
                </a:solidFill>
                <a:latin typeface="Times New Roman"/>
                <a:cs typeface="Times New Roman"/>
              </a:rPr>
              <a:t>elaboration,</a:t>
            </a:r>
            <a:r>
              <a:rPr lang="en-US" spc="2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80" dirty="0">
                <a:solidFill>
                  <a:srgbClr val="221F1F"/>
                </a:solidFill>
                <a:latin typeface="Times New Roman"/>
                <a:cs typeface="Times New Roman"/>
              </a:rPr>
              <a:t>all</a:t>
            </a:r>
            <a:r>
              <a:rPr lang="en-US" spc="1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90" dirty="0">
                <a:solidFill>
                  <a:srgbClr val="221F1F"/>
                </a:solidFill>
                <a:latin typeface="Times New Roman"/>
                <a:cs typeface="Times New Roman"/>
              </a:rPr>
              <a:t>interfaces</a:t>
            </a:r>
            <a:r>
              <a:rPr lang="en-US" spc="2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90" dirty="0">
                <a:solidFill>
                  <a:srgbClr val="221F1F"/>
                </a:solidFill>
                <a:latin typeface="Times New Roman"/>
                <a:cs typeface="Times New Roman"/>
              </a:rPr>
              <a:t>that</a:t>
            </a:r>
            <a:r>
              <a:rPr lang="en-US" spc="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100" dirty="0">
                <a:solidFill>
                  <a:srgbClr val="221F1F"/>
                </a:solidFill>
                <a:latin typeface="Times New Roman"/>
                <a:cs typeface="Times New Roman"/>
              </a:rPr>
              <a:t>enable</a:t>
            </a:r>
            <a:r>
              <a:rPr lang="en-US" spc="1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95" dirty="0">
                <a:solidFill>
                  <a:srgbClr val="221F1F"/>
                </a:solidFill>
                <a:latin typeface="Times New Roman"/>
                <a:cs typeface="Times New Roman"/>
              </a:rPr>
              <a:t>the</a:t>
            </a:r>
            <a:r>
              <a:rPr lang="en-US" spc="2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95" dirty="0">
                <a:solidFill>
                  <a:srgbClr val="221F1F"/>
                </a:solidFill>
                <a:latin typeface="Times New Roman"/>
                <a:cs typeface="Times New Roman"/>
              </a:rPr>
              <a:t>collaborate</a:t>
            </a:r>
            <a:r>
              <a:rPr lang="en-US" spc="2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>
                <a:solidFill>
                  <a:srgbClr val="221F1F"/>
                </a:solidFill>
                <a:latin typeface="Times New Roman"/>
                <a:cs typeface="Times New Roman"/>
              </a:rPr>
              <a:t>with</a:t>
            </a:r>
            <a:r>
              <a:rPr lang="en-US" spc="3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95" dirty="0">
                <a:solidFill>
                  <a:srgbClr val="221F1F"/>
                </a:solidFill>
                <a:latin typeface="Times New Roman"/>
                <a:cs typeface="Times New Roman"/>
              </a:rPr>
              <a:t>other</a:t>
            </a:r>
            <a:r>
              <a:rPr lang="en-US" spc="2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100" dirty="0">
                <a:solidFill>
                  <a:srgbClr val="221F1F"/>
                </a:solidFill>
                <a:latin typeface="Times New Roman"/>
                <a:cs typeface="Times New Roman"/>
              </a:rPr>
              <a:t>design</a:t>
            </a:r>
            <a:r>
              <a:rPr lang="en-US" spc="2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90" dirty="0">
                <a:solidFill>
                  <a:srgbClr val="221F1F"/>
                </a:solidFill>
                <a:latin typeface="Times New Roman"/>
                <a:cs typeface="Times New Roman"/>
              </a:rPr>
              <a:t>classes</a:t>
            </a:r>
            <a:r>
              <a:rPr lang="en-US" spc="5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114" dirty="0">
                <a:solidFill>
                  <a:srgbClr val="221F1F"/>
                </a:solidFill>
                <a:latin typeface="Times New Roman"/>
                <a:cs typeface="Times New Roman"/>
              </a:rPr>
              <a:t>must</a:t>
            </a:r>
            <a:r>
              <a:rPr lang="en-US" spc="2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90" dirty="0">
                <a:solidFill>
                  <a:srgbClr val="221F1F"/>
                </a:solidFill>
                <a:latin typeface="Times New Roman"/>
                <a:cs typeface="Times New Roman"/>
              </a:rPr>
              <a:t>also</a:t>
            </a:r>
            <a:r>
              <a:rPr lang="en-US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110" dirty="0">
                <a:solidFill>
                  <a:srgbClr val="221F1F"/>
                </a:solidFill>
                <a:latin typeface="Times New Roman"/>
                <a:cs typeface="Times New Roman"/>
              </a:rPr>
              <a:t>be</a:t>
            </a:r>
            <a:r>
              <a:rPr lang="en-US" spc="1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95" dirty="0">
                <a:solidFill>
                  <a:srgbClr val="221F1F"/>
                </a:solidFill>
                <a:latin typeface="Times New Roman"/>
                <a:cs typeface="Times New Roman"/>
              </a:rPr>
              <a:t>defined.</a:t>
            </a:r>
            <a:r>
              <a:rPr lang="en-US" spc="2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130" dirty="0">
                <a:solidFill>
                  <a:srgbClr val="221F1F"/>
                </a:solidFill>
                <a:latin typeface="Times New Roman"/>
                <a:cs typeface="Times New Roman"/>
              </a:rPr>
              <a:t>To</a:t>
            </a:r>
            <a:r>
              <a:rPr lang="en-US" spc="5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>
                <a:solidFill>
                  <a:srgbClr val="221F1F"/>
                </a:solidFill>
                <a:latin typeface="Times New Roman"/>
                <a:cs typeface="Times New Roman"/>
              </a:rPr>
              <a:t>accomplish</a:t>
            </a:r>
            <a:r>
              <a:rPr lang="en-US" spc="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80" dirty="0">
                <a:solidFill>
                  <a:srgbClr val="221F1F"/>
                </a:solidFill>
                <a:latin typeface="Times New Roman"/>
                <a:cs typeface="Times New Roman"/>
              </a:rPr>
              <a:t>this,</a:t>
            </a:r>
            <a:r>
              <a:rPr lang="en-US" spc="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125" dirty="0">
                <a:solidFill>
                  <a:srgbClr val="221F1F"/>
                </a:solidFill>
                <a:latin typeface="Times New Roman"/>
                <a:cs typeface="Times New Roman"/>
              </a:rPr>
              <a:t>we  </a:t>
            </a:r>
            <a:r>
              <a:rPr lang="en-US" spc="100" dirty="0">
                <a:solidFill>
                  <a:srgbClr val="221F1F"/>
                </a:solidFill>
                <a:latin typeface="Times New Roman"/>
                <a:cs typeface="Times New Roman"/>
              </a:rPr>
              <a:t>begin with </a:t>
            </a:r>
            <a:r>
              <a:rPr lang="en-US" spc="95" dirty="0">
                <a:solidFill>
                  <a:srgbClr val="221F1F"/>
                </a:solidFill>
                <a:latin typeface="Times New Roman"/>
                <a:cs typeface="Times New Roman"/>
              </a:rPr>
              <a:t>the analysis </a:t>
            </a:r>
            <a:r>
              <a:rPr lang="en-US" spc="114" dirty="0">
                <a:solidFill>
                  <a:srgbClr val="221F1F"/>
                </a:solidFill>
                <a:latin typeface="Times New Roman"/>
                <a:cs typeface="Times New Roman"/>
              </a:rPr>
              <a:t>model and </a:t>
            </a:r>
            <a:r>
              <a:rPr lang="en-US" spc="95" dirty="0">
                <a:solidFill>
                  <a:srgbClr val="221F1F"/>
                </a:solidFill>
                <a:latin typeface="Times New Roman"/>
                <a:cs typeface="Times New Roman"/>
              </a:rPr>
              <a:t>elaborate analysis </a:t>
            </a:r>
            <a:r>
              <a:rPr lang="en-US" spc="105" dirty="0">
                <a:solidFill>
                  <a:srgbClr val="221F1F"/>
                </a:solidFill>
                <a:latin typeface="Times New Roman"/>
                <a:cs typeface="Times New Roman"/>
              </a:rPr>
              <a:t>classes(for </a:t>
            </a:r>
            <a:r>
              <a:rPr lang="en-US" spc="110" dirty="0">
                <a:solidFill>
                  <a:srgbClr val="221F1F"/>
                </a:solidFill>
                <a:latin typeface="Times New Roman"/>
                <a:cs typeface="Times New Roman"/>
              </a:rPr>
              <a:t>components</a:t>
            </a:r>
            <a:r>
              <a:rPr lang="en-US" spc="-7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90" dirty="0">
                <a:solidFill>
                  <a:srgbClr val="221F1F"/>
                </a:solidFill>
                <a:latin typeface="Times New Roman"/>
                <a:cs typeface="Times New Roman"/>
              </a:rPr>
              <a:t>that  </a:t>
            </a:r>
            <a:r>
              <a:rPr lang="en-US" spc="85" dirty="0">
                <a:solidFill>
                  <a:srgbClr val="221F1F"/>
                </a:solidFill>
                <a:latin typeface="Times New Roman"/>
                <a:cs typeface="Times New Roman"/>
              </a:rPr>
              <a:t>relate </a:t>
            </a:r>
            <a:r>
              <a:rPr lang="en-US" spc="90" dirty="0">
                <a:solidFill>
                  <a:srgbClr val="221F1F"/>
                </a:solidFill>
                <a:latin typeface="Times New Roman"/>
                <a:cs typeface="Times New Roman"/>
              </a:rPr>
              <a:t>to </a:t>
            </a:r>
            <a:r>
              <a:rPr lang="en-US" spc="95" dirty="0">
                <a:solidFill>
                  <a:srgbClr val="221F1F"/>
                </a:solidFill>
                <a:latin typeface="Times New Roman"/>
                <a:cs typeface="Times New Roman"/>
              </a:rPr>
              <a:t>the </a:t>
            </a:r>
            <a:r>
              <a:rPr lang="en-US" spc="110" dirty="0">
                <a:solidFill>
                  <a:srgbClr val="221F1F"/>
                </a:solidFill>
                <a:latin typeface="Times New Roman"/>
                <a:cs typeface="Times New Roman"/>
              </a:rPr>
              <a:t>problem domain) </a:t>
            </a:r>
            <a:r>
              <a:rPr lang="en-US" spc="114" dirty="0">
                <a:solidFill>
                  <a:srgbClr val="221F1F"/>
                </a:solidFill>
                <a:latin typeface="Times New Roman"/>
                <a:cs typeface="Times New Roman"/>
              </a:rPr>
              <a:t>and </a:t>
            </a:r>
            <a:r>
              <a:rPr lang="en-US" spc="90" dirty="0">
                <a:solidFill>
                  <a:srgbClr val="221F1F"/>
                </a:solidFill>
                <a:latin typeface="Times New Roman"/>
                <a:cs typeface="Times New Roman"/>
              </a:rPr>
              <a:t>infrastructure </a:t>
            </a:r>
            <a:r>
              <a:rPr lang="en-US" spc="95" dirty="0">
                <a:solidFill>
                  <a:srgbClr val="221F1F"/>
                </a:solidFill>
                <a:latin typeface="Times New Roman"/>
                <a:cs typeface="Times New Roman"/>
              </a:rPr>
              <a:t>classes </a:t>
            </a:r>
            <a:r>
              <a:rPr lang="en-US" spc="85" dirty="0">
                <a:solidFill>
                  <a:srgbClr val="221F1F"/>
                </a:solidFill>
                <a:latin typeface="Times New Roman"/>
                <a:cs typeface="Times New Roman"/>
              </a:rPr>
              <a:t>(for </a:t>
            </a:r>
            <a:r>
              <a:rPr lang="en-US" spc="110" dirty="0">
                <a:solidFill>
                  <a:srgbClr val="221F1F"/>
                </a:solidFill>
                <a:latin typeface="Times New Roman"/>
                <a:cs typeface="Times New Roman"/>
              </a:rPr>
              <a:t>components </a:t>
            </a:r>
            <a:r>
              <a:rPr lang="en-US" spc="85" dirty="0">
                <a:solidFill>
                  <a:srgbClr val="221F1F"/>
                </a:solidFill>
                <a:latin typeface="Times New Roman"/>
                <a:cs typeface="Times New Roman"/>
              </a:rPr>
              <a:t>(for  </a:t>
            </a:r>
            <a:r>
              <a:rPr lang="en-US" spc="110" dirty="0">
                <a:solidFill>
                  <a:srgbClr val="221F1F"/>
                </a:solidFill>
                <a:latin typeface="Times New Roman"/>
                <a:cs typeface="Times New Roman"/>
              </a:rPr>
              <a:t>components</a:t>
            </a:r>
            <a:r>
              <a:rPr lang="en-US" spc="5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85" dirty="0">
                <a:solidFill>
                  <a:srgbClr val="221F1F"/>
                </a:solidFill>
                <a:latin typeface="Times New Roman"/>
                <a:cs typeface="Times New Roman"/>
              </a:rPr>
              <a:t>that</a:t>
            </a:r>
            <a:r>
              <a:rPr lang="en-US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>
                <a:solidFill>
                  <a:srgbClr val="221F1F"/>
                </a:solidFill>
                <a:latin typeface="Times New Roman"/>
                <a:cs typeface="Times New Roman"/>
              </a:rPr>
              <a:t>provide</a:t>
            </a:r>
            <a:r>
              <a:rPr lang="en-US" spc="3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100" dirty="0">
                <a:solidFill>
                  <a:srgbClr val="221F1F"/>
                </a:solidFill>
                <a:latin typeface="Times New Roman"/>
                <a:cs typeface="Times New Roman"/>
              </a:rPr>
              <a:t>support</a:t>
            </a:r>
            <a:r>
              <a:rPr lang="en-US" spc="6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95" dirty="0">
                <a:solidFill>
                  <a:srgbClr val="221F1F"/>
                </a:solidFill>
                <a:latin typeface="Times New Roman"/>
                <a:cs typeface="Times New Roman"/>
              </a:rPr>
              <a:t>services</a:t>
            </a:r>
            <a:r>
              <a:rPr lang="en-US" spc="4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90" dirty="0">
                <a:solidFill>
                  <a:srgbClr val="221F1F"/>
                </a:solidFill>
                <a:latin typeface="Times New Roman"/>
                <a:cs typeface="Times New Roman"/>
              </a:rPr>
              <a:t>for</a:t>
            </a:r>
            <a:r>
              <a:rPr lang="en-US" spc="4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95" dirty="0">
                <a:solidFill>
                  <a:srgbClr val="221F1F"/>
                </a:solidFill>
                <a:latin typeface="Times New Roman"/>
                <a:cs typeface="Times New Roman"/>
              </a:rPr>
              <a:t>the</a:t>
            </a:r>
            <a:r>
              <a:rPr lang="en-US" spc="4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110" dirty="0">
                <a:solidFill>
                  <a:srgbClr val="221F1F"/>
                </a:solidFill>
                <a:latin typeface="Times New Roman"/>
                <a:cs typeface="Times New Roman"/>
              </a:rPr>
              <a:t>problem</a:t>
            </a:r>
            <a:r>
              <a:rPr lang="en-US" spc="5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105" dirty="0">
                <a:solidFill>
                  <a:srgbClr val="221F1F"/>
                </a:solidFill>
                <a:latin typeface="Times New Roman"/>
                <a:cs typeface="Times New Roman"/>
              </a:rPr>
              <a:t>domain).</a:t>
            </a:r>
            <a:endParaRPr lang="en-US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875"/>
              </a:spcBef>
            </a:pPr>
            <a:r>
              <a:rPr lang="en-US" b="1" u="heavy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lang="en-US" b="1" u="heavy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Traditional</a:t>
            </a:r>
            <a:r>
              <a:rPr lang="en-US" b="1" u="heavy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View</a:t>
            </a:r>
            <a:endParaRPr lang="en-US" dirty="0">
              <a:latin typeface="Times New Roman"/>
              <a:cs typeface="Times New Roman"/>
            </a:endParaRPr>
          </a:p>
          <a:p>
            <a:pPr marL="12700" marR="5715" algn="just">
              <a:lnSpc>
                <a:spcPct val="103200"/>
              </a:lnSpc>
              <a:spcBef>
                <a:spcPts val="795"/>
              </a:spcBef>
            </a:pPr>
            <a:r>
              <a:rPr lang="en-US" spc="170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lang="en-US" spc="85" dirty="0">
                <a:solidFill>
                  <a:srgbClr val="221F1F"/>
                </a:solidFill>
                <a:latin typeface="Times New Roman"/>
                <a:cs typeface="Times New Roman"/>
              </a:rPr>
              <a:t>traditional </a:t>
            </a:r>
            <a:r>
              <a:rPr lang="en-US" spc="114" dirty="0">
                <a:solidFill>
                  <a:srgbClr val="221F1F"/>
                </a:solidFill>
                <a:latin typeface="Times New Roman"/>
                <a:cs typeface="Times New Roman"/>
              </a:rPr>
              <a:t>component </a:t>
            </a:r>
            <a:r>
              <a:rPr lang="en-US" spc="90" dirty="0">
                <a:solidFill>
                  <a:srgbClr val="221F1F"/>
                </a:solidFill>
                <a:latin typeface="Times New Roman"/>
                <a:cs typeface="Times New Roman"/>
              </a:rPr>
              <a:t>called </a:t>
            </a:r>
            <a:r>
              <a:rPr lang="en-US" spc="10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lang="en-US" b="1" i="1" spc="105" dirty="0">
                <a:solidFill>
                  <a:srgbClr val="221F1F"/>
                </a:solidFill>
                <a:latin typeface="Times New Roman"/>
                <a:cs typeface="Times New Roman"/>
              </a:rPr>
              <a:t>module</a:t>
            </a:r>
            <a:r>
              <a:rPr lang="en-US" i="1" spc="105" dirty="0">
                <a:solidFill>
                  <a:srgbClr val="221F1F"/>
                </a:solidFill>
                <a:latin typeface="Times New Roman"/>
                <a:cs typeface="Times New Roman"/>
              </a:rPr>
              <a:t>, </a:t>
            </a:r>
            <a:r>
              <a:rPr lang="en-US" spc="90" dirty="0">
                <a:solidFill>
                  <a:srgbClr val="221F1F"/>
                </a:solidFill>
                <a:latin typeface="Times New Roman"/>
                <a:cs typeface="Times New Roman"/>
              </a:rPr>
              <a:t>resides </a:t>
            </a:r>
            <a:r>
              <a:rPr lang="en-US" spc="100" dirty="0">
                <a:solidFill>
                  <a:srgbClr val="221F1F"/>
                </a:solidFill>
                <a:latin typeface="Times New Roman"/>
                <a:cs typeface="Times New Roman"/>
              </a:rPr>
              <a:t>within </a:t>
            </a:r>
            <a:r>
              <a:rPr lang="en-US" spc="95" dirty="0">
                <a:solidFill>
                  <a:srgbClr val="221F1F"/>
                </a:solidFill>
                <a:latin typeface="Times New Roman"/>
                <a:cs typeface="Times New Roman"/>
              </a:rPr>
              <a:t>the </a:t>
            </a:r>
            <a:r>
              <a:rPr lang="en-US" spc="100" dirty="0">
                <a:solidFill>
                  <a:srgbClr val="221F1F"/>
                </a:solidFill>
                <a:latin typeface="Times New Roman"/>
                <a:cs typeface="Times New Roman"/>
              </a:rPr>
              <a:t>software</a:t>
            </a:r>
            <a:r>
              <a:rPr lang="en-US" spc="-130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pc="90" dirty="0">
                <a:solidFill>
                  <a:srgbClr val="221F1F"/>
                </a:solidFill>
                <a:latin typeface="Times New Roman"/>
                <a:cs typeface="Times New Roman"/>
              </a:rPr>
              <a:t>architecture  </a:t>
            </a:r>
            <a:r>
              <a:rPr lang="en-US" spc="114" dirty="0">
                <a:solidFill>
                  <a:srgbClr val="221F1F"/>
                </a:solidFill>
                <a:latin typeface="Times New Roman"/>
                <a:cs typeface="Times New Roman"/>
              </a:rPr>
              <a:t>and </a:t>
            </a:r>
            <a:r>
              <a:rPr lang="en-US" spc="95" dirty="0">
                <a:solidFill>
                  <a:srgbClr val="221F1F"/>
                </a:solidFill>
                <a:latin typeface="Times New Roman"/>
                <a:cs typeface="Times New Roman"/>
              </a:rPr>
              <a:t>serves </a:t>
            </a:r>
            <a:r>
              <a:rPr lang="en-US" spc="114" dirty="0">
                <a:solidFill>
                  <a:srgbClr val="221F1F"/>
                </a:solidFill>
                <a:latin typeface="Times New Roman"/>
                <a:cs typeface="Times New Roman"/>
              </a:rPr>
              <a:t>one </a:t>
            </a:r>
            <a:r>
              <a:rPr lang="en-US" spc="100" dirty="0">
                <a:solidFill>
                  <a:srgbClr val="221F1F"/>
                </a:solidFill>
                <a:latin typeface="Times New Roman"/>
                <a:cs typeface="Times New Roman"/>
              </a:rPr>
              <a:t>of </a:t>
            </a:r>
            <a:r>
              <a:rPr lang="en-US" spc="90" dirty="0" smtClean="0">
                <a:solidFill>
                  <a:srgbClr val="221F1F"/>
                </a:solidFill>
                <a:latin typeface="Times New Roman"/>
                <a:cs typeface="Times New Roman"/>
              </a:rPr>
              <a:t>three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95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460" y="427990"/>
            <a:ext cx="6812280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2700" marR="5715" algn="just">
              <a:lnSpc>
                <a:spcPct val="103200"/>
              </a:lnSpc>
              <a:spcBef>
                <a:spcPts val="795"/>
              </a:spcBef>
            </a:pPr>
            <a:r>
              <a:rPr lang="en-US" sz="1800" b="1" spc="95" dirty="0">
                <a:solidFill>
                  <a:srgbClr val="221F1F"/>
                </a:solidFill>
                <a:latin typeface="Times New Roman"/>
                <a:cs typeface="Times New Roman"/>
              </a:rPr>
              <a:t>(1) </a:t>
            </a:r>
            <a:r>
              <a:rPr lang="en-US" sz="1800" b="1" spc="10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lang="en-US" sz="1800" b="1" i="1" spc="95" dirty="0">
                <a:solidFill>
                  <a:srgbClr val="221F1F"/>
                </a:solidFill>
                <a:latin typeface="Times New Roman"/>
                <a:cs typeface="Times New Roman"/>
              </a:rPr>
              <a:t>control </a:t>
            </a:r>
            <a:r>
              <a:rPr lang="en-US" sz="1800" b="1" i="1" spc="114" dirty="0">
                <a:solidFill>
                  <a:srgbClr val="221F1F"/>
                </a:solidFill>
                <a:latin typeface="Times New Roman"/>
                <a:cs typeface="Times New Roman"/>
              </a:rPr>
              <a:t>component </a:t>
            </a:r>
            <a:r>
              <a:rPr lang="en-US" sz="1800" spc="85" dirty="0">
                <a:solidFill>
                  <a:srgbClr val="221F1F"/>
                </a:solidFill>
                <a:latin typeface="Times New Roman"/>
                <a:cs typeface="Times New Roman"/>
              </a:rPr>
              <a:t>that </a:t>
            </a:r>
            <a:r>
              <a:rPr lang="en-US" sz="1800" spc="100" dirty="0">
                <a:solidFill>
                  <a:srgbClr val="221F1F"/>
                </a:solidFill>
                <a:latin typeface="Times New Roman"/>
                <a:cs typeface="Times New Roman"/>
              </a:rPr>
              <a:t>coordinates  </a:t>
            </a:r>
            <a:r>
              <a:rPr lang="en-US" sz="18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invocation </a:t>
            </a:r>
            <a:r>
              <a:rPr lang="en-US" sz="1800" spc="100" dirty="0">
                <a:solidFill>
                  <a:srgbClr val="221F1F"/>
                </a:solidFill>
                <a:latin typeface="Times New Roman"/>
                <a:cs typeface="Times New Roman"/>
              </a:rPr>
              <a:t>of </a:t>
            </a:r>
            <a:r>
              <a:rPr lang="en-US" sz="1800" spc="80" dirty="0">
                <a:solidFill>
                  <a:srgbClr val="221F1F"/>
                </a:solidFill>
                <a:latin typeface="Times New Roman"/>
                <a:cs typeface="Times New Roman"/>
              </a:rPr>
              <a:t>all </a:t>
            </a:r>
            <a:r>
              <a:rPr lang="en-US" sz="1800" spc="95" dirty="0">
                <a:solidFill>
                  <a:srgbClr val="221F1F"/>
                </a:solidFill>
                <a:latin typeface="Times New Roman"/>
                <a:cs typeface="Times New Roman"/>
              </a:rPr>
              <a:t>other </a:t>
            </a:r>
            <a:r>
              <a:rPr lang="en-US" sz="1800" spc="110" dirty="0">
                <a:solidFill>
                  <a:srgbClr val="221F1F"/>
                </a:solidFill>
                <a:latin typeface="Times New Roman"/>
                <a:cs typeface="Times New Roman"/>
              </a:rPr>
              <a:t>problem </a:t>
            </a:r>
            <a:r>
              <a:rPr lang="en-US" sz="1800" spc="114" dirty="0">
                <a:solidFill>
                  <a:srgbClr val="221F1F"/>
                </a:solidFill>
                <a:latin typeface="Times New Roman"/>
                <a:cs typeface="Times New Roman"/>
              </a:rPr>
              <a:t>domain </a:t>
            </a:r>
            <a:r>
              <a:rPr lang="en-US" sz="1800" spc="110" dirty="0">
                <a:solidFill>
                  <a:srgbClr val="221F1F"/>
                </a:solidFill>
                <a:latin typeface="Times New Roman"/>
                <a:cs typeface="Times New Roman"/>
              </a:rPr>
              <a:t>components, </a:t>
            </a:r>
            <a:r>
              <a:rPr lang="en-US" sz="1800" spc="90" dirty="0">
                <a:solidFill>
                  <a:srgbClr val="221F1F"/>
                </a:solidFill>
                <a:latin typeface="Times New Roman"/>
                <a:cs typeface="Times New Roman"/>
              </a:rPr>
              <a:t>(2) </a:t>
            </a:r>
            <a:r>
              <a:rPr lang="en-US" sz="1800" spc="10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lang="en-US" sz="1800" b="1" i="1" spc="110" dirty="0">
                <a:solidFill>
                  <a:srgbClr val="221F1F"/>
                </a:solidFill>
                <a:latin typeface="Times New Roman"/>
                <a:cs typeface="Times New Roman"/>
              </a:rPr>
              <a:t>problem </a:t>
            </a:r>
            <a:r>
              <a:rPr lang="en-US" sz="1800" b="1" i="1" spc="114" dirty="0">
                <a:solidFill>
                  <a:srgbClr val="221F1F"/>
                </a:solidFill>
                <a:latin typeface="Times New Roman"/>
                <a:cs typeface="Times New Roman"/>
              </a:rPr>
              <a:t>domain </a:t>
            </a:r>
            <a:r>
              <a:rPr lang="en-US" sz="1800" i="1" spc="114" dirty="0">
                <a:solidFill>
                  <a:srgbClr val="221F1F"/>
                </a:solidFill>
                <a:latin typeface="Times New Roman"/>
                <a:cs typeface="Times New Roman"/>
              </a:rPr>
              <a:t> component </a:t>
            </a:r>
            <a:r>
              <a:rPr lang="en-US" sz="1800" spc="90" dirty="0">
                <a:solidFill>
                  <a:srgbClr val="221F1F"/>
                </a:solidFill>
                <a:latin typeface="Times New Roman"/>
                <a:cs typeface="Times New Roman"/>
              </a:rPr>
              <a:t>that </a:t>
            </a:r>
            <a:r>
              <a:rPr lang="en-US" sz="1800" spc="110" dirty="0">
                <a:solidFill>
                  <a:srgbClr val="221F1F"/>
                </a:solidFill>
                <a:latin typeface="Times New Roman"/>
                <a:cs typeface="Times New Roman"/>
              </a:rPr>
              <a:t>implements </a:t>
            </a:r>
            <a:r>
              <a:rPr lang="en-US" sz="1800" spc="105" dirty="0">
                <a:solidFill>
                  <a:srgbClr val="221F1F"/>
                </a:solidFill>
                <a:latin typeface="Times New Roman"/>
                <a:cs typeface="Times New Roman"/>
              </a:rPr>
              <a:t>a </a:t>
            </a:r>
            <a:r>
              <a:rPr lang="en-US" sz="1800" spc="110" dirty="0">
                <a:solidFill>
                  <a:srgbClr val="221F1F"/>
                </a:solidFill>
                <a:latin typeface="Times New Roman"/>
                <a:cs typeface="Times New Roman"/>
              </a:rPr>
              <a:t>complete </a:t>
            </a:r>
            <a:r>
              <a:rPr lang="en-US" sz="1800" spc="105" dirty="0">
                <a:solidFill>
                  <a:srgbClr val="221F1F"/>
                </a:solidFill>
                <a:latin typeface="Times New Roman"/>
                <a:cs typeface="Times New Roman"/>
              </a:rPr>
              <a:t>or </a:t>
            </a:r>
            <a:r>
              <a:rPr lang="en-US" sz="1800" spc="80" dirty="0">
                <a:solidFill>
                  <a:srgbClr val="221F1F"/>
                </a:solidFill>
                <a:latin typeface="Times New Roman"/>
                <a:cs typeface="Times New Roman"/>
              </a:rPr>
              <a:t>partial </a:t>
            </a:r>
            <a:r>
              <a:rPr lang="en-US" sz="1800" spc="95" dirty="0">
                <a:solidFill>
                  <a:srgbClr val="221F1F"/>
                </a:solidFill>
                <a:latin typeface="Times New Roman"/>
                <a:cs typeface="Times New Roman"/>
              </a:rPr>
              <a:t>function </a:t>
            </a:r>
            <a:r>
              <a:rPr lang="en-US" sz="1800" spc="90" dirty="0">
                <a:solidFill>
                  <a:srgbClr val="221F1F"/>
                </a:solidFill>
                <a:latin typeface="Times New Roman"/>
                <a:cs typeface="Times New Roman"/>
              </a:rPr>
              <a:t>that </a:t>
            </a:r>
            <a:r>
              <a:rPr lang="en-US" sz="1800" spc="75" dirty="0">
                <a:solidFill>
                  <a:srgbClr val="221F1F"/>
                </a:solidFill>
                <a:latin typeface="Times New Roman"/>
                <a:cs typeface="Times New Roman"/>
              </a:rPr>
              <a:t>is </a:t>
            </a:r>
            <a:r>
              <a:rPr lang="en-US" sz="1800" spc="95" dirty="0">
                <a:solidFill>
                  <a:srgbClr val="221F1F"/>
                </a:solidFill>
                <a:latin typeface="Times New Roman"/>
                <a:cs typeface="Times New Roman"/>
              </a:rPr>
              <a:t>required </a:t>
            </a:r>
            <a:r>
              <a:rPr lang="en-US" sz="1800" spc="120" dirty="0">
                <a:solidFill>
                  <a:srgbClr val="221F1F"/>
                </a:solidFill>
                <a:latin typeface="Times New Roman"/>
                <a:cs typeface="Times New Roman"/>
              </a:rPr>
              <a:t>by </a:t>
            </a:r>
            <a:r>
              <a:rPr lang="en-US" sz="18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 </a:t>
            </a:r>
            <a:r>
              <a:rPr lang="en-US" sz="1800" spc="75" dirty="0">
                <a:solidFill>
                  <a:srgbClr val="221F1F"/>
                </a:solidFill>
                <a:latin typeface="Times New Roman"/>
                <a:cs typeface="Times New Roman"/>
              </a:rPr>
              <a:t>customer, </a:t>
            </a:r>
            <a:r>
              <a:rPr lang="en-US" sz="1800" spc="70" dirty="0">
                <a:solidFill>
                  <a:srgbClr val="221F1F"/>
                </a:solidFill>
                <a:latin typeface="Times New Roman"/>
                <a:cs typeface="Times New Roman"/>
              </a:rPr>
              <a:t>or </a:t>
            </a:r>
            <a:r>
              <a:rPr lang="en-US" sz="1800" spc="65" dirty="0">
                <a:solidFill>
                  <a:srgbClr val="221F1F"/>
                </a:solidFill>
                <a:latin typeface="Times New Roman"/>
                <a:cs typeface="Times New Roman"/>
              </a:rPr>
              <a:t>(3) </a:t>
            </a:r>
            <a:r>
              <a:rPr lang="en-US" sz="1800" b="1" spc="85" dirty="0">
                <a:solidFill>
                  <a:srgbClr val="221F1F"/>
                </a:solidFill>
                <a:latin typeface="Times New Roman"/>
                <a:cs typeface="Times New Roman"/>
              </a:rPr>
              <a:t>an </a:t>
            </a:r>
            <a:r>
              <a:rPr lang="en-US" sz="1800" b="1" i="1" spc="65" dirty="0">
                <a:solidFill>
                  <a:srgbClr val="221F1F"/>
                </a:solidFill>
                <a:latin typeface="Times New Roman"/>
                <a:cs typeface="Times New Roman"/>
              </a:rPr>
              <a:t>infrastructure </a:t>
            </a:r>
            <a:r>
              <a:rPr lang="en-US" sz="1800" b="1" i="1" spc="85" dirty="0">
                <a:solidFill>
                  <a:srgbClr val="221F1F"/>
                </a:solidFill>
                <a:latin typeface="Times New Roman"/>
                <a:cs typeface="Times New Roman"/>
              </a:rPr>
              <a:t>component </a:t>
            </a:r>
            <a:r>
              <a:rPr lang="en-US" sz="1800" spc="65" dirty="0">
                <a:solidFill>
                  <a:srgbClr val="221F1F"/>
                </a:solidFill>
                <a:latin typeface="Times New Roman"/>
                <a:cs typeface="Times New Roman"/>
              </a:rPr>
              <a:t>that </a:t>
            </a:r>
            <a:r>
              <a:rPr lang="en-US" sz="1800" spc="55" dirty="0">
                <a:solidFill>
                  <a:srgbClr val="221F1F"/>
                </a:solidFill>
                <a:latin typeface="Times New Roman"/>
                <a:cs typeface="Times New Roman"/>
              </a:rPr>
              <a:t>is </a:t>
            </a:r>
            <a:r>
              <a:rPr lang="en-US" sz="1800" spc="70" dirty="0">
                <a:solidFill>
                  <a:srgbClr val="221F1F"/>
                </a:solidFill>
                <a:latin typeface="Times New Roman"/>
                <a:cs typeface="Times New Roman"/>
              </a:rPr>
              <a:t>responsible </a:t>
            </a:r>
            <a:r>
              <a:rPr lang="en-US" sz="1800" spc="65" dirty="0">
                <a:solidFill>
                  <a:srgbClr val="221F1F"/>
                </a:solidFill>
                <a:latin typeface="Times New Roman"/>
                <a:cs typeface="Times New Roman"/>
              </a:rPr>
              <a:t>for </a:t>
            </a:r>
            <a:r>
              <a:rPr lang="en-US" sz="1800" spc="70" dirty="0">
                <a:solidFill>
                  <a:srgbClr val="221F1F"/>
                </a:solidFill>
                <a:latin typeface="Times New Roman"/>
                <a:cs typeface="Times New Roman"/>
              </a:rPr>
              <a:t>functions </a:t>
            </a:r>
            <a:r>
              <a:rPr lang="en-US" sz="1800" spc="65" dirty="0">
                <a:solidFill>
                  <a:srgbClr val="221F1F"/>
                </a:solidFill>
                <a:latin typeface="Times New Roman"/>
                <a:cs typeface="Times New Roman"/>
              </a:rPr>
              <a:t>that  </a:t>
            </a:r>
            <a:r>
              <a:rPr lang="en-US" sz="1800" spc="100" dirty="0">
                <a:solidFill>
                  <a:srgbClr val="221F1F"/>
                </a:solidFill>
                <a:latin typeface="Times New Roman"/>
                <a:cs typeface="Times New Roman"/>
              </a:rPr>
              <a:t>support </a:t>
            </a:r>
            <a:r>
              <a:rPr lang="en-US" sz="18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</a:t>
            </a:r>
            <a:r>
              <a:rPr lang="en-US" sz="1800" spc="100" dirty="0">
                <a:solidFill>
                  <a:srgbClr val="221F1F"/>
                </a:solidFill>
                <a:latin typeface="Times New Roman"/>
                <a:cs typeface="Times New Roman"/>
              </a:rPr>
              <a:t>processing </a:t>
            </a:r>
            <a:r>
              <a:rPr lang="en-US" sz="1800" spc="95" dirty="0">
                <a:solidFill>
                  <a:srgbClr val="221F1F"/>
                </a:solidFill>
                <a:latin typeface="Times New Roman"/>
                <a:cs typeface="Times New Roman"/>
              </a:rPr>
              <a:t>required </a:t>
            </a:r>
            <a:r>
              <a:rPr lang="en-US" sz="1800" spc="90" dirty="0">
                <a:solidFill>
                  <a:srgbClr val="221F1F"/>
                </a:solidFill>
                <a:latin typeface="Times New Roman"/>
                <a:cs typeface="Times New Roman"/>
              </a:rPr>
              <a:t>in </a:t>
            </a:r>
            <a:r>
              <a:rPr lang="en-US" sz="1800" spc="95" dirty="0">
                <a:solidFill>
                  <a:srgbClr val="221F1F"/>
                </a:solidFill>
                <a:latin typeface="Times New Roman"/>
                <a:cs typeface="Times New Roman"/>
              </a:rPr>
              <a:t>the </a:t>
            </a:r>
            <a:r>
              <a:rPr lang="en-US" sz="1800" spc="114" dirty="0">
                <a:solidFill>
                  <a:srgbClr val="221F1F"/>
                </a:solidFill>
                <a:latin typeface="Times New Roman"/>
                <a:cs typeface="Times New Roman"/>
              </a:rPr>
              <a:t>problem</a:t>
            </a:r>
            <a:r>
              <a:rPr lang="en-US" sz="1800" spc="-155" dirty="0">
                <a:solidFill>
                  <a:srgbClr val="221F1F"/>
                </a:solidFill>
                <a:latin typeface="Times New Roman"/>
                <a:cs typeface="Times New Roman"/>
              </a:rPr>
              <a:t> </a:t>
            </a:r>
            <a:r>
              <a:rPr lang="en-US" sz="1800" spc="110" dirty="0">
                <a:solidFill>
                  <a:srgbClr val="221F1F"/>
                </a:solidFill>
                <a:latin typeface="Times New Roman"/>
                <a:cs typeface="Times New Roman"/>
              </a:rPr>
              <a:t>domain.</a:t>
            </a:r>
            <a:endParaRPr lang="en-US"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lang="en-US" sz="1800" b="1" u="heavy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 </a:t>
            </a:r>
            <a:r>
              <a:rPr lang="en-US" sz="1800" b="1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Process-Related</a:t>
            </a:r>
            <a:r>
              <a:rPr lang="en-US" sz="1800" b="1" u="heavy" spc="-1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180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View</a:t>
            </a:r>
            <a:endParaRPr lang="en-US" sz="1800" dirty="0">
              <a:latin typeface="Times New Roman"/>
              <a:cs typeface="Times New Roman"/>
            </a:endParaRPr>
          </a:p>
          <a:p>
            <a:pPr marL="12700" marR="5715" algn="just">
              <a:lnSpc>
                <a:spcPct val="103299"/>
              </a:lnSpc>
              <a:spcBef>
                <a:spcPts val="790"/>
              </a:spcBef>
            </a:pPr>
            <a:r>
              <a:rPr lang="en-US" sz="1800" spc="114" dirty="0">
                <a:latin typeface="Times New Roman"/>
                <a:cs typeface="Times New Roman"/>
              </a:rPr>
              <a:t>Over</a:t>
            </a:r>
            <a:r>
              <a:rPr lang="en-US" sz="1800" spc="45" dirty="0">
                <a:latin typeface="Times New Roman"/>
                <a:cs typeface="Times New Roman"/>
              </a:rPr>
              <a:t> </a:t>
            </a:r>
            <a:r>
              <a:rPr lang="en-US" sz="1800" spc="95" dirty="0">
                <a:latin typeface="Times New Roman"/>
                <a:cs typeface="Times New Roman"/>
              </a:rPr>
              <a:t>the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spc="95" dirty="0">
                <a:latin typeface="Times New Roman"/>
                <a:cs typeface="Times New Roman"/>
              </a:rPr>
              <a:t>past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spc="95" dirty="0">
                <a:latin typeface="Times New Roman"/>
                <a:cs typeface="Times New Roman"/>
              </a:rPr>
              <a:t>three</a:t>
            </a:r>
            <a:r>
              <a:rPr lang="en-US" sz="1800" spc="25" dirty="0">
                <a:latin typeface="Times New Roman"/>
                <a:cs typeface="Times New Roman"/>
              </a:rPr>
              <a:t> </a:t>
            </a:r>
            <a:r>
              <a:rPr lang="en-US" sz="1800" spc="100" dirty="0">
                <a:latin typeface="Times New Roman"/>
                <a:cs typeface="Times New Roman"/>
              </a:rPr>
              <a:t>decades,</a:t>
            </a:r>
            <a:r>
              <a:rPr lang="en-US" sz="1800" spc="55" dirty="0">
                <a:latin typeface="Times New Roman"/>
                <a:cs typeface="Times New Roman"/>
              </a:rPr>
              <a:t> </a:t>
            </a:r>
            <a:r>
              <a:rPr lang="en-US" sz="1800" spc="95" dirty="0">
                <a:latin typeface="Times New Roman"/>
                <a:cs typeface="Times New Roman"/>
              </a:rPr>
              <a:t>the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spc="100" dirty="0">
                <a:latin typeface="Times New Roman"/>
                <a:cs typeface="Times New Roman"/>
              </a:rPr>
              <a:t>software</a:t>
            </a:r>
            <a:r>
              <a:rPr lang="en-US" sz="1800" spc="55" dirty="0">
                <a:latin typeface="Times New Roman"/>
                <a:cs typeface="Times New Roman"/>
              </a:rPr>
              <a:t> </a:t>
            </a:r>
            <a:r>
              <a:rPr lang="en-US" sz="1800" spc="100" dirty="0">
                <a:latin typeface="Times New Roman"/>
                <a:cs typeface="Times New Roman"/>
              </a:rPr>
              <a:t>engineering</a:t>
            </a:r>
            <a:r>
              <a:rPr lang="en-US" sz="1800" spc="35" dirty="0">
                <a:latin typeface="Times New Roman"/>
                <a:cs typeface="Times New Roman"/>
              </a:rPr>
              <a:t> </a:t>
            </a:r>
            <a:r>
              <a:rPr lang="en-US" sz="1800" spc="120" dirty="0">
                <a:latin typeface="Times New Roman"/>
                <a:cs typeface="Times New Roman"/>
              </a:rPr>
              <a:t>community</a:t>
            </a:r>
            <a:r>
              <a:rPr lang="en-US" sz="1800" spc="40" dirty="0">
                <a:latin typeface="Times New Roman"/>
                <a:cs typeface="Times New Roman"/>
              </a:rPr>
              <a:t> </a:t>
            </a:r>
            <a:r>
              <a:rPr lang="en-US" sz="1800" spc="105" dirty="0">
                <a:latin typeface="Times New Roman"/>
                <a:cs typeface="Times New Roman"/>
              </a:rPr>
              <a:t>has</a:t>
            </a:r>
            <a:r>
              <a:rPr lang="en-US" sz="1800" spc="45" dirty="0">
                <a:latin typeface="Times New Roman"/>
                <a:cs typeface="Times New Roman"/>
              </a:rPr>
              <a:t> </a:t>
            </a:r>
            <a:r>
              <a:rPr lang="en-US" sz="1800" spc="110" dirty="0">
                <a:latin typeface="Times New Roman"/>
                <a:cs typeface="Times New Roman"/>
              </a:rPr>
              <a:t>emphasized  </a:t>
            </a:r>
            <a:r>
              <a:rPr lang="en-US" sz="1800" spc="95" dirty="0">
                <a:latin typeface="Times New Roman"/>
                <a:cs typeface="Times New Roman"/>
              </a:rPr>
              <a:t>the</a:t>
            </a:r>
            <a:r>
              <a:rPr lang="en-US" sz="1800" spc="5" dirty="0">
                <a:latin typeface="Times New Roman"/>
                <a:cs typeface="Times New Roman"/>
              </a:rPr>
              <a:t> </a:t>
            </a:r>
            <a:r>
              <a:rPr lang="en-US" sz="1800" spc="110" dirty="0">
                <a:latin typeface="Times New Roman"/>
                <a:cs typeface="Times New Roman"/>
              </a:rPr>
              <a:t>need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spc="90" dirty="0">
                <a:latin typeface="Times New Roman"/>
                <a:cs typeface="Times New Roman"/>
              </a:rPr>
              <a:t>to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spc="95" dirty="0">
                <a:latin typeface="Times New Roman"/>
                <a:cs typeface="Times New Roman"/>
              </a:rPr>
              <a:t>build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spc="105" dirty="0">
                <a:latin typeface="Times New Roman"/>
                <a:cs typeface="Times New Roman"/>
              </a:rPr>
              <a:t>systems</a:t>
            </a:r>
            <a:r>
              <a:rPr lang="en-US" sz="1800" spc="20" dirty="0">
                <a:latin typeface="Times New Roman"/>
                <a:cs typeface="Times New Roman"/>
              </a:rPr>
              <a:t> </a:t>
            </a:r>
            <a:r>
              <a:rPr lang="en-US" sz="1800" spc="85" dirty="0">
                <a:latin typeface="Times New Roman"/>
                <a:cs typeface="Times New Roman"/>
              </a:rPr>
              <a:t>that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spc="125" dirty="0">
                <a:latin typeface="Times New Roman"/>
                <a:cs typeface="Times New Roman"/>
              </a:rPr>
              <a:t>make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spc="105" dirty="0">
                <a:latin typeface="Times New Roman"/>
                <a:cs typeface="Times New Roman"/>
              </a:rPr>
              <a:t>use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spc="100" dirty="0">
                <a:latin typeface="Times New Roman"/>
                <a:cs typeface="Times New Roman"/>
              </a:rPr>
              <a:t>of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spc="90" dirty="0">
                <a:latin typeface="Times New Roman"/>
                <a:cs typeface="Times New Roman"/>
              </a:rPr>
              <a:t>existing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spc="100" dirty="0">
                <a:latin typeface="Times New Roman"/>
                <a:cs typeface="Times New Roman"/>
              </a:rPr>
              <a:t>software</a:t>
            </a:r>
            <a:r>
              <a:rPr lang="en-US" sz="1800" spc="10" dirty="0">
                <a:latin typeface="Times New Roman"/>
                <a:cs typeface="Times New Roman"/>
              </a:rPr>
              <a:t> </a:t>
            </a:r>
            <a:r>
              <a:rPr lang="en-US" sz="1800" spc="114" dirty="0">
                <a:latin typeface="Times New Roman"/>
                <a:cs typeface="Times New Roman"/>
              </a:rPr>
              <a:t>components</a:t>
            </a:r>
            <a:r>
              <a:rPr lang="en-US" sz="1800" spc="20" dirty="0">
                <a:latin typeface="Times New Roman"/>
                <a:cs typeface="Times New Roman"/>
              </a:rPr>
              <a:t> </a:t>
            </a:r>
            <a:r>
              <a:rPr lang="en-US" sz="1800" spc="100" dirty="0">
                <a:latin typeface="Times New Roman"/>
                <a:cs typeface="Times New Roman"/>
              </a:rPr>
              <a:t>or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spc="100" dirty="0">
                <a:latin typeface="Times New Roman"/>
                <a:cs typeface="Times New Roman"/>
              </a:rPr>
              <a:t>design  </a:t>
            </a:r>
            <a:r>
              <a:rPr lang="en-US" sz="1800" spc="85" dirty="0">
                <a:latin typeface="Times New Roman"/>
                <a:cs typeface="Times New Roman"/>
              </a:rPr>
              <a:t>patterns. </a:t>
            </a:r>
            <a:r>
              <a:rPr lang="en-US" sz="1800" spc="170" dirty="0">
                <a:latin typeface="Times New Roman"/>
                <a:cs typeface="Times New Roman"/>
              </a:rPr>
              <a:t>A </a:t>
            </a:r>
            <a:r>
              <a:rPr lang="en-US" sz="1800" spc="95" dirty="0">
                <a:latin typeface="Times New Roman"/>
                <a:cs typeface="Times New Roman"/>
              </a:rPr>
              <a:t>catalog </a:t>
            </a:r>
            <a:r>
              <a:rPr lang="en-US" sz="1800" spc="105" dirty="0">
                <a:latin typeface="Times New Roman"/>
                <a:cs typeface="Times New Roman"/>
              </a:rPr>
              <a:t>of </a:t>
            </a:r>
            <a:r>
              <a:rPr lang="en-US" sz="1800" spc="110" dirty="0">
                <a:latin typeface="Times New Roman"/>
                <a:cs typeface="Times New Roman"/>
              </a:rPr>
              <a:t>proven </a:t>
            </a:r>
            <a:r>
              <a:rPr lang="en-US" sz="1800" spc="100" dirty="0">
                <a:latin typeface="Times New Roman"/>
                <a:cs typeface="Times New Roman"/>
              </a:rPr>
              <a:t>design or </a:t>
            </a:r>
            <a:r>
              <a:rPr lang="en-US" sz="1800" spc="95" dirty="0">
                <a:latin typeface="Times New Roman"/>
                <a:cs typeface="Times New Roman"/>
              </a:rPr>
              <a:t>code-level </a:t>
            </a:r>
            <a:r>
              <a:rPr lang="en-US" sz="1800" spc="114" dirty="0">
                <a:latin typeface="Times New Roman"/>
                <a:cs typeface="Times New Roman"/>
              </a:rPr>
              <a:t>components </a:t>
            </a:r>
            <a:r>
              <a:rPr lang="en-US" sz="1800" spc="75" dirty="0">
                <a:latin typeface="Times New Roman"/>
                <a:cs typeface="Times New Roman"/>
              </a:rPr>
              <a:t>is </a:t>
            </a:r>
            <a:r>
              <a:rPr lang="en-US" sz="1800" spc="125" dirty="0">
                <a:latin typeface="Times New Roman"/>
                <a:cs typeface="Times New Roman"/>
              </a:rPr>
              <a:t>made </a:t>
            </a:r>
            <a:r>
              <a:rPr lang="en-US" sz="1800" spc="90" dirty="0">
                <a:latin typeface="Times New Roman"/>
                <a:cs typeface="Times New Roman"/>
              </a:rPr>
              <a:t>available  to </a:t>
            </a:r>
            <a:r>
              <a:rPr lang="en-US" sz="1800" spc="120" dirty="0">
                <a:latin typeface="Times New Roman"/>
                <a:cs typeface="Times New Roman"/>
              </a:rPr>
              <a:t>you </a:t>
            </a:r>
            <a:r>
              <a:rPr lang="en-US" sz="1800" spc="95" dirty="0">
                <a:latin typeface="Times New Roman"/>
                <a:cs typeface="Times New Roman"/>
              </a:rPr>
              <a:t>as </a:t>
            </a:r>
            <a:r>
              <a:rPr lang="en-US" sz="1800" spc="105" dirty="0">
                <a:latin typeface="Times New Roman"/>
                <a:cs typeface="Times New Roman"/>
              </a:rPr>
              <a:t>design </a:t>
            </a:r>
            <a:r>
              <a:rPr lang="en-US" sz="1800" spc="120" dirty="0">
                <a:latin typeface="Times New Roman"/>
                <a:cs typeface="Times New Roman"/>
              </a:rPr>
              <a:t>work </a:t>
            </a:r>
            <a:r>
              <a:rPr lang="en-US" sz="1800" spc="100" dirty="0">
                <a:latin typeface="Times New Roman"/>
                <a:cs typeface="Times New Roman"/>
              </a:rPr>
              <a:t>proceeds. </a:t>
            </a:r>
            <a:r>
              <a:rPr lang="en-US" sz="1800" spc="125" dirty="0">
                <a:latin typeface="Times New Roman"/>
                <a:cs typeface="Times New Roman"/>
              </a:rPr>
              <a:t>As </a:t>
            </a:r>
            <a:r>
              <a:rPr lang="en-US" sz="1800" spc="95" dirty="0">
                <a:latin typeface="Times New Roman"/>
                <a:cs typeface="Times New Roman"/>
              </a:rPr>
              <a:t>the </a:t>
            </a:r>
            <a:r>
              <a:rPr lang="en-US" sz="1800" spc="100" dirty="0">
                <a:latin typeface="Times New Roman"/>
                <a:cs typeface="Times New Roman"/>
              </a:rPr>
              <a:t>software </a:t>
            </a:r>
            <a:r>
              <a:rPr lang="en-US" sz="1800" spc="90" dirty="0">
                <a:latin typeface="Times New Roman"/>
                <a:cs typeface="Times New Roman"/>
              </a:rPr>
              <a:t>architecture </a:t>
            </a:r>
            <a:r>
              <a:rPr lang="en-US" sz="1800" spc="75" dirty="0">
                <a:latin typeface="Times New Roman"/>
                <a:cs typeface="Times New Roman"/>
              </a:rPr>
              <a:t>is </a:t>
            </a:r>
            <a:r>
              <a:rPr lang="en-US" sz="1800" spc="100" dirty="0">
                <a:latin typeface="Times New Roman"/>
                <a:cs typeface="Times New Roman"/>
              </a:rPr>
              <a:t>developed, </a:t>
            </a:r>
            <a:r>
              <a:rPr lang="en-US" sz="1800" spc="125" dirty="0">
                <a:latin typeface="Times New Roman"/>
                <a:cs typeface="Times New Roman"/>
              </a:rPr>
              <a:t>we  </a:t>
            </a:r>
            <a:r>
              <a:rPr lang="en-US" sz="1800" spc="110" dirty="0">
                <a:latin typeface="Times New Roman"/>
                <a:cs typeface="Times New Roman"/>
              </a:rPr>
              <a:t>choose </a:t>
            </a:r>
            <a:r>
              <a:rPr lang="en-US" sz="1800" spc="114" dirty="0">
                <a:latin typeface="Times New Roman"/>
                <a:cs typeface="Times New Roman"/>
              </a:rPr>
              <a:t>components </a:t>
            </a:r>
            <a:r>
              <a:rPr lang="en-US" sz="1800" spc="100" dirty="0">
                <a:latin typeface="Times New Roman"/>
                <a:cs typeface="Times New Roman"/>
              </a:rPr>
              <a:t>or design </a:t>
            </a:r>
            <a:r>
              <a:rPr lang="en-US" sz="1800" spc="90" dirty="0">
                <a:latin typeface="Times New Roman"/>
                <a:cs typeface="Times New Roman"/>
              </a:rPr>
              <a:t>patterns </a:t>
            </a:r>
            <a:r>
              <a:rPr lang="en-US" sz="1800" spc="114" dirty="0">
                <a:latin typeface="Times New Roman"/>
                <a:cs typeface="Times New Roman"/>
              </a:rPr>
              <a:t>from </a:t>
            </a:r>
            <a:r>
              <a:rPr lang="en-US" sz="1800" spc="95" dirty="0">
                <a:latin typeface="Times New Roman"/>
                <a:cs typeface="Times New Roman"/>
              </a:rPr>
              <a:t>the catalog </a:t>
            </a:r>
            <a:r>
              <a:rPr lang="en-US" sz="1800" spc="114" dirty="0">
                <a:latin typeface="Times New Roman"/>
                <a:cs typeface="Times New Roman"/>
              </a:rPr>
              <a:t>and </a:t>
            </a:r>
            <a:r>
              <a:rPr lang="en-US" sz="1800" spc="105" dirty="0">
                <a:latin typeface="Times New Roman"/>
                <a:cs typeface="Times New Roman"/>
              </a:rPr>
              <a:t>use </a:t>
            </a:r>
            <a:r>
              <a:rPr lang="en-US" sz="1800" spc="114" dirty="0">
                <a:latin typeface="Times New Roman"/>
                <a:cs typeface="Times New Roman"/>
              </a:rPr>
              <a:t>them </a:t>
            </a:r>
            <a:r>
              <a:rPr lang="en-US" sz="1800" spc="90" dirty="0">
                <a:latin typeface="Times New Roman"/>
                <a:cs typeface="Times New Roman"/>
              </a:rPr>
              <a:t>to </a:t>
            </a:r>
            <a:r>
              <a:rPr lang="en-US" sz="1800" spc="100" dirty="0">
                <a:latin typeface="Times New Roman"/>
                <a:cs typeface="Times New Roman"/>
              </a:rPr>
              <a:t>populate  </a:t>
            </a:r>
            <a:r>
              <a:rPr lang="en-US" sz="1800" spc="95" dirty="0">
                <a:latin typeface="Times New Roman"/>
                <a:cs typeface="Times New Roman"/>
              </a:rPr>
              <a:t>the </a:t>
            </a:r>
            <a:r>
              <a:rPr lang="en-US" sz="1800" spc="90" dirty="0">
                <a:latin typeface="Times New Roman"/>
                <a:cs typeface="Times New Roman"/>
              </a:rPr>
              <a:t>architecture. </a:t>
            </a:r>
            <a:r>
              <a:rPr lang="en-US" sz="1800" spc="114" dirty="0">
                <a:latin typeface="Times New Roman"/>
                <a:cs typeface="Times New Roman"/>
              </a:rPr>
              <a:t>Because </a:t>
            </a:r>
            <a:r>
              <a:rPr lang="en-US" sz="1800" spc="95" dirty="0">
                <a:latin typeface="Times New Roman"/>
                <a:cs typeface="Times New Roman"/>
              </a:rPr>
              <a:t>these </a:t>
            </a:r>
            <a:r>
              <a:rPr lang="en-US" sz="1800" spc="114" dirty="0">
                <a:latin typeface="Times New Roman"/>
                <a:cs typeface="Times New Roman"/>
              </a:rPr>
              <a:t>components </a:t>
            </a:r>
            <a:r>
              <a:rPr lang="en-US" sz="1800" spc="110" dirty="0">
                <a:latin typeface="Times New Roman"/>
                <a:cs typeface="Times New Roman"/>
              </a:rPr>
              <a:t>have been </a:t>
            </a:r>
            <a:r>
              <a:rPr lang="en-US" sz="1800" b="1" spc="95" dirty="0">
                <a:latin typeface="Times New Roman"/>
                <a:cs typeface="Times New Roman"/>
              </a:rPr>
              <a:t>created </a:t>
            </a:r>
            <a:r>
              <a:rPr lang="en-US" sz="1800" b="1" spc="100" dirty="0">
                <a:latin typeface="Times New Roman"/>
                <a:cs typeface="Times New Roman"/>
              </a:rPr>
              <a:t>with </a:t>
            </a:r>
            <a:r>
              <a:rPr lang="en-US" sz="1800" b="1" spc="90" dirty="0">
                <a:latin typeface="Times New Roman"/>
                <a:cs typeface="Times New Roman"/>
              </a:rPr>
              <a:t>reusability </a:t>
            </a:r>
            <a:r>
              <a:rPr lang="en-US" sz="1800" spc="90" dirty="0">
                <a:latin typeface="Times New Roman"/>
                <a:cs typeface="Times New Roman"/>
              </a:rPr>
              <a:t>in  </a:t>
            </a:r>
            <a:r>
              <a:rPr lang="en-US" sz="1800" spc="105" dirty="0">
                <a:latin typeface="Times New Roman"/>
                <a:cs typeface="Times New Roman"/>
              </a:rPr>
              <a:t>mind, a complete </a:t>
            </a:r>
            <a:r>
              <a:rPr lang="en-US" sz="1800" spc="95" dirty="0">
                <a:latin typeface="Times New Roman"/>
                <a:cs typeface="Times New Roman"/>
              </a:rPr>
              <a:t>description </a:t>
            </a:r>
            <a:r>
              <a:rPr lang="en-US" sz="1800" spc="100" dirty="0">
                <a:latin typeface="Times New Roman"/>
                <a:cs typeface="Times New Roman"/>
              </a:rPr>
              <a:t>of </a:t>
            </a:r>
            <a:r>
              <a:rPr lang="en-US" sz="1800" spc="85" dirty="0">
                <a:latin typeface="Times New Roman"/>
                <a:cs typeface="Times New Roman"/>
              </a:rPr>
              <a:t>their interface, </a:t>
            </a:r>
            <a:r>
              <a:rPr lang="en-US" sz="1800" spc="95" dirty="0">
                <a:latin typeface="Times New Roman"/>
                <a:cs typeface="Times New Roman"/>
              </a:rPr>
              <a:t>the function(s) </a:t>
            </a:r>
            <a:r>
              <a:rPr lang="en-US" sz="1800" spc="100" dirty="0">
                <a:latin typeface="Times New Roman"/>
                <a:cs typeface="Times New Roman"/>
              </a:rPr>
              <a:t>they perform, </a:t>
            </a:r>
            <a:r>
              <a:rPr lang="en-US" sz="1800" spc="114" dirty="0">
                <a:latin typeface="Times New Roman"/>
                <a:cs typeface="Times New Roman"/>
              </a:rPr>
              <a:t>and  </a:t>
            </a:r>
            <a:r>
              <a:rPr lang="en-US" sz="1800" spc="95" dirty="0">
                <a:latin typeface="Times New Roman"/>
                <a:cs typeface="Times New Roman"/>
              </a:rPr>
              <a:t>the</a:t>
            </a:r>
            <a:r>
              <a:rPr lang="en-US" sz="1800" spc="55" dirty="0">
                <a:latin typeface="Times New Roman"/>
                <a:cs typeface="Times New Roman"/>
              </a:rPr>
              <a:t> </a:t>
            </a:r>
            <a:r>
              <a:rPr lang="en-US" sz="1800" spc="110" dirty="0">
                <a:latin typeface="Times New Roman"/>
                <a:cs typeface="Times New Roman"/>
              </a:rPr>
              <a:t>communication</a:t>
            </a:r>
            <a:r>
              <a:rPr lang="en-US" sz="1800" spc="60" dirty="0">
                <a:latin typeface="Times New Roman"/>
                <a:cs typeface="Times New Roman"/>
              </a:rPr>
              <a:t> </a:t>
            </a:r>
            <a:r>
              <a:rPr lang="en-US" sz="1800" spc="114" dirty="0">
                <a:latin typeface="Times New Roman"/>
                <a:cs typeface="Times New Roman"/>
              </a:rPr>
              <a:t>and</a:t>
            </a:r>
            <a:r>
              <a:rPr lang="en-US" sz="1800" spc="60" dirty="0">
                <a:latin typeface="Times New Roman"/>
                <a:cs typeface="Times New Roman"/>
              </a:rPr>
              <a:t> </a:t>
            </a:r>
            <a:r>
              <a:rPr lang="en-US" sz="1800" spc="95" dirty="0">
                <a:latin typeface="Times New Roman"/>
                <a:cs typeface="Times New Roman"/>
              </a:rPr>
              <a:t>collaboration</a:t>
            </a:r>
            <a:r>
              <a:rPr lang="en-US" sz="1800" spc="80" dirty="0">
                <a:latin typeface="Times New Roman"/>
                <a:cs typeface="Times New Roman"/>
              </a:rPr>
              <a:t> </a:t>
            </a:r>
            <a:r>
              <a:rPr lang="en-US" sz="1800" spc="100" dirty="0">
                <a:latin typeface="Times New Roman"/>
                <a:cs typeface="Times New Roman"/>
              </a:rPr>
              <a:t>they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spc="95" dirty="0">
                <a:latin typeface="Times New Roman"/>
                <a:cs typeface="Times New Roman"/>
              </a:rPr>
              <a:t>require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spc="95" dirty="0">
                <a:latin typeface="Times New Roman"/>
                <a:cs typeface="Times New Roman"/>
              </a:rPr>
              <a:t>are</a:t>
            </a:r>
            <a:r>
              <a:rPr lang="en-US" sz="1800" spc="30" dirty="0">
                <a:latin typeface="Times New Roman"/>
                <a:cs typeface="Times New Roman"/>
              </a:rPr>
              <a:t> </a:t>
            </a:r>
            <a:r>
              <a:rPr lang="en-US" sz="1800" spc="80" dirty="0">
                <a:latin typeface="Times New Roman"/>
                <a:cs typeface="Times New Roman"/>
              </a:rPr>
              <a:t>all</a:t>
            </a:r>
            <a:r>
              <a:rPr lang="en-US" sz="1800" spc="25" dirty="0">
                <a:latin typeface="Times New Roman"/>
                <a:cs typeface="Times New Roman"/>
              </a:rPr>
              <a:t> </a:t>
            </a:r>
            <a:r>
              <a:rPr lang="en-US" sz="1800" spc="95" dirty="0">
                <a:latin typeface="Times New Roman"/>
                <a:cs typeface="Times New Roman"/>
              </a:rPr>
              <a:t>available</a:t>
            </a:r>
            <a:r>
              <a:rPr lang="en-US" sz="1800" spc="25" dirty="0">
                <a:latin typeface="Times New Roman"/>
                <a:cs typeface="Times New Roman"/>
              </a:rPr>
              <a:t> </a:t>
            </a:r>
            <a:r>
              <a:rPr lang="en-US" sz="1800" spc="90" dirty="0">
                <a:latin typeface="Times New Roman"/>
                <a:cs typeface="Times New Roman"/>
              </a:rPr>
              <a:t>to</a:t>
            </a:r>
            <a:r>
              <a:rPr lang="en-US" sz="1800" spc="15" dirty="0">
                <a:latin typeface="Times New Roman"/>
                <a:cs typeface="Times New Roman"/>
              </a:rPr>
              <a:t> </a:t>
            </a:r>
            <a:r>
              <a:rPr lang="en-US" sz="1800" spc="105" dirty="0">
                <a:latin typeface="Times New Roman"/>
                <a:cs typeface="Times New Roman"/>
              </a:rPr>
              <a:t>you</a:t>
            </a:r>
            <a:r>
              <a:rPr lang="en-US" sz="1800" spc="105" dirty="0" smtClean="0">
                <a:latin typeface="Times New Roman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713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-118886"/>
            <a:ext cx="6995160" cy="1783292"/>
          </a:xfrm>
        </p:spPr>
        <p:txBody>
          <a:bodyPr>
            <a:normAutofit/>
          </a:bodyPr>
          <a:lstStyle/>
          <a:p>
            <a:r>
              <a:rPr lang="en-US" sz="2800" b="1" spc="12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en-US" sz="2800" b="1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2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2800" b="1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3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en-US" sz="2800" b="1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4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069976"/>
            <a:ext cx="6995160" cy="7061340"/>
          </a:xfrm>
        </p:spPr>
        <p:txBody>
          <a:bodyPr>
            <a:normAutofit fontScale="70000" lnSpcReduction="20000"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lang="en-US" sz="3600" b="1" spc="80" dirty="0" smtClean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Basic design </a:t>
            </a:r>
            <a:r>
              <a:rPr lang="en-US" sz="3600" b="1" spc="-85" dirty="0" smtClean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spc="70" dirty="0" smtClean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principles</a:t>
            </a:r>
          </a:p>
          <a:p>
            <a:pPr marL="0" indent="0">
              <a:lnSpc>
                <a:spcPct val="100000"/>
              </a:lnSpc>
              <a:spcBef>
                <a:spcPts val="855"/>
              </a:spcBef>
              <a:buNone/>
            </a:pPr>
            <a:r>
              <a:rPr lang="en-US" sz="3600" b="1" spc="7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spc="70" dirty="0" smtClean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use these principles as a guide as each software component is developed.</a:t>
            </a:r>
          </a:p>
          <a:p>
            <a:pPr marL="12700" marR="5080" algn="just">
              <a:lnSpc>
                <a:spcPct val="102499"/>
              </a:lnSpc>
              <a:spcBef>
                <a:spcPts val="805"/>
              </a:spcBef>
            </a:pPr>
            <a:r>
              <a:rPr lang="en-US" b="1" spc="12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b="1" spc="5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114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Open-Closed</a:t>
            </a:r>
            <a:r>
              <a:rPr lang="en-US" b="1" spc="6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10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</a:t>
            </a:r>
            <a:r>
              <a:rPr lang="en-US" b="1" spc="6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spc="114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(OCP).</a:t>
            </a:r>
            <a:r>
              <a:rPr lang="en-US" b="1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3300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3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lang="en-US" sz="33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[component]</a:t>
            </a:r>
            <a:r>
              <a:rPr lang="en-US" sz="33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lang="en-US" sz="33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US" sz="3300" b="1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en-US" sz="3300" b="1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</a:t>
            </a:r>
            <a:r>
              <a:rPr lang="en-US" sz="3300" b="1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 </a:t>
            </a:r>
            <a:r>
              <a:rPr lang="en-US" sz="3300" b="1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</a:t>
            </a:r>
            <a:r>
              <a:rPr lang="en-US" sz="3300" b="1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closed </a:t>
            </a:r>
            <a:r>
              <a:rPr lang="en-US" sz="3300" b="1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3300" b="1" spc="-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modification</a:t>
            </a:r>
            <a:r>
              <a:rPr lang="en-US" sz="33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6890" marR="6985" indent="-228600" algn="just">
              <a:lnSpc>
                <a:spcPct val="103299"/>
              </a:lnSpc>
              <a:spcBef>
                <a:spcPts val="900"/>
              </a:spcBef>
              <a:buFont typeface="Symbol"/>
              <a:buChar char=""/>
              <a:tabLst>
                <a:tab pos="517525" algn="l"/>
              </a:tabLst>
            </a:pPr>
            <a:r>
              <a:rPr lang="en-US" sz="33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</a:t>
            </a:r>
            <a:r>
              <a:rPr lang="en-US" sz="33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specify the </a:t>
            </a:r>
            <a:r>
              <a:rPr lang="en-US" sz="33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</a:t>
            </a:r>
            <a:r>
              <a:rPr lang="en-US" sz="33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33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3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 </a:t>
            </a:r>
            <a:r>
              <a:rPr lang="en-US" sz="33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33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</a:t>
            </a:r>
            <a:r>
              <a:rPr lang="en-US" sz="33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33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3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extended </a:t>
            </a:r>
            <a:r>
              <a:rPr lang="en-US" sz="33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(within  the</a:t>
            </a:r>
            <a:r>
              <a:rPr lang="en-US" sz="33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</a:t>
            </a:r>
            <a:r>
              <a:rPr lang="en-US" sz="33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  <a:r>
              <a:rPr lang="en-US" sz="33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en-US" sz="33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sz="33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addresses)</a:t>
            </a:r>
            <a:r>
              <a:rPr lang="en-US" sz="33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en-US" sz="33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33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lang="en-US" sz="33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33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</a:t>
            </a:r>
            <a:r>
              <a:rPr lang="en-US" sz="33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</a:t>
            </a:r>
            <a:r>
              <a:rPr lang="en-US" sz="33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(code  </a:t>
            </a:r>
            <a:r>
              <a:rPr lang="en-US" sz="33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sz="33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logic-level) </a:t>
            </a:r>
            <a:r>
              <a:rPr lang="en-US" sz="3300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modifications to the </a:t>
            </a:r>
            <a:r>
              <a:rPr lang="en-US" sz="33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US" sz="33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itself.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6890" marR="10160" indent="-228600" algn="just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517525" algn="l"/>
              </a:tabLst>
            </a:pPr>
            <a:r>
              <a:rPr lang="en-US" sz="33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3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accomplish </a:t>
            </a:r>
            <a:r>
              <a:rPr lang="en-US" sz="33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this, </a:t>
            </a:r>
            <a:r>
              <a:rPr lang="en-US" sz="33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US" sz="33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sz="33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abstractions </a:t>
            </a:r>
            <a:r>
              <a:rPr lang="en-US" sz="33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33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 </a:t>
            </a:r>
            <a:r>
              <a:rPr lang="en-US" sz="33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33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3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buffer </a:t>
            </a:r>
            <a:r>
              <a:rPr lang="en-US" sz="33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 </a:t>
            </a:r>
            <a:r>
              <a:rPr lang="en-US" sz="33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33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r>
              <a:rPr lang="en-US" sz="33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en-US" sz="33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sz="33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likely</a:t>
            </a:r>
            <a:r>
              <a:rPr lang="en-US" sz="33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33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US" sz="33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extended</a:t>
            </a:r>
            <a:r>
              <a:rPr lang="en-US" sz="33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33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33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en-US" sz="33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33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itself.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6890" indent="-229235" algn="just">
              <a:lnSpc>
                <a:spcPct val="100000"/>
              </a:lnSpc>
              <a:spcBef>
                <a:spcPts val="130"/>
              </a:spcBef>
              <a:buFont typeface="Symbol"/>
              <a:buChar char=""/>
              <a:tabLst>
                <a:tab pos="517525" algn="l"/>
              </a:tabLst>
            </a:pPr>
            <a:r>
              <a:rPr lang="en-US" sz="33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way </a:t>
            </a:r>
            <a:r>
              <a:rPr lang="en-US" sz="33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3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accomplish </a:t>
            </a:r>
            <a:r>
              <a:rPr lang="en-US" sz="33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OCP </a:t>
            </a:r>
            <a:r>
              <a:rPr lang="en-US" sz="33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33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300" b="1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 </a:t>
            </a:r>
            <a:r>
              <a:rPr lang="en-US" sz="33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sz="33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33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illustrated </a:t>
            </a:r>
            <a:r>
              <a:rPr lang="en-US" sz="33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33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6890" marR="5715" algn="just">
              <a:lnSpc>
                <a:spcPct val="103000"/>
              </a:lnSpc>
              <a:spcBef>
                <a:spcPts val="15"/>
              </a:spcBef>
            </a:pPr>
            <a:r>
              <a:rPr lang="en-US" sz="33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.The </a:t>
            </a:r>
            <a:r>
              <a:rPr lang="en-US" sz="33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</a:t>
            </a:r>
            <a:r>
              <a:rPr lang="en-US" sz="33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</a:t>
            </a:r>
            <a:r>
              <a:rPr lang="en-US" sz="33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presents </a:t>
            </a:r>
            <a:r>
              <a:rPr lang="en-US" sz="33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3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consistent </a:t>
            </a:r>
            <a:r>
              <a:rPr lang="en-US" sz="33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</a:t>
            </a:r>
            <a:r>
              <a:rPr lang="en-US" sz="33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sensors </a:t>
            </a:r>
            <a:r>
              <a:rPr lang="en-US" sz="33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33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3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  </a:t>
            </a:r>
            <a:r>
              <a:rPr lang="en-US" sz="33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component. </a:t>
            </a:r>
            <a:r>
              <a:rPr lang="en-US" sz="33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33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3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sz="33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of sensor </a:t>
            </a:r>
            <a:r>
              <a:rPr lang="en-US" sz="33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33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added </a:t>
            </a:r>
            <a:r>
              <a:rPr lang="en-US" sz="33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n-US" sz="33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</a:t>
            </a:r>
            <a:r>
              <a:rPr lang="en-US" sz="33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33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required </a:t>
            </a:r>
            <a:r>
              <a:rPr lang="en-US" sz="33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33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lang="en-US" sz="3300" b="1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 </a:t>
            </a:r>
            <a:r>
              <a:rPr lang="en-US" sz="33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class(component). </a:t>
            </a:r>
            <a:r>
              <a:rPr lang="en-US" sz="33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33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OCP</a:t>
            </a:r>
            <a:r>
              <a:rPr lang="en-US" sz="33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33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preserved</a:t>
            </a:r>
            <a:r>
              <a:rPr lang="en-US" sz="3300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6890" marR="5715" algn="just">
              <a:lnSpc>
                <a:spcPct val="103000"/>
              </a:lnSpc>
              <a:spcBef>
                <a:spcPts val="15"/>
              </a:spcBef>
            </a:pP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1554480" y="7219316"/>
            <a:ext cx="3887214" cy="3526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7608711"/>
            <a:ext cx="1020128" cy="505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13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" y="-356659"/>
            <a:ext cx="6995160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object 7"/>
          <p:cNvSpPr txBox="1">
            <a:spLocks noGrp="1"/>
          </p:cNvSpPr>
          <p:nvPr>
            <p:ph idx="1"/>
          </p:nvPr>
        </p:nvSpPr>
        <p:spPr>
          <a:xfrm>
            <a:off x="323850" y="1545520"/>
            <a:ext cx="6995160" cy="6595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u="heavy" spc="9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600" b="1" u="heavy" spc="8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Liskov </a:t>
            </a:r>
            <a:r>
              <a:rPr sz="1600" b="1" u="heavy" spc="7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Substitution Principle</a:t>
            </a:r>
            <a:r>
              <a:rPr sz="1600" b="1" u="heavy" spc="-5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u="heavy" spc="7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(LSP).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228600" algn="just">
              <a:lnSpc>
                <a:spcPct val="100000"/>
              </a:lnSpc>
              <a:spcBef>
                <a:spcPts val="925"/>
              </a:spcBef>
              <a:buFont typeface="Symbol"/>
              <a:buChar char=""/>
              <a:tabLst>
                <a:tab pos="469900" algn="l"/>
              </a:tabLst>
            </a:pPr>
            <a:r>
              <a:rPr sz="1600" spc="7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sz="1600" i="1" spc="7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Subclasses </a:t>
            </a:r>
            <a:r>
              <a:rPr sz="1600" i="1" spc="7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be </a:t>
            </a:r>
            <a:r>
              <a:rPr sz="1600" i="1" spc="6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substitutable for </a:t>
            </a:r>
            <a:r>
              <a:rPr sz="1600" i="1" spc="8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their </a:t>
            </a:r>
            <a:r>
              <a:rPr sz="1600" i="1" spc="10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sz="1600" i="1" spc="-13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i="1" spc="9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classes”</a:t>
            </a:r>
            <a:r>
              <a:rPr sz="1600" spc="9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6350" indent="-228600" algn="just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469900" algn="l"/>
              </a:tabLst>
            </a:pPr>
            <a:r>
              <a:rPr sz="1600" spc="10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1600" spc="-4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10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sz="1600" spc="-5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9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</a:t>
            </a:r>
            <a:r>
              <a:rPr sz="160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10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suggests</a:t>
            </a:r>
            <a:r>
              <a:rPr sz="1600" spc="-1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8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1600" spc="-1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10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600" spc="-1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114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sz="1600" spc="-1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8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1600" spc="-1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10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</a:t>
            </a:r>
            <a:r>
              <a:rPr sz="160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10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600" spc="-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10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sz="160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9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sz="160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10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 </a:t>
            </a:r>
            <a:r>
              <a:rPr sz="1600" spc="10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</a:t>
            </a:r>
            <a:r>
              <a:rPr sz="1600" spc="-14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9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600" spc="3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9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sz="1600" spc="6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10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properly</a:t>
            </a:r>
            <a:r>
              <a:rPr sz="1600" spc="4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7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1600" spc="4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10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600" spc="4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9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sz="1600" spc="4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10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derived</a:t>
            </a:r>
            <a:r>
              <a:rPr sz="1600" spc="3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114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1600" spc="5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9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600" spc="2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10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sz="1600" spc="5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9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sz="1600" spc="4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7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1600" spc="5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10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passed  </a:t>
            </a:r>
            <a:r>
              <a:rPr sz="1600" spc="9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1600" spc="9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600" spc="114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sz="1600" spc="-9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9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instead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8255" indent="-228600" algn="just">
              <a:lnSpc>
                <a:spcPct val="103099"/>
              </a:lnSpc>
              <a:spcBef>
                <a:spcPts val="100"/>
              </a:spcBef>
              <a:buFont typeface="Symbol"/>
              <a:buChar char=""/>
              <a:tabLst>
                <a:tab pos="469900" algn="l"/>
              </a:tabLst>
            </a:pPr>
            <a:r>
              <a:rPr sz="1600" spc="10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1600" spc="9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context, </a:t>
            </a:r>
            <a:r>
              <a:rPr sz="1600" spc="10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1600" spc="9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“contract” </a:t>
            </a:r>
            <a:r>
              <a:rPr sz="1600" spc="8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1600" spc="10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1600" i="1" spc="9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pre-condition </a:t>
            </a:r>
            <a:r>
              <a:rPr sz="1600" spc="9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sz="1600" spc="114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</a:t>
            </a:r>
            <a:r>
              <a:rPr sz="1600" spc="11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sz="1600" spc="9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</a:t>
            </a:r>
            <a:r>
              <a:rPr sz="1600" spc="10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before </a:t>
            </a:r>
            <a:r>
              <a:rPr sz="1600" spc="9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sz="1600" spc="114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</a:t>
            </a:r>
            <a:r>
              <a:rPr sz="1600" spc="10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</a:t>
            </a:r>
            <a:r>
              <a:rPr sz="1600" spc="10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base </a:t>
            </a:r>
            <a:r>
              <a:rPr sz="1600" spc="9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sz="1600" spc="114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1600" spc="10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1600" i="1" spc="9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post-condition </a:t>
            </a:r>
            <a:r>
              <a:rPr sz="1600" spc="9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sz="1600" spc="10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</a:t>
            </a:r>
            <a:r>
              <a:rPr sz="1600" spc="11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sz="1600" spc="9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</a:t>
            </a:r>
            <a:r>
              <a:rPr sz="1600" spc="8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 </a:t>
            </a:r>
            <a:r>
              <a:rPr sz="1600" spc="9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600" spc="114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</a:t>
            </a:r>
            <a:r>
              <a:rPr sz="1600" spc="10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</a:t>
            </a:r>
            <a:r>
              <a:rPr sz="1600" spc="10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base </a:t>
            </a:r>
            <a:r>
              <a:rPr sz="1600" spc="8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class. </a:t>
            </a:r>
            <a:r>
              <a:rPr sz="1600" spc="14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sz="1600" spc="12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sz="1600" spc="9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sz="1600" spc="10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derived </a:t>
            </a:r>
            <a:r>
              <a:rPr sz="1600" spc="9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classes, </a:t>
            </a:r>
            <a:r>
              <a:rPr sz="1600" spc="11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sz="1600" spc="9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sure  </a:t>
            </a:r>
            <a:r>
              <a:rPr sz="1600" spc="10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</a:t>
            </a:r>
            <a:r>
              <a:rPr sz="1600" spc="114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conform </a:t>
            </a:r>
            <a:r>
              <a:rPr sz="1600" spc="90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1600" spc="9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pre- </a:t>
            </a:r>
            <a:r>
              <a:rPr sz="1600" spc="114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600" spc="-114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95" dirty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post-conditions.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600" b="1" u="heavy" spc="8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Dependency </a:t>
            </a:r>
            <a:r>
              <a:rPr sz="1600" b="1" u="heavy" spc="7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Inversion </a:t>
            </a:r>
            <a:r>
              <a:rPr sz="1600" b="1" u="heavy" spc="7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</a:t>
            </a:r>
            <a:r>
              <a:rPr sz="1600" b="1" u="heavy" spc="30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u="heavy" spc="7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(DIP).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indent="-228600" algn="just">
              <a:lnSpc>
                <a:spcPct val="100000"/>
              </a:lnSpc>
              <a:spcBef>
                <a:spcPts val="925"/>
              </a:spcBef>
              <a:buFont typeface="Symbol"/>
              <a:buChar char=""/>
              <a:tabLst>
                <a:tab pos="469900" algn="l"/>
              </a:tabLst>
            </a:pPr>
            <a:r>
              <a:rPr sz="16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sz="1600" i="1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 on </a:t>
            </a:r>
            <a:r>
              <a:rPr sz="1600" i="1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abstractions. </a:t>
            </a:r>
            <a:r>
              <a:rPr sz="1600" i="1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sz="1600" i="1" spc="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sz="1600" i="1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dependon</a:t>
            </a:r>
            <a:r>
              <a:rPr sz="1600" i="1" spc="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i="1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concretions”</a:t>
            </a:r>
            <a:r>
              <a:rPr sz="16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marR="7620" indent="-228600" algn="just">
              <a:lnSpc>
                <a:spcPct val="103099"/>
              </a:lnSpc>
              <a:spcBef>
                <a:spcPts val="90"/>
              </a:spcBef>
              <a:buFont typeface="Symbol"/>
              <a:buChar char=""/>
              <a:tabLst>
                <a:tab pos="469900" algn="l"/>
              </a:tabLst>
            </a:pPr>
            <a:r>
              <a:rPr sz="16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Abstractions are the place </a:t>
            </a:r>
            <a:r>
              <a:rPr sz="16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sz="16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design can </a:t>
            </a:r>
            <a:r>
              <a:rPr sz="16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sz="16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extended </a:t>
            </a:r>
            <a:r>
              <a:rPr sz="16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</a:t>
            </a:r>
            <a:r>
              <a:rPr sz="16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  </a:t>
            </a:r>
            <a:r>
              <a:rPr sz="16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complication. </a:t>
            </a:r>
            <a:r>
              <a:rPr sz="16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more </a:t>
            </a:r>
            <a:r>
              <a:rPr sz="16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16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</a:t>
            </a:r>
            <a:r>
              <a:rPr sz="16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depends </a:t>
            </a:r>
            <a:r>
              <a:rPr sz="16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sz="16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</a:t>
            </a:r>
            <a:r>
              <a:rPr sz="16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concrete  </a:t>
            </a:r>
            <a:r>
              <a:rPr sz="16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</a:t>
            </a:r>
            <a:r>
              <a:rPr sz="16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(rather </a:t>
            </a:r>
            <a:r>
              <a:rPr sz="16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</a:t>
            </a:r>
            <a:r>
              <a:rPr sz="16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sz="16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abstractions </a:t>
            </a:r>
            <a:r>
              <a:rPr sz="16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</a:t>
            </a:r>
            <a:r>
              <a:rPr sz="16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sz="16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sz="16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interface), </a:t>
            </a:r>
            <a:r>
              <a:rPr sz="16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6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 </a:t>
            </a:r>
            <a:r>
              <a:rPr sz="16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</a:t>
            </a:r>
            <a:r>
              <a:rPr sz="16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sz="16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</a:t>
            </a:r>
            <a:r>
              <a:rPr sz="16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sz="16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6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endParaRPr lang="en-US" sz="1600" b="1" u="heavy" spc="125" dirty="0" smtClean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endParaRPr lang="en-US" sz="1600" b="1" u="heavy" spc="125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endParaRPr lang="en-US" sz="1600" b="1" u="heavy" spc="125" dirty="0" smtClean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endParaRPr lang="en-US" sz="1600" b="1" u="heavy" spc="125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endParaRPr lang="en-US" sz="1600" b="1" u="heavy" spc="125" dirty="0" smtClean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endParaRPr lang="en-US" sz="1600" b="1" u="heavy" spc="125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66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704" y="281431"/>
            <a:ext cx="5972175" cy="14696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buFont typeface="Wingdings"/>
              <a:buChar char=""/>
              <a:tabLst>
                <a:tab pos="469900" algn="l"/>
              </a:tabLst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Use</a:t>
            </a:r>
            <a:r>
              <a:rPr sz="12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cases</a:t>
            </a:r>
            <a:endParaRPr sz="1200" dirty="0">
              <a:latin typeface="Times New Roman"/>
              <a:cs typeface="Times New Roman"/>
            </a:endParaRPr>
          </a:p>
          <a:p>
            <a:pPr marL="469900" marR="159385" indent="-228600">
              <a:lnSpc>
                <a:spcPts val="1370"/>
              </a:lnSpc>
              <a:spcBef>
                <a:spcPts val="114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Use-cases </a:t>
            </a:r>
            <a:r>
              <a:rPr sz="1200" dirty="0">
                <a:latin typeface="Times New Roman"/>
                <a:cs typeface="Times New Roman"/>
              </a:rPr>
              <a:t>are a </a:t>
            </a:r>
            <a:r>
              <a:rPr sz="1200" spc="-5" dirty="0">
                <a:latin typeface="Times New Roman"/>
                <a:cs typeface="Times New Roman"/>
              </a:rPr>
              <a:t>scenario based technique </a:t>
            </a:r>
            <a:r>
              <a:rPr sz="1200" dirty="0">
                <a:latin typeface="Times New Roman"/>
                <a:cs typeface="Times New Roman"/>
              </a:rPr>
              <a:t>in the UML </a:t>
            </a:r>
            <a:r>
              <a:rPr sz="1200" spc="-5" dirty="0">
                <a:latin typeface="Times New Roman"/>
                <a:cs typeface="Times New Roman"/>
              </a:rPr>
              <a:t>which </a:t>
            </a:r>
            <a:r>
              <a:rPr sz="1200" dirty="0">
                <a:latin typeface="Times New Roman"/>
                <a:cs typeface="Times New Roman"/>
              </a:rPr>
              <a:t>identify the </a:t>
            </a:r>
            <a:r>
              <a:rPr sz="1200" spc="-5" dirty="0">
                <a:latin typeface="Times New Roman"/>
                <a:cs typeface="Times New Roman"/>
              </a:rPr>
              <a:t>actors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5" dirty="0">
                <a:latin typeface="Times New Roman"/>
                <a:cs typeface="Times New Roman"/>
              </a:rPr>
              <a:t>an  interaction and which </a:t>
            </a:r>
            <a:r>
              <a:rPr sz="1200" dirty="0">
                <a:latin typeface="Times New Roman"/>
                <a:cs typeface="Times New Roman"/>
              </a:rPr>
              <a:t>describe the </a:t>
            </a:r>
            <a:r>
              <a:rPr sz="1200" spc="-5" dirty="0">
                <a:latin typeface="Times New Roman"/>
                <a:cs typeface="Times New Roman"/>
              </a:rPr>
              <a:t>interaction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itself.</a:t>
            </a:r>
            <a:endParaRPr sz="1200" dirty="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set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use cases </a:t>
            </a:r>
            <a:r>
              <a:rPr sz="1200" dirty="0">
                <a:latin typeface="Times New Roman"/>
                <a:cs typeface="Times New Roman"/>
              </a:rPr>
              <a:t>should </a:t>
            </a:r>
            <a:r>
              <a:rPr sz="1200" spc="-5" dirty="0">
                <a:latin typeface="Times New Roman"/>
                <a:cs typeface="Times New Roman"/>
              </a:rPr>
              <a:t>describe all </a:t>
            </a:r>
            <a:r>
              <a:rPr sz="1200" dirty="0">
                <a:latin typeface="Times New Roman"/>
                <a:cs typeface="Times New Roman"/>
              </a:rPr>
              <a:t>possible </a:t>
            </a:r>
            <a:r>
              <a:rPr sz="1200" spc="-5" dirty="0">
                <a:latin typeface="Times New Roman"/>
                <a:cs typeface="Times New Roman"/>
              </a:rPr>
              <a:t>interactions </a:t>
            </a:r>
            <a:r>
              <a:rPr sz="1200" dirty="0">
                <a:latin typeface="Times New Roman"/>
                <a:cs typeface="Times New Roman"/>
              </a:rPr>
              <a:t>with the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system.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Use cases </a:t>
            </a:r>
            <a:r>
              <a:rPr sz="1200" b="1" dirty="0">
                <a:latin typeface="Times New Roman"/>
                <a:cs typeface="Times New Roman"/>
              </a:rPr>
              <a:t>for </a:t>
            </a:r>
            <a:r>
              <a:rPr sz="1200" b="1" spc="-5" dirty="0">
                <a:latin typeface="Times New Roman"/>
                <a:cs typeface="Times New Roman"/>
              </a:rPr>
              <a:t>the MHC-PMS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16304" y="4748910"/>
            <a:ext cx="5589905" cy="548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41300" algn="l"/>
              </a:tabLst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Developing Use</a:t>
            </a:r>
            <a:r>
              <a:rPr sz="12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cases</a:t>
            </a:r>
            <a:endParaRPr sz="1200">
              <a:latin typeface="Times New Roman"/>
              <a:cs typeface="Times New Roman"/>
            </a:endParaRPr>
          </a:p>
          <a:p>
            <a:pPr marL="469265" marR="7620" lvl="1" indent="-228600">
              <a:lnSpc>
                <a:spcPts val="1370"/>
              </a:lnSpc>
              <a:spcBef>
                <a:spcPts val="114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use case </a:t>
            </a:r>
            <a:r>
              <a:rPr sz="1200" dirty="0">
                <a:latin typeface="Times New Roman"/>
                <a:cs typeface="Times New Roman"/>
              </a:rPr>
              <a:t>tells a </a:t>
            </a:r>
            <a:r>
              <a:rPr sz="1200" spc="-5" dirty="0">
                <a:latin typeface="Times New Roman"/>
                <a:cs typeface="Times New Roman"/>
              </a:rPr>
              <a:t>stylized </a:t>
            </a:r>
            <a:r>
              <a:rPr sz="1200" dirty="0">
                <a:latin typeface="Times New Roman"/>
                <a:cs typeface="Times New Roman"/>
              </a:rPr>
              <a:t>story </a:t>
            </a:r>
            <a:r>
              <a:rPr sz="1200" spc="-5" dirty="0">
                <a:latin typeface="Times New Roman"/>
                <a:cs typeface="Times New Roman"/>
              </a:rPr>
              <a:t>about </a:t>
            </a:r>
            <a:r>
              <a:rPr sz="1200" dirty="0">
                <a:latin typeface="Times New Roman"/>
                <a:cs typeface="Times New Roman"/>
              </a:rPr>
              <a:t>how </a:t>
            </a:r>
            <a:r>
              <a:rPr sz="1200" spc="-5" dirty="0">
                <a:latin typeface="Times New Roman"/>
                <a:cs typeface="Times New Roman"/>
              </a:rPr>
              <a:t>an end user </a:t>
            </a:r>
            <a:r>
              <a:rPr sz="1200" dirty="0">
                <a:latin typeface="Times New Roman"/>
                <a:cs typeface="Times New Roman"/>
              </a:rPr>
              <a:t>(playing one of a number of  possible </a:t>
            </a:r>
            <a:r>
              <a:rPr sz="1200" spc="-5" dirty="0">
                <a:latin typeface="Times New Roman"/>
                <a:cs typeface="Times New Roman"/>
              </a:rPr>
              <a:t>roles) interacts </a:t>
            </a:r>
            <a:r>
              <a:rPr sz="1200" dirty="0">
                <a:latin typeface="Times New Roman"/>
                <a:cs typeface="Times New Roman"/>
              </a:rPr>
              <a:t>with the </a:t>
            </a:r>
            <a:r>
              <a:rPr sz="1200" spc="-5" dirty="0">
                <a:latin typeface="Times New Roman"/>
                <a:cs typeface="Times New Roman"/>
              </a:rPr>
              <a:t>system under </a:t>
            </a:r>
            <a:r>
              <a:rPr sz="1200" dirty="0">
                <a:latin typeface="Times New Roman"/>
                <a:cs typeface="Times New Roman"/>
              </a:rPr>
              <a:t>a specific c set of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circumstances.</a:t>
            </a:r>
            <a:endParaRPr sz="1200">
              <a:latin typeface="Times New Roman"/>
              <a:cs typeface="Times New Roman"/>
            </a:endParaRPr>
          </a:p>
          <a:p>
            <a:pPr marL="469265" marR="5715" lvl="1" indent="-228600">
              <a:lnSpc>
                <a:spcPts val="1370"/>
              </a:lnSpc>
              <a:spcBef>
                <a:spcPts val="10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 story </a:t>
            </a:r>
            <a:r>
              <a:rPr sz="1200" spc="5" dirty="0">
                <a:latin typeface="Times New Roman"/>
                <a:cs typeface="Times New Roman"/>
              </a:rPr>
              <a:t>may </a:t>
            </a:r>
            <a:r>
              <a:rPr sz="1200" dirty="0">
                <a:latin typeface="Times New Roman"/>
                <a:cs typeface="Times New Roman"/>
              </a:rPr>
              <a:t>be narrative text, </a:t>
            </a:r>
            <a:r>
              <a:rPr sz="1200" spc="-5" dirty="0">
                <a:latin typeface="Times New Roman"/>
                <a:cs typeface="Times New Roman"/>
              </a:rPr>
              <a:t>an </a:t>
            </a:r>
            <a:r>
              <a:rPr sz="1200" dirty="0">
                <a:latin typeface="Times New Roman"/>
                <a:cs typeface="Times New Roman"/>
              </a:rPr>
              <a:t>outline </a:t>
            </a:r>
            <a:r>
              <a:rPr sz="1200" spc="5" dirty="0">
                <a:latin typeface="Times New Roman"/>
                <a:cs typeface="Times New Roman"/>
              </a:rPr>
              <a:t>of</a:t>
            </a:r>
            <a:r>
              <a:rPr sz="1200" spc="-2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tasks or </a:t>
            </a:r>
            <a:r>
              <a:rPr sz="1200" spc="-5" dirty="0">
                <a:latin typeface="Times New Roman"/>
                <a:cs typeface="Times New Roman"/>
              </a:rPr>
              <a:t>interactions, </a:t>
            </a:r>
            <a:r>
              <a:rPr sz="1200" dirty="0">
                <a:latin typeface="Times New Roman"/>
                <a:cs typeface="Times New Roman"/>
              </a:rPr>
              <a:t>a template-based  </a:t>
            </a:r>
            <a:r>
              <a:rPr sz="1200" spc="-5" dirty="0">
                <a:latin typeface="Times New Roman"/>
                <a:cs typeface="Times New Roman"/>
              </a:rPr>
              <a:t>description, </a:t>
            </a:r>
            <a:r>
              <a:rPr sz="1200" dirty="0">
                <a:latin typeface="Times New Roman"/>
                <a:cs typeface="Times New Roman"/>
              </a:rPr>
              <a:t>or a diagrammatic</a:t>
            </a:r>
            <a:r>
              <a:rPr sz="1200" spc="-5" dirty="0">
                <a:latin typeface="Times New Roman"/>
                <a:cs typeface="Times New Roman"/>
              </a:rPr>
              <a:t> representation.</a:t>
            </a:r>
            <a:endParaRPr sz="1200">
              <a:latin typeface="Times New Roman"/>
              <a:cs typeface="Times New Roman"/>
            </a:endParaRPr>
          </a:p>
          <a:p>
            <a:pPr marL="469265" lvl="1" indent="-228600">
              <a:lnSpc>
                <a:spcPct val="100000"/>
              </a:lnSpc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 use </a:t>
            </a:r>
            <a:r>
              <a:rPr sz="1200" dirty="0">
                <a:latin typeface="Times New Roman"/>
                <a:cs typeface="Times New Roman"/>
              </a:rPr>
              <a:t>case </a:t>
            </a:r>
            <a:r>
              <a:rPr sz="1200" spc="-5" dirty="0">
                <a:latin typeface="Times New Roman"/>
                <a:cs typeface="Times New Roman"/>
              </a:rPr>
              <a:t>depicts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software </a:t>
            </a:r>
            <a:r>
              <a:rPr sz="1200" spc="5" dirty="0">
                <a:latin typeface="Times New Roman"/>
                <a:cs typeface="Times New Roman"/>
              </a:rPr>
              <a:t>or </a:t>
            </a:r>
            <a:r>
              <a:rPr sz="1200" spc="-5" dirty="0">
                <a:latin typeface="Times New Roman"/>
                <a:cs typeface="Times New Roman"/>
              </a:rPr>
              <a:t>system from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end </a:t>
            </a:r>
            <a:r>
              <a:rPr sz="1200" dirty="0">
                <a:latin typeface="Times New Roman"/>
                <a:cs typeface="Times New Roman"/>
              </a:rPr>
              <a:t>user’s point of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view.</a:t>
            </a:r>
            <a:endParaRPr sz="1200">
              <a:latin typeface="Times New Roman"/>
              <a:cs typeface="Times New Roman"/>
            </a:endParaRPr>
          </a:p>
          <a:p>
            <a:pPr marL="469265" marR="8255" lvl="1" indent="-228600">
              <a:lnSpc>
                <a:spcPts val="1370"/>
              </a:lnSpc>
              <a:spcBef>
                <a:spcPts val="13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first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step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writing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case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define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set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“actors”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will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involved  </a:t>
            </a:r>
            <a:r>
              <a:rPr sz="1200" dirty="0">
                <a:latin typeface="Times New Roman"/>
                <a:cs typeface="Times New Roman"/>
              </a:rPr>
              <a:t>in 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story.</a:t>
            </a:r>
            <a:endParaRPr sz="1200">
              <a:latin typeface="Times New Roman"/>
              <a:cs typeface="Times New Roman"/>
            </a:endParaRPr>
          </a:p>
          <a:p>
            <a:pPr marL="469265" marR="5080" lvl="1" indent="-228600">
              <a:lnSpc>
                <a:spcPts val="1370"/>
              </a:lnSpc>
              <a:spcBef>
                <a:spcPts val="10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Actors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are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different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people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(or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devices)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product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within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the  </a:t>
            </a:r>
            <a:r>
              <a:rPr sz="1200" dirty="0">
                <a:latin typeface="Times New Roman"/>
                <a:cs typeface="Times New Roman"/>
              </a:rPr>
              <a:t>context of the </a:t>
            </a:r>
            <a:r>
              <a:rPr sz="1200" spc="-5" dirty="0">
                <a:latin typeface="Times New Roman"/>
                <a:cs typeface="Times New Roman"/>
              </a:rPr>
              <a:t>function </a:t>
            </a:r>
            <a:r>
              <a:rPr sz="1200" dirty="0">
                <a:latin typeface="Times New Roman"/>
                <a:cs typeface="Times New Roman"/>
              </a:rPr>
              <a:t>and </a:t>
            </a:r>
            <a:r>
              <a:rPr sz="1200" spc="-5" dirty="0">
                <a:latin typeface="Times New Roman"/>
                <a:cs typeface="Times New Roman"/>
              </a:rPr>
              <a:t>behavior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is </a:t>
            </a:r>
            <a:r>
              <a:rPr sz="1200" dirty="0">
                <a:latin typeface="Times New Roman"/>
                <a:cs typeface="Times New Roman"/>
              </a:rPr>
              <a:t>to be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described.</a:t>
            </a:r>
            <a:endParaRPr sz="1200">
              <a:latin typeface="Times New Roman"/>
              <a:cs typeface="Times New Roman"/>
            </a:endParaRPr>
          </a:p>
          <a:p>
            <a:pPr marL="469265" lvl="1" indent="-228600">
              <a:lnSpc>
                <a:spcPct val="100000"/>
              </a:lnSpc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Actors represent </a:t>
            </a:r>
            <a:r>
              <a:rPr sz="1200" dirty="0">
                <a:latin typeface="Times New Roman"/>
                <a:cs typeface="Times New Roman"/>
              </a:rPr>
              <a:t>the roles that </a:t>
            </a:r>
            <a:r>
              <a:rPr sz="1200" spc="-5" dirty="0">
                <a:latin typeface="Times New Roman"/>
                <a:cs typeface="Times New Roman"/>
              </a:rPr>
              <a:t>people (or devices) </a:t>
            </a:r>
            <a:r>
              <a:rPr sz="1200" dirty="0">
                <a:latin typeface="Times New Roman"/>
                <a:cs typeface="Times New Roman"/>
              </a:rPr>
              <a:t>play </a:t>
            </a:r>
            <a:r>
              <a:rPr sz="1200" spc="-5" dirty="0">
                <a:latin typeface="Times New Roman"/>
                <a:cs typeface="Times New Roman"/>
              </a:rPr>
              <a:t>as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operates.</a:t>
            </a:r>
            <a:endParaRPr sz="1200">
              <a:latin typeface="Times New Roman"/>
              <a:cs typeface="Times New Roman"/>
            </a:endParaRPr>
          </a:p>
          <a:p>
            <a:pPr marL="469265" marR="8890" lvl="1" indent="-228600" algn="just">
              <a:lnSpc>
                <a:spcPts val="1370"/>
              </a:lnSpc>
              <a:spcBef>
                <a:spcPts val="13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An actor is anything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5" dirty="0">
                <a:latin typeface="Times New Roman"/>
                <a:cs typeface="Times New Roman"/>
              </a:rPr>
              <a:t>communicates </a:t>
            </a:r>
            <a:r>
              <a:rPr sz="1200" dirty="0">
                <a:latin typeface="Times New Roman"/>
                <a:cs typeface="Times New Roman"/>
              </a:rPr>
              <a:t>with the </a:t>
            </a:r>
            <a:r>
              <a:rPr sz="1200" spc="-5" dirty="0">
                <a:latin typeface="Times New Roman"/>
                <a:cs typeface="Times New Roman"/>
              </a:rPr>
              <a:t>system </a:t>
            </a:r>
            <a:r>
              <a:rPr sz="1200" dirty="0">
                <a:latin typeface="Times New Roman"/>
                <a:cs typeface="Times New Roman"/>
              </a:rPr>
              <a:t>or product and that </a:t>
            </a:r>
            <a:r>
              <a:rPr sz="1200" spc="-10" dirty="0">
                <a:latin typeface="Times New Roman"/>
                <a:cs typeface="Times New Roman"/>
              </a:rPr>
              <a:t>is  </a:t>
            </a:r>
            <a:r>
              <a:rPr sz="1200" spc="-5" dirty="0">
                <a:latin typeface="Times New Roman"/>
                <a:cs typeface="Times New Roman"/>
              </a:rPr>
              <a:t>external </a:t>
            </a:r>
            <a:r>
              <a:rPr sz="1200" dirty="0">
                <a:latin typeface="Times New Roman"/>
                <a:cs typeface="Times New Roman"/>
              </a:rPr>
              <a:t>to the </a:t>
            </a:r>
            <a:r>
              <a:rPr sz="1200" spc="-5" dirty="0">
                <a:latin typeface="Times New Roman"/>
                <a:cs typeface="Times New Roman"/>
              </a:rPr>
              <a:t>system</a:t>
            </a:r>
            <a:r>
              <a:rPr sz="1200" dirty="0">
                <a:latin typeface="Times New Roman"/>
                <a:cs typeface="Times New Roman"/>
              </a:rPr>
              <a:t> itself.</a:t>
            </a:r>
            <a:endParaRPr sz="1200">
              <a:latin typeface="Times New Roman"/>
              <a:cs typeface="Times New Roman"/>
            </a:endParaRPr>
          </a:p>
          <a:p>
            <a:pPr marL="469265" marR="8255" lvl="1" indent="-228600" algn="just">
              <a:lnSpc>
                <a:spcPct val="95500"/>
              </a:lnSpc>
              <a:spcBef>
                <a:spcPts val="65"/>
              </a:spcBef>
              <a:buFont typeface="Symbol"/>
              <a:buChar char=""/>
              <a:tabLst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Primary actors → </a:t>
            </a:r>
            <a:r>
              <a:rPr sz="1200" spc="-5" dirty="0">
                <a:latin typeface="Times New Roman"/>
                <a:cs typeface="Times New Roman"/>
              </a:rPr>
              <a:t>interact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achieve required system function and derive </a:t>
            </a:r>
            <a:r>
              <a:rPr sz="1200" dirty="0">
                <a:latin typeface="Times New Roman"/>
                <a:cs typeface="Times New Roman"/>
              </a:rPr>
              <a:t>the  </a:t>
            </a:r>
            <a:r>
              <a:rPr sz="1200" spc="-5" dirty="0">
                <a:latin typeface="Times New Roman"/>
                <a:cs typeface="Times New Roman"/>
              </a:rPr>
              <a:t>intended benefit from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system. </a:t>
            </a:r>
            <a:r>
              <a:rPr sz="1200" dirty="0">
                <a:latin typeface="Times New Roman"/>
                <a:cs typeface="Times New Roman"/>
              </a:rPr>
              <a:t>They work directly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frequently with the  </a:t>
            </a:r>
            <a:r>
              <a:rPr sz="1200" spc="-5" dirty="0">
                <a:latin typeface="Times New Roman"/>
                <a:cs typeface="Times New Roman"/>
              </a:rPr>
              <a:t>software.</a:t>
            </a:r>
            <a:endParaRPr sz="1200">
              <a:latin typeface="Times New Roman"/>
              <a:cs typeface="Times New Roman"/>
            </a:endParaRPr>
          </a:p>
          <a:p>
            <a:pPr marL="507365" lvl="1" indent="-266700" algn="just">
              <a:lnSpc>
                <a:spcPct val="100000"/>
              </a:lnSpc>
              <a:spcBef>
                <a:spcPts val="40"/>
              </a:spcBef>
              <a:buFont typeface="Symbol"/>
              <a:buChar char=""/>
              <a:tabLst>
                <a:tab pos="508000" algn="l"/>
              </a:tabLst>
            </a:pPr>
            <a:r>
              <a:rPr sz="1200" dirty="0">
                <a:latin typeface="Times New Roman"/>
                <a:cs typeface="Times New Roman"/>
              </a:rPr>
              <a:t>Secondary actors → support the </a:t>
            </a:r>
            <a:r>
              <a:rPr sz="1200" spc="-10" dirty="0">
                <a:latin typeface="Times New Roman"/>
                <a:cs typeface="Times New Roman"/>
              </a:rPr>
              <a:t>system </a:t>
            </a:r>
            <a:r>
              <a:rPr sz="1200" spc="-5" dirty="0">
                <a:latin typeface="Times New Roman"/>
                <a:cs typeface="Times New Roman"/>
              </a:rPr>
              <a:t>so that </a:t>
            </a:r>
            <a:r>
              <a:rPr sz="1200" dirty="0">
                <a:latin typeface="Times New Roman"/>
                <a:cs typeface="Times New Roman"/>
              </a:rPr>
              <a:t>primary </a:t>
            </a:r>
            <a:r>
              <a:rPr sz="1200" spc="-5" dirty="0">
                <a:latin typeface="Times New Roman"/>
                <a:cs typeface="Times New Roman"/>
              </a:rPr>
              <a:t>actors </a:t>
            </a:r>
            <a:r>
              <a:rPr sz="1200" dirty="0">
                <a:latin typeface="Times New Roman"/>
                <a:cs typeface="Times New Roman"/>
              </a:rPr>
              <a:t>can do their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work.</a:t>
            </a:r>
            <a:endParaRPr sz="1200">
              <a:latin typeface="Times New Roman"/>
              <a:cs typeface="Times New Roman"/>
            </a:endParaRPr>
          </a:p>
          <a:p>
            <a:pPr marL="507365" lvl="1" indent="-266700" algn="just">
              <a:lnSpc>
                <a:spcPct val="100000"/>
              </a:lnSpc>
              <a:spcBef>
                <a:spcPts val="20"/>
              </a:spcBef>
              <a:buFont typeface="Symbol"/>
              <a:buChar char=""/>
              <a:tabLst>
                <a:tab pos="508000" algn="l"/>
              </a:tabLst>
            </a:pPr>
            <a:r>
              <a:rPr sz="1200" spc="-5" dirty="0">
                <a:latin typeface="Times New Roman"/>
                <a:cs typeface="Times New Roman"/>
              </a:rPr>
              <a:t>Once </a:t>
            </a:r>
            <a:r>
              <a:rPr sz="1200" dirty="0">
                <a:latin typeface="Times New Roman"/>
                <a:cs typeface="Times New Roman"/>
              </a:rPr>
              <a:t>actors have </a:t>
            </a:r>
            <a:r>
              <a:rPr sz="1200" spc="-5" dirty="0">
                <a:latin typeface="Times New Roman"/>
                <a:cs typeface="Times New Roman"/>
              </a:rPr>
              <a:t>been identified, use cases </a:t>
            </a:r>
            <a:r>
              <a:rPr sz="1200" dirty="0">
                <a:latin typeface="Times New Roman"/>
                <a:cs typeface="Times New Roman"/>
              </a:rPr>
              <a:t>can </a:t>
            </a:r>
            <a:r>
              <a:rPr sz="1200" spc="5" dirty="0">
                <a:latin typeface="Times New Roman"/>
                <a:cs typeface="Times New Roman"/>
              </a:rPr>
              <a:t>be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developed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AutoNum type="arabicPeriod" startAt="3"/>
              <a:tabLst>
                <a:tab pos="2413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Requirements </a:t>
            </a:r>
            <a:r>
              <a:rPr sz="1200" b="1" dirty="0">
                <a:latin typeface="Times New Roman"/>
                <a:cs typeface="Times New Roman"/>
              </a:rPr>
              <a:t>validation</a:t>
            </a:r>
            <a:endParaRPr sz="1200">
              <a:latin typeface="Times New Roman"/>
              <a:cs typeface="Times New Roman"/>
            </a:endParaRPr>
          </a:p>
          <a:p>
            <a:pPr marL="469265" marR="8890" lvl="1" indent="-228600">
              <a:lnSpc>
                <a:spcPts val="1370"/>
              </a:lnSpc>
              <a:spcBef>
                <a:spcPts val="114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Concerned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5" dirty="0">
                <a:latin typeface="Times New Roman"/>
                <a:cs typeface="Times New Roman"/>
              </a:rPr>
              <a:t>demonstrating </a:t>
            </a:r>
            <a:r>
              <a:rPr sz="1200" dirty="0">
                <a:latin typeface="Times New Roman"/>
                <a:cs typeface="Times New Roman"/>
              </a:rPr>
              <a:t>that the requirements </a:t>
            </a:r>
            <a:r>
              <a:rPr sz="1200" spc="-5" dirty="0">
                <a:latin typeface="Times New Roman"/>
                <a:cs typeface="Times New Roman"/>
              </a:rPr>
              <a:t>define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system </a:t>
            </a:r>
            <a:r>
              <a:rPr sz="1200" dirty="0">
                <a:latin typeface="Times New Roman"/>
                <a:cs typeface="Times New Roman"/>
              </a:rPr>
              <a:t>that the  </a:t>
            </a:r>
            <a:r>
              <a:rPr sz="1200" spc="-5" dirty="0">
                <a:latin typeface="Times New Roman"/>
                <a:cs typeface="Times New Roman"/>
              </a:rPr>
              <a:t>customer </a:t>
            </a:r>
            <a:r>
              <a:rPr sz="1200" dirty="0">
                <a:latin typeface="Times New Roman"/>
                <a:cs typeface="Times New Roman"/>
              </a:rPr>
              <a:t>really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wants.</a:t>
            </a:r>
            <a:endParaRPr sz="1200">
              <a:latin typeface="Times New Roman"/>
              <a:cs typeface="Times New Roman"/>
            </a:endParaRPr>
          </a:p>
          <a:p>
            <a:pPr marL="469265" lvl="1" indent="-228600">
              <a:lnSpc>
                <a:spcPct val="100000"/>
              </a:lnSpc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spc="-5" dirty="0">
                <a:latin typeface="Times New Roman"/>
                <a:cs typeface="Times New Roman"/>
              </a:rPr>
              <a:t>Requirements error costs are high so validation is </a:t>
            </a:r>
            <a:r>
              <a:rPr sz="1200" dirty="0">
                <a:latin typeface="Times New Roman"/>
                <a:cs typeface="Times New Roman"/>
              </a:rPr>
              <a:t>very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important.</a:t>
            </a:r>
            <a:endParaRPr sz="1200">
              <a:latin typeface="Times New Roman"/>
              <a:cs typeface="Times New Roman"/>
            </a:endParaRPr>
          </a:p>
          <a:p>
            <a:pPr marL="469265" marR="7620" lvl="1" indent="-228600">
              <a:lnSpc>
                <a:spcPts val="1370"/>
              </a:lnSpc>
              <a:spcBef>
                <a:spcPts val="14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dirty="0">
                <a:latin typeface="Times New Roman"/>
                <a:cs typeface="Times New Roman"/>
              </a:rPr>
              <a:t>Fixing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requirements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error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after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delivery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may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cost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up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100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times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cost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fixing  </a:t>
            </a:r>
            <a:r>
              <a:rPr sz="1200" spc="-5" dirty="0">
                <a:latin typeface="Times New Roman"/>
                <a:cs typeface="Times New Roman"/>
              </a:rPr>
              <a:t>an implementation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error.</a:t>
            </a:r>
            <a:endParaRPr sz="1200">
              <a:latin typeface="Times New Roman"/>
              <a:cs typeface="Times New Roman"/>
            </a:endParaRPr>
          </a:p>
          <a:p>
            <a:pPr marL="241300" indent="-228600">
              <a:lnSpc>
                <a:spcPts val="1370"/>
              </a:lnSpc>
              <a:buFont typeface="Wingdings"/>
              <a:buChar char=""/>
              <a:tabLst>
                <a:tab pos="241300" algn="l"/>
              </a:tabLst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Requirements checking</a:t>
            </a:r>
            <a:endParaRPr sz="1200">
              <a:latin typeface="Times New Roman"/>
              <a:cs typeface="Times New Roman"/>
            </a:endParaRPr>
          </a:p>
          <a:p>
            <a:pPr marL="469265" marR="11430" lvl="1" indent="-228600">
              <a:lnSpc>
                <a:spcPts val="1370"/>
              </a:lnSpc>
              <a:spcBef>
                <a:spcPts val="14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b="1" dirty="0">
                <a:latin typeface="Times New Roman"/>
                <a:cs typeface="Times New Roman"/>
              </a:rPr>
              <a:t>Validity. </a:t>
            </a:r>
            <a:r>
              <a:rPr sz="1200" b="1" spc="-5" dirty="0">
                <a:latin typeface="Times New Roman"/>
                <a:cs typeface="Times New Roman"/>
              </a:rPr>
              <a:t>Does the </a:t>
            </a:r>
            <a:r>
              <a:rPr sz="1200" b="1" dirty="0">
                <a:latin typeface="Times New Roman"/>
                <a:cs typeface="Times New Roman"/>
              </a:rPr>
              <a:t>system provide </a:t>
            </a:r>
            <a:r>
              <a:rPr sz="1200" b="1" spc="-5" dirty="0">
                <a:latin typeface="Times New Roman"/>
                <a:cs typeface="Times New Roman"/>
              </a:rPr>
              <a:t>the functions </a:t>
            </a:r>
            <a:r>
              <a:rPr sz="1200" b="1" dirty="0">
                <a:latin typeface="Times New Roman"/>
                <a:cs typeface="Times New Roman"/>
              </a:rPr>
              <a:t>which </a:t>
            </a:r>
            <a:r>
              <a:rPr sz="1200" b="1" spc="-5" dirty="0">
                <a:latin typeface="Times New Roman"/>
                <a:cs typeface="Times New Roman"/>
              </a:rPr>
              <a:t>best support the  customer’s needs?</a:t>
            </a:r>
            <a:endParaRPr sz="1200">
              <a:latin typeface="Times New Roman"/>
              <a:cs typeface="Times New Roman"/>
            </a:endParaRPr>
          </a:p>
          <a:p>
            <a:pPr marL="469265" lvl="1" indent="-228600">
              <a:lnSpc>
                <a:spcPct val="100000"/>
              </a:lnSpc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Consistency. Are </a:t>
            </a:r>
            <a:r>
              <a:rPr sz="1200" b="1" dirty="0">
                <a:latin typeface="Times New Roman"/>
                <a:cs typeface="Times New Roman"/>
              </a:rPr>
              <a:t>there </a:t>
            </a:r>
            <a:r>
              <a:rPr sz="1200" b="1" spc="-5" dirty="0">
                <a:latin typeface="Times New Roman"/>
                <a:cs typeface="Times New Roman"/>
              </a:rPr>
              <a:t>any requirements</a:t>
            </a:r>
            <a:r>
              <a:rPr sz="1200" b="1" spc="2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conflicts?</a:t>
            </a:r>
            <a:endParaRPr sz="1200">
              <a:latin typeface="Times New Roman"/>
              <a:cs typeface="Times New Roman"/>
            </a:endParaRPr>
          </a:p>
          <a:p>
            <a:pPr marL="469265" lvl="1" indent="-228600">
              <a:lnSpc>
                <a:spcPct val="100000"/>
              </a:lnSpc>
              <a:spcBef>
                <a:spcPts val="20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Completeness. </a:t>
            </a:r>
            <a:r>
              <a:rPr sz="1200" b="1" dirty="0">
                <a:latin typeface="Times New Roman"/>
                <a:cs typeface="Times New Roman"/>
              </a:rPr>
              <a:t>Are all </a:t>
            </a:r>
            <a:r>
              <a:rPr sz="1200" b="1" spc="-5" dirty="0">
                <a:latin typeface="Times New Roman"/>
                <a:cs typeface="Times New Roman"/>
              </a:rPr>
              <a:t>functions required by </a:t>
            </a:r>
            <a:r>
              <a:rPr sz="1200" b="1" spc="-10" dirty="0">
                <a:latin typeface="Times New Roman"/>
                <a:cs typeface="Times New Roman"/>
              </a:rPr>
              <a:t>the </a:t>
            </a:r>
            <a:r>
              <a:rPr sz="1200" b="1" spc="-5" dirty="0">
                <a:latin typeface="Times New Roman"/>
                <a:cs typeface="Times New Roman"/>
              </a:rPr>
              <a:t>customer</a:t>
            </a:r>
            <a:r>
              <a:rPr sz="1200" b="1" spc="4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included?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0100" y="2033015"/>
            <a:ext cx="5692140" cy="2638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8</a:t>
            </a:fld>
            <a:endParaRPr spc="-2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460" y="427990"/>
            <a:ext cx="6812280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endParaRPr lang="en-US" b="1" u="heavy" spc="125" dirty="0" smtClean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endParaRPr lang="en-US" b="1" u="heavy" spc="125" dirty="0">
              <a:uFill>
                <a:solidFill>
                  <a:srgbClr val="000000"/>
                </a:solidFill>
              </a:u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lang="en-US" sz="7200" b="1" u="heavy" spc="12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7200" b="1" u="heavy" spc="10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 </a:t>
            </a:r>
            <a:r>
              <a:rPr lang="en-US" sz="7200" b="1" u="heavy" spc="10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Segregation </a:t>
            </a:r>
            <a:r>
              <a:rPr lang="en-US" sz="7200" b="1" u="heavy" spc="10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</a:t>
            </a:r>
            <a:r>
              <a:rPr lang="en-US" sz="7200" b="1" u="heavy" spc="-90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b="1" u="heavy" spc="9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(ISP).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6890" marR="8255" indent="-228600" algn="just">
              <a:lnSpc>
                <a:spcPct val="103299"/>
              </a:lnSpc>
              <a:spcBef>
                <a:spcPts val="875"/>
              </a:spcBef>
              <a:buFont typeface="Symbol"/>
              <a:buChar char=""/>
              <a:tabLst>
                <a:tab pos="517525" algn="l"/>
              </a:tabLst>
            </a:pPr>
            <a:r>
              <a:rPr lang="en-US" sz="7200" i="1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“Many </a:t>
            </a:r>
            <a:r>
              <a:rPr lang="en-US" sz="7200" i="1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client-specific </a:t>
            </a:r>
            <a:r>
              <a:rPr lang="en-US" sz="7200" i="1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interfaces </a:t>
            </a:r>
            <a:r>
              <a:rPr lang="en-US" sz="7200" i="1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7200" i="1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</a:t>
            </a:r>
            <a:r>
              <a:rPr lang="en-US" sz="7200" i="1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 </a:t>
            </a:r>
            <a:r>
              <a:rPr lang="en-US" sz="7200" i="1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</a:t>
            </a:r>
            <a:r>
              <a:rPr lang="en-US" sz="7200" i="1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</a:t>
            </a:r>
            <a:r>
              <a:rPr lang="en-US" sz="7200" i="1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 </a:t>
            </a:r>
            <a:r>
              <a:rPr lang="en-US" sz="7200" i="1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interface”.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6890" marR="8890" indent="-228600" algn="just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517525" algn="l"/>
              </a:tabLst>
            </a:pPr>
            <a:r>
              <a:rPr lang="en-US" sz="72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sz="72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7200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</a:t>
            </a:r>
            <a:r>
              <a:rPr lang="en-US" sz="72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</a:t>
            </a:r>
            <a:r>
              <a:rPr lang="en-US" sz="72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72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sz="72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lang="en-US" sz="72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  <a:r>
              <a:rPr lang="en-US" sz="72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</a:t>
            </a:r>
            <a:r>
              <a:rPr lang="en-US" sz="72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sz="72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 operations </a:t>
            </a:r>
            <a:r>
              <a:rPr lang="en-US" sz="72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provided </a:t>
            </a:r>
            <a:r>
              <a:rPr lang="en-US" sz="72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sz="72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72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en-US" sz="72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class.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6890" marR="8255" indent="-228600" algn="just">
              <a:lnSpc>
                <a:spcPct val="103200"/>
              </a:lnSpc>
              <a:spcBef>
                <a:spcPts val="100"/>
              </a:spcBef>
              <a:buFont typeface="Symbol"/>
              <a:buChar char=""/>
              <a:tabLst>
                <a:tab pos="563245" algn="l"/>
              </a:tabLst>
            </a:pPr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72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</a:t>
            </a:r>
            <a:r>
              <a:rPr lang="en-US" sz="72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</a:t>
            </a:r>
            <a:r>
              <a:rPr lang="en-US" sz="72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72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specialized interface </a:t>
            </a:r>
            <a:r>
              <a:rPr lang="en-US" sz="72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72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 </a:t>
            </a:r>
            <a:r>
              <a:rPr lang="en-US" sz="72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major </a:t>
            </a:r>
            <a:r>
              <a:rPr lang="en-US" sz="72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</a:t>
            </a:r>
            <a:r>
              <a:rPr lang="en-US" sz="72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 </a:t>
            </a:r>
            <a:r>
              <a:rPr lang="en-US" sz="72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clients. </a:t>
            </a:r>
            <a:r>
              <a:rPr lang="en-US" sz="72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</a:t>
            </a:r>
            <a:r>
              <a:rPr lang="en-US" sz="72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those </a:t>
            </a:r>
            <a:r>
              <a:rPr lang="en-US" sz="72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 </a:t>
            </a:r>
            <a:r>
              <a:rPr lang="en-US" sz="72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sz="72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relevant </a:t>
            </a:r>
            <a:r>
              <a:rPr lang="en-US" sz="72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72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72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particular </a:t>
            </a:r>
            <a:r>
              <a:rPr lang="en-US" sz="72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of  </a:t>
            </a:r>
            <a:r>
              <a:rPr lang="en-US" sz="72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</a:t>
            </a:r>
            <a:r>
              <a:rPr lang="en-US" sz="72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lang="en-US" sz="72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US" sz="72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specified</a:t>
            </a:r>
            <a:r>
              <a:rPr lang="en-US" sz="72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72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72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sz="72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sz="72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en-US" sz="72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client.</a:t>
            </a:r>
            <a:r>
              <a:rPr lang="en-US" sz="72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72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spc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</a:t>
            </a:r>
            <a:r>
              <a:rPr lang="en-US" sz="72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2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 </a:t>
            </a:r>
            <a:r>
              <a:rPr lang="en-US" sz="72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 the </a:t>
            </a:r>
            <a:r>
              <a:rPr lang="en-US" sz="7200" spc="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</a:t>
            </a:r>
            <a:r>
              <a:rPr lang="en-US" sz="72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operations, </a:t>
            </a:r>
            <a:r>
              <a:rPr lang="en-US" sz="72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72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</a:t>
            </a:r>
            <a:r>
              <a:rPr lang="en-US" sz="72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lang="en-US" sz="72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specified </a:t>
            </a:r>
            <a:r>
              <a:rPr lang="en-US" sz="72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72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of </a:t>
            </a:r>
            <a:r>
              <a:rPr lang="en-US" sz="7200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specialized  </a:t>
            </a:r>
            <a:r>
              <a:rPr lang="en-US" sz="72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interfaces.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lang="en-US" sz="7200" b="1" u="heavy" spc="12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lang="en-US" sz="7200" b="1" u="heavy" spc="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Release </a:t>
            </a:r>
            <a:r>
              <a:rPr lang="en-US" sz="7200" b="1" u="heavy" spc="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Reuse </a:t>
            </a:r>
            <a:r>
              <a:rPr lang="en-US" sz="7200" b="1" u="heavy" spc="1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Equivalency </a:t>
            </a:r>
            <a:r>
              <a:rPr lang="en-US" sz="7200" b="1" u="heavy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Principle</a:t>
            </a:r>
            <a:r>
              <a:rPr lang="en-US" sz="7200" b="1" u="heavy" spc="-1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7200" b="1" u="heavy" spc="1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(REP).</a:t>
            </a:r>
            <a:endParaRPr lang="en-US" sz="7200" dirty="0">
              <a:latin typeface="Times New Roman"/>
              <a:cs typeface="Times New Roman"/>
            </a:endParaRPr>
          </a:p>
          <a:p>
            <a:pPr marL="469900" indent="-228600" algn="just">
              <a:lnSpc>
                <a:spcPct val="100000"/>
              </a:lnSpc>
              <a:spcBef>
                <a:spcPts val="925"/>
              </a:spcBef>
              <a:buFont typeface="Symbol"/>
              <a:buChar char=""/>
              <a:tabLst>
                <a:tab pos="469900" algn="l"/>
              </a:tabLst>
            </a:pPr>
            <a:r>
              <a:rPr lang="en-US" sz="7200" i="1" spc="120" dirty="0">
                <a:latin typeface="Times New Roman"/>
                <a:cs typeface="Times New Roman"/>
              </a:rPr>
              <a:t>“The</a:t>
            </a:r>
            <a:r>
              <a:rPr lang="en-US" sz="7200" i="1" spc="55" dirty="0">
                <a:latin typeface="Times New Roman"/>
                <a:cs typeface="Times New Roman"/>
              </a:rPr>
              <a:t> </a:t>
            </a:r>
            <a:r>
              <a:rPr lang="en-US" sz="7200" i="1" spc="105" dirty="0">
                <a:latin typeface="Times New Roman"/>
                <a:cs typeface="Times New Roman"/>
              </a:rPr>
              <a:t>granule</a:t>
            </a:r>
            <a:r>
              <a:rPr lang="en-US" sz="7200" i="1" spc="60" dirty="0">
                <a:latin typeface="Times New Roman"/>
                <a:cs typeface="Times New Roman"/>
              </a:rPr>
              <a:t> </a:t>
            </a:r>
            <a:r>
              <a:rPr lang="en-US" sz="7200" i="1" spc="90" dirty="0">
                <a:latin typeface="Times New Roman"/>
                <a:cs typeface="Times New Roman"/>
              </a:rPr>
              <a:t>of</a:t>
            </a:r>
            <a:r>
              <a:rPr lang="en-US" sz="7200" i="1" spc="60" dirty="0">
                <a:latin typeface="Times New Roman"/>
                <a:cs typeface="Times New Roman"/>
              </a:rPr>
              <a:t> </a:t>
            </a:r>
            <a:r>
              <a:rPr lang="en-US" sz="7200" i="1" spc="100" dirty="0">
                <a:latin typeface="Times New Roman"/>
                <a:cs typeface="Times New Roman"/>
              </a:rPr>
              <a:t>reuse</a:t>
            </a:r>
            <a:r>
              <a:rPr lang="en-US" sz="7200" i="1" spc="60" dirty="0">
                <a:latin typeface="Times New Roman"/>
                <a:cs typeface="Times New Roman"/>
              </a:rPr>
              <a:t> </a:t>
            </a:r>
            <a:r>
              <a:rPr lang="en-US" sz="7200" i="1" spc="75" dirty="0">
                <a:latin typeface="Times New Roman"/>
                <a:cs typeface="Times New Roman"/>
              </a:rPr>
              <a:t>is</a:t>
            </a:r>
            <a:r>
              <a:rPr lang="en-US" sz="7200" i="1" spc="50" dirty="0">
                <a:latin typeface="Times New Roman"/>
                <a:cs typeface="Times New Roman"/>
              </a:rPr>
              <a:t> </a:t>
            </a:r>
            <a:r>
              <a:rPr lang="en-US" sz="7200" i="1" spc="95" dirty="0">
                <a:latin typeface="Times New Roman"/>
                <a:cs typeface="Times New Roman"/>
              </a:rPr>
              <a:t>the</a:t>
            </a:r>
            <a:r>
              <a:rPr lang="en-US" sz="7200" i="1" spc="60" dirty="0">
                <a:latin typeface="Times New Roman"/>
                <a:cs typeface="Times New Roman"/>
              </a:rPr>
              <a:t> </a:t>
            </a:r>
            <a:r>
              <a:rPr lang="en-US" sz="7200" i="1" spc="105" dirty="0">
                <a:latin typeface="Times New Roman"/>
                <a:cs typeface="Times New Roman"/>
              </a:rPr>
              <a:t>granule</a:t>
            </a:r>
            <a:r>
              <a:rPr lang="en-US" sz="7200" i="1" spc="35" dirty="0">
                <a:latin typeface="Times New Roman"/>
                <a:cs typeface="Times New Roman"/>
              </a:rPr>
              <a:t> </a:t>
            </a:r>
            <a:r>
              <a:rPr lang="en-US" sz="7200" i="1" spc="90" dirty="0">
                <a:latin typeface="Times New Roman"/>
                <a:cs typeface="Times New Roman"/>
              </a:rPr>
              <a:t>of</a:t>
            </a:r>
            <a:r>
              <a:rPr lang="en-US" sz="7200" i="1" spc="40" dirty="0">
                <a:latin typeface="Times New Roman"/>
                <a:cs typeface="Times New Roman"/>
              </a:rPr>
              <a:t> </a:t>
            </a:r>
            <a:r>
              <a:rPr lang="en-US" sz="7200" i="1" spc="100" dirty="0">
                <a:latin typeface="Times New Roman"/>
                <a:cs typeface="Times New Roman"/>
              </a:rPr>
              <a:t>release”</a:t>
            </a:r>
            <a:endParaRPr lang="en-US" sz="7200" dirty="0">
              <a:latin typeface="Times New Roman"/>
              <a:cs typeface="Times New Roman"/>
            </a:endParaRPr>
          </a:p>
          <a:p>
            <a:pPr marL="469900" marR="7620" indent="-228600" algn="just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469900" algn="l"/>
              </a:tabLst>
            </a:pPr>
            <a:r>
              <a:rPr lang="en-US" sz="7200" spc="140" dirty="0">
                <a:latin typeface="Times New Roman"/>
                <a:cs typeface="Times New Roman"/>
              </a:rPr>
              <a:t>When </a:t>
            </a:r>
            <a:r>
              <a:rPr lang="en-US" sz="7200" spc="95" dirty="0">
                <a:latin typeface="Times New Roman"/>
                <a:cs typeface="Times New Roman"/>
              </a:rPr>
              <a:t>classes </a:t>
            </a:r>
            <a:r>
              <a:rPr lang="en-US" sz="7200" spc="100" dirty="0">
                <a:latin typeface="Times New Roman"/>
                <a:cs typeface="Times New Roman"/>
              </a:rPr>
              <a:t>or </a:t>
            </a:r>
            <a:r>
              <a:rPr lang="en-US" sz="7200" spc="114" dirty="0">
                <a:latin typeface="Times New Roman"/>
                <a:cs typeface="Times New Roman"/>
              </a:rPr>
              <a:t>components </a:t>
            </a:r>
            <a:r>
              <a:rPr lang="en-US" sz="7200" spc="95" dirty="0">
                <a:latin typeface="Times New Roman"/>
                <a:cs typeface="Times New Roman"/>
              </a:rPr>
              <a:t>are </a:t>
            </a:r>
            <a:r>
              <a:rPr lang="en-US" sz="7200" spc="105" dirty="0">
                <a:latin typeface="Times New Roman"/>
                <a:cs typeface="Times New Roman"/>
              </a:rPr>
              <a:t>designed </a:t>
            </a:r>
            <a:r>
              <a:rPr lang="en-US" sz="7200" spc="90" dirty="0">
                <a:latin typeface="Times New Roman"/>
                <a:cs typeface="Times New Roman"/>
              </a:rPr>
              <a:t>for </a:t>
            </a:r>
            <a:r>
              <a:rPr lang="en-US" sz="7200" spc="95" dirty="0">
                <a:latin typeface="Times New Roman"/>
                <a:cs typeface="Times New Roman"/>
              </a:rPr>
              <a:t>reuse, </a:t>
            </a:r>
            <a:r>
              <a:rPr lang="en-US" sz="7200" spc="110" dirty="0">
                <a:latin typeface="Times New Roman"/>
                <a:cs typeface="Times New Roman"/>
              </a:rPr>
              <a:t>an </a:t>
            </a:r>
            <a:r>
              <a:rPr lang="en-US" sz="7200" spc="90" dirty="0">
                <a:latin typeface="Times New Roman"/>
                <a:cs typeface="Times New Roman"/>
              </a:rPr>
              <a:t>implicit </a:t>
            </a:r>
            <a:r>
              <a:rPr lang="en-US" sz="7200" spc="95" dirty="0">
                <a:latin typeface="Times New Roman"/>
                <a:cs typeface="Times New Roman"/>
              </a:rPr>
              <a:t>contract</a:t>
            </a:r>
            <a:r>
              <a:rPr lang="en-US" sz="7200" spc="-25" dirty="0">
                <a:latin typeface="Times New Roman"/>
                <a:cs typeface="Times New Roman"/>
              </a:rPr>
              <a:t> </a:t>
            </a:r>
            <a:r>
              <a:rPr lang="en-US" sz="7200" spc="75" dirty="0">
                <a:latin typeface="Times New Roman"/>
                <a:cs typeface="Times New Roman"/>
              </a:rPr>
              <a:t>is  </a:t>
            </a:r>
            <a:r>
              <a:rPr lang="en-US" sz="7200" spc="95" dirty="0">
                <a:latin typeface="Times New Roman"/>
                <a:cs typeface="Times New Roman"/>
              </a:rPr>
              <a:t>established</a:t>
            </a:r>
            <a:r>
              <a:rPr lang="en-US" sz="7200" spc="15" dirty="0">
                <a:latin typeface="Times New Roman"/>
                <a:cs typeface="Times New Roman"/>
              </a:rPr>
              <a:t> </a:t>
            </a:r>
            <a:r>
              <a:rPr lang="en-US" sz="7200" spc="110" dirty="0">
                <a:latin typeface="Times New Roman"/>
                <a:cs typeface="Times New Roman"/>
              </a:rPr>
              <a:t>between</a:t>
            </a:r>
            <a:r>
              <a:rPr lang="en-US" sz="7200" spc="25" dirty="0">
                <a:latin typeface="Times New Roman"/>
                <a:cs typeface="Times New Roman"/>
              </a:rPr>
              <a:t> </a:t>
            </a:r>
            <a:r>
              <a:rPr lang="en-US" sz="7200" spc="95" dirty="0">
                <a:latin typeface="Times New Roman"/>
                <a:cs typeface="Times New Roman"/>
              </a:rPr>
              <a:t>the</a:t>
            </a:r>
            <a:r>
              <a:rPr lang="en-US" sz="7200" spc="25" dirty="0">
                <a:latin typeface="Times New Roman"/>
                <a:cs typeface="Times New Roman"/>
              </a:rPr>
              <a:t> </a:t>
            </a:r>
            <a:r>
              <a:rPr lang="en-US" sz="7200" spc="100" dirty="0">
                <a:latin typeface="Times New Roman"/>
                <a:cs typeface="Times New Roman"/>
              </a:rPr>
              <a:t>developer</a:t>
            </a:r>
            <a:r>
              <a:rPr lang="en-US" sz="7200" spc="25" dirty="0">
                <a:latin typeface="Times New Roman"/>
                <a:cs typeface="Times New Roman"/>
              </a:rPr>
              <a:t> </a:t>
            </a:r>
            <a:r>
              <a:rPr lang="en-US" sz="7200" spc="100" dirty="0">
                <a:latin typeface="Times New Roman"/>
                <a:cs typeface="Times New Roman"/>
              </a:rPr>
              <a:t>of</a:t>
            </a:r>
            <a:r>
              <a:rPr lang="en-US" sz="7200" spc="25" dirty="0">
                <a:latin typeface="Times New Roman"/>
                <a:cs typeface="Times New Roman"/>
              </a:rPr>
              <a:t> </a:t>
            </a:r>
            <a:r>
              <a:rPr lang="en-US" sz="7200" spc="95" dirty="0">
                <a:latin typeface="Times New Roman"/>
                <a:cs typeface="Times New Roman"/>
              </a:rPr>
              <a:t>the</a:t>
            </a:r>
            <a:r>
              <a:rPr lang="en-US" sz="7200" spc="20" dirty="0">
                <a:latin typeface="Times New Roman"/>
                <a:cs typeface="Times New Roman"/>
              </a:rPr>
              <a:t> </a:t>
            </a:r>
            <a:r>
              <a:rPr lang="en-US" sz="7200" spc="95" dirty="0">
                <a:latin typeface="Times New Roman"/>
                <a:cs typeface="Times New Roman"/>
              </a:rPr>
              <a:t>reusable</a:t>
            </a:r>
            <a:r>
              <a:rPr lang="en-US" sz="7200" spc="25" dirty="0">
                <a:latin typeface="Times New Roman"/>
                <a:cs typeface="Times New Roman"/>
              </a:rPr>
              <a:t> </a:t>
            </a:r>
            <a:r>
              <a:rPr lang="en-US" sz="7200" spc="90" dirty="0">
                <a:latin typeface="Times New Roman"/>
                <a:cs typeface="Times New Roman"/>
              </a:rPr>
              <a:t>entity</a:t>
            </a:r>
            <a:r>
              <a:rPr lang="en-US" sz="7200" spc="40" dirty="0">
                <a:latin typeface="Times New Roman"/>
                <a:cs typeface="Times New Roman"/>
              </a:rPr>
              <a:t> </a:t>
            </a:r>
            <a:r>
              <a:rPr lang="en-US" sz="7200" spc="114" dirty="0">
                <a:latin typeface="Times New Roman"/>
                <a:cs typeface="Times New Roman"/>
              </a:rPr>
              <a:t>and</a:t>
            </a:r>
            <a:r>
              <a:rPr lang="en-US" sz="7200" spc="25" dirty="0">
                <a:latin typeface="Times New Roman"/>
                <a:cs typeface="Times New Roman"/>
              </a:rPr>
              <a:t> </a:t>
            </a:r>
            <a:r>
              <a:rPr lang="en-US" sz="7200" spc="95" dirty="0">
                <a:latin typeface="Times New Roman"/>
                <a:cs typeface="Times New Roman"/>
              </a:rPr>
              <a:t>the</a:t>
            </a:r>
            <a:r>
              <a:rPr lang="en-US" sz="7200" spc="25" dirty="0">
                <a:latin typeface="Times New Roman"/>
                <a:cs typeface="Times New Roman"/>
              </a:rPr>
              <a:t> </a:t>
            </a:r>
            <a:r>
              <a:rPr lang="en-US" sz="7200" spc="105" dirty="0">
                <a:latin typeface="Times New Roman"/>
                <a:cs typeface="Times New Roman"/>
              </a:rPr>
              <a:t>people</a:t>
            </a:r>
            <a:r>
              <a:rPr lang="en-US" sz="7200" spc="25" dirty="0">
                <a:latin typeface="Times New Roman"/>
                <a:cs typeface="Times New Roman"/>
              </a:rPr>
              <a:t> </a:t>
            </a:r>
            <a:r>
              <a:rPr lang="en-US" sz="7200" spc="130" dirty="0">
                <a:latin typeface="Times New Roman"/>
                <a:cs typeface="Times New Roman"/>
              </a:rPr>
              <a:t>who  </a:t>
            </a:r>
            <a:r>
              <a:rPr lang="en-US" sz="7200" spc="90" dirty="0">
                <a:latin typeface="Times New Roman"/>
                <a:cs typeface="Times New Roman"/>
              </a:rPr>
              <a:t>will </a:t>
            </a:r>
            <a:r>
              <a:rPr lang="en-US" sz="7200" spc="105" dirty="0">
                <a:latin typeface="Times New Roman"/>
                <a:cs typeface="Times New Roman"/>
              </a:rPr>
              <a:t>use</a:t>
            </a:r>
            <a:r>
              <a:rPr lang="en-US" sz="7200" spc="25" dirty="0">
                <a:latin typeface="Times New Roman"/>
                <a:cs typeface="Times New Roman"/>
              </a:rPr>
              <a:t> </a:t>
            </a:r>
            <a:r>
              <a:rPr lang="en-US" sz="7200" spc="60" dirty="0">
                <a:latin typeface="Times New Roman"/>
                <a:cs typeface="Times New Roman"/>
              </a:rPr>
              <a:t>it.</a:t>
            </a:r>
            <a:endParaRPr lang="en-US" sz="7200" dirty="0">
              <a:latin typeface="Times New Roman"/>
              <a:cs typeface="Times New Roman"/>
            </a:endParaRPr>
          </a:p>
          <a:p>
            <a:pPr marL="469900" marR="7620" indent="-228600" algn="just">
              <a:lnSpc>
                <a:spcPct val="103899"/>
              </a:lnSpc>
              <a:spcBef>
                <a:spcPts val="75"/>
              </a:spcBef>
              <a:buFont typeface="Symbol"/>
              <a:buChar char=""/>
              <a:tabLst>
                <a:tab pos="469900" algn="l"/>
              </a:tabLst>
            </a:pPr>
            <a:r>
              <a:rPr lang="en-US" sz="7200" spc="120" dirty="0">
                <a:latin typeface="Times New Roman"/>
                <a:cs typeface="Times New Roman"/>
              </a:rPr>
              <a:t>The </a:t>
            </a:r>
            <a:r>
              <a:rPr lang="en-US" sz="7200" spc="100" dirty="0">
                <a:latin typeface="Times New Roman"/>
                <a:cs typeface="Times New Roman"/>
              </a:rPr>
              <a:t>developer </a:t>
            </a:r>
            <a:r>
              <a:rPr lang="en-US" sz="7200" spc="114" dirty="0">
                <a:latin typeface="Times New Roman"/>
                <a:cs typeface="Times New Roman"/>
              </a:rPr>
              <a:t>commits </a:t>
            </a:r>
            <a:r>
              <a:rPr lang="en-US" sz="7200" spc="90" dirty="0">
                <a:latin typeface="Times New Roman"/>
                <a:cs typeface="Times New Roman"/>
              </a:rPr>
              <a:t>to establish </a:t>
            </a:r>
            <a:r>
              <a:rPr lang="en-US" sz="7200" spc="105" dirty="0">
                <a:latin typeface="Times New Roman"/>
                <a:cs typeface="Times New Roman"/>
              </a:rPr>
              <a:t>a </a:t>
            </a:r>
            <a:r>
              <a:rPr lang="en-US" sz="7200" spc="90" dirty="0">
                <a:latin typeface="Times New Roman"/>
                <a:cs typeface="Times New Roman"/>
              </a:rPr>
              <a:t>release </a:t>
            </a:r>
            <a:r>
              <a:rPr lang="en-US" sz="7200" spc="95" dirty="0">
                <a:latin typeface="Times New Roman"/>
                <a:cs typeface="Times New Roman"/>
              </a:rPr>
              <a:t>control </a:t>
            </a:r>
            <a:r>
              <a:rPr lang="en-US" sz="7200" spc="110" dirty="0">
                <a:latin typeface="Times New Roman"/>
                <a:cs typeface="Times New Roman"/>
              </a:rPr>
              <a:t>system </a:t>
            </a:r>
            <a:r>
              <a:rPr lang="en-US" sz="7200" spc="85" dirty="0" smtClean="0">
                <a:latin typeface="Times New Roman"/>
                <a:cs typeface="Times New Roman"/>
              </a:rPr>
              <a:t>that</a:t>
            </a:r>
            <a:endParaRPr lang="en-US" sz="4900" dirty="0"/>
          </a:p>
        </p:txBody>
      </p:sp>
    </p:spTree>
    <p:extLst>
      <p:ext uri="{BB962C8B-B14F-4D97-AF65-F5344CB8AC3E}">
        <p14:creationId xmlns:p14="http://schemas.microsoft.com/office/powerpoint/2010/main" val="127336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460" y="427990"/>
            <a:ext cx="6812280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9900" marR="7620" indent="-228600" algn="just">
              <a:lnSpc>
                <a:spcPct val="103899"/>
              </a:lnSpc>
              <a:spcBef>
                <a:spcPts val="75"/>
              </a:spcBef>
              <a:buFont typeface="Symbol"/>
              <a:buChar char=""/>
              <a:tabLst>
                <a:tab pos="469900" algn="l"/>
              </a:tabLst>
            </a:pPr>
            <a:r>
              <a:rPr lang="en-US" sz="1900" spc="100" dirty="0">
                <a:latin typeface="Times New Roman"/>
                <a:cs typeface="Times New Roman"/>
              </a:rPr>
              <a:t>supports  </a:t>
            </a:r>
            <a:r>
              <a:rPr lang="en-US" sz="1900" spc="114" dirty="0">
                <a:latin typeface="Times New Roman"/>
                <a:cs typeface="Times New Roman"/>
              </a:rPr>
              <a:t>and</a:t>
            </a:r>
            <a:r>
              <a:rPr lang="en-US" sz="1900" spc="55" dirty="0">
                <a:latin typeface="Times New Roman"/>
                <a:cs typeface="Times New Roman"/>
              </a:rPr>
              <a:t> </a:t>
            </a:r>
            <a:r>
              <a:rPr lang="en-US" sz="1900" spc="100" dirty="0">
                <a:latin typeface="Times New Roman"/>
                <a:cs typeface="Times New Roman"/>
              </a:rPr>
              <a:t>maintains</a:t>
            </a:r>
            <a:r>
              <a:rPr lang="en-US" sz="1900" spc="70" dirty="0">
                <a:latin typeface="Times New Roman"/>
                <a:cs typeface="Times New Roman"/>
              </a:rPr>
              <a:t> </a:t>
            </a:r>
            <a:r>
              <a:rPr lang="en-US" sz="1900" spc="95" dirty="0">
                <a:latin typeface="Times New Roman"/>
                <a:cs typeface="Times New Roman"/>
              </a:rPr>
              <a:t>older</a:t>
            </a:r>
            <a:r>
              <a:rPr lang="en-US" sz="1900" spc="50" dirty="0">
                <a:latin typeface="Times New Roman"/>
                <a:cs typeface="Times New Roman"/>
              </a:rPr>
              <a:t> </a:t>
            </a:r>
            <a:r>
              <a:rPr lang="en-US" sz="1900" spc="95" dirty="0">
                <a:latin typeface="Times New Roman"/>
                <a:cs typeface="Times New Roman"/>
              </a:rPr>
              <a:t>versions</a:t>
            </a:r>
            <a:r>
              <a:rPr lang="en-US" sz="1900" spc="65" dirty="0">
                <a:latin typeface="Times New Roman"/>
                <a:cs typeface="Times New Roman"/>
              </a:rPr>
              <a:t> </a:t>
            </a:r>
            <a:r>
              <a:rPr lang="en-US" sz="1900" spc="100" dirty="0">
                <a:latin typeface="Times New Roman"/>
                <a:cs typeface="Times New Roman"/>
              </a:rPr>
              <a:t>of</a:t>
            </a:r>
            <a:r>
              <a:rPr lang="en-US" sz="1900" spc="60" dirty="0">
                <a:latin typeface="Times New Roman"/>
                <a:cs typeface="Times New Roman"/>
              </a:rPr>
              <a:t> </a:t>
            </a:r>
            <a:r>
              <a:rPr lang="en-US" sz="1900" spc="95" dirty="0">
                <a:latin typeface="Times New Roman"/>
                <a:cs typeface="Times New Roman"/>
              </a:rPr>
              <a:t>the</a:t>
            </a:r>
            <a:r>
              <a:rPr lang="en-US" sz="1900" spc="45" dirty="0">
                <a:latin typeface="Times New Roman"/>
                <a:cs typeface="Times New Roman"/>
              </a:rPr>
              <a:t> </a:t>
            </a:r>
            <a:r>
              <a:rPr lang="en-US" sz="1900" spc="85" dirty="0">
                <a:latin typeface="Times New Roman"/>
                <a:cs typeface="Times New Roman"/>
              </a:rPr>
              <a:t>entity</a:t>
            </a:r>
            <a:r>
              <a:rPr lang="en-US" sz="1900" spc="60" dirty="0">
                <a:latin typeface="Times New Roman"/>
                <a:cs typeface="Times New Roman"/>
              </a:rPr>
              <a:t> </a:t>
            </a:r>
            <a:r>
              <a:rPr lang="en-US" sz="1900" spc="100" dirty="0">
                <a:latin typeface="Times New Roman"/>
                <a:cs typeface="Times New Roman"/>
              </a:rPr>
              <a:t>while</a:t>
            </a:r>
            <a:r>
              <a:rPr lang="en-US" sz="1900" spc="55" dirty="0">
                <a:latin typeface="Times New Roman"/>
                <a:cs typeface="Times New Roman"/>
              </a:rPr>
              <a:t> </a:t>
            </a:r>
            <a:r>
              <a:rPr lang="en-US" sz="1900" spc="114" dirty="0" err="1">
                <a:latin typeface="Times New Roman"/>
                <a:cs typeface="Times New Roman"/>
              </a:rPr>
              <a:t>theusers</a:t>
            </a:r>
            <a:r>
              <a:rPr lang="en-US" sz="1900" spc="100" dirty="0">
                <a:latin typeface="Times New Roman"/>
                <a:cs typeface="Times New Roman"/>
              </a:rPr>
              <a:t> </a:t>
            </a:r>
            <a:r>
              <a:rPr lang="en-US" sz="1900" spc="105" dirty="0">
                <a:latin typeface="Times New Roman"/>
                <a:cs typeface="Times New Roman"/>
              </a:rPr>
              <a:t>slowly</a:t>
            </a:r>
            <a:r>
              <a:rPr lang="en-US" sz="1900" spc="90" dirty="0">
                <a:latin typeface="Times New Roman"/>
                <a:cs typeface="Times New Roman"/>
              </a:rPr>
              <a:t> </a:t>
            </a:r>
            <a:r>
              <a:rPr lang="en-US" sz="1900" spc="110" dirty="0">
                <a:latin typeface="Times New Roman"/>
                <a:cs typeface="Times New Roman"/>
              </a:rPr>
              <a:t>upgrade</a:t>
            </a:r>
            <a:r>
              <a:rPr lang="en-US" sz="1900" spc="90" dirty="0">
                <a:latin typeface="Times New Roman"/>
                <a:cs typeface="Times New Roman"/>
              </a:rPr>
              <a:t> </a:t>
            </a:r>
            <a:r>
              <a:rPr lang="en-US" sz="1900" spc="95" dirty="0">
                <a:latin typeface="Times New Roman"/>
                <a:cs typeface="Times New Roman"/>
              </a:rPr>
              <a:t>to  the </a:t>
            </a:r>
            <a:r>
              <a:rPr lang="en-US" sz="1900" spc="110" dirty="0">
                <a:latin typeface="Times New Roman"/>
                <a:cs typeface="Times New Roman"/>
              </a:rPr>
              <a:t>most </a:t>
            </a:r>
            <a:r>
              <a:rPr lang="en-US" sz="1900" spc="95" dirty="0">
                <a:latin typeface="Times New Roman"/>
                <a:cs typeface="Times New Roman"/>
              </a:rPr>
              <a:t>current</a:t>
            </a:r>
            <a:r>
              <a:rPr lang="en-US" sz="1900" spc="-35" dirty="0">
                <a:latin typeface="Times New Roman"/>
                <a:cs typeface="Times New Roman"/>
              </a:rPr>
              <a:t> </a:t>
            </a:r>
            <a:r>
              <a:rPr lang="en-US" sz="1900" spc="95" dirty="0">
                <a:latin typeface="Times New Roman"/>
                <a:cs typeface="Times New Roman"/>
              </a:rPr>
              <a:t>version.</a:t>
            </a:r>
            <a:endParaRPr lang="en-US" sz="19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lang="en-US" sz="1900" b="1" u="heavy" spc="12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lang="en-US" sz="1900" b="1" u="heavy" spc="1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Common </a:t>
            </a:r>
            <a:r>
              <a:rPr lang="en-US" sz="1900" b="1" u="heavy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Closure </a:t>
            </a:r>
            <a:r>
              <a:rPr lang="en-US" sz="1900" b="1" u="heavy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Principle</a:t>
            </a:r>
            <a:r>
              <a:rPr lang="en-US" sz="1900" b="1" u="heavy" spc="-1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1900" b="1" u="heavy" spc="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(CCP)</a:t>
            </a:r>
            <a:r>
              <a:rPr lang="en-US" sz="1900" b="1" spc="114" dirty="0">
                <a:solidFill>
                  <a:srgbClr val="00ADEE"/>
                </a:solidFill>
                <a:latin typeface="Times New Roman"/>
                <a:cs typeface="Times New Roman"/>
              </a:rPr>
              <a:t>.</a:t>
            </a:r>
            <a:endParaRPr lang="en-US" sz="1900" dirty="0">
              <a:latin typeface="Times New Roman"/>
              <a:cs typeface="Times New Roman"/>
            </a:endParaRPr>
          </a:p>
          <a:p>
            <a:pPr marL="469900" indent="-228600" algn="just">
              <a:lnSpc>
                <a:spcPct val="100000"/>
              </a:lnSpc>
              <a:spcBef>
                <a:spcPts val="915"/>
              </a:spcBef>
              <a:buFont typeface="Symbol"/>
              <a:buChar char=""/>
              <a:tabLst>
                <a:tab pos="469900" algn="l"/>
              </a:tabLst>
            </a:pPr>
            <a:r>
              <a:rPr lang="en-US" sz="1900" i="1" spc="100" dirty="0">
                <a:latin typeface="Times New Roman"/>
                <a:cs typeface="Times New Roman"/>
              </a:rPr>
              <a:t>“Classes </a:t>
            </a:r>
            <a:r>
              <a:rPr lang="en-US" sz="1900" i="1" spc="85" dirty="0">
                <a:latin typeface="Times New Roman"/>
                <a:cs typeface="Times New Roman"/>
              </a:rPr>
              <a:t>that </a:t>
            </a:r>
            <a:r>
              <a:rPr lang="en-US" sz="1900" i="1" spc="114" dirty="0">
                <a:latin typeface="Times New Roman"/>
                <a:cs typeface="Times New Roman"/>
              </a:rPr>
              <a:t>change </a:t>
            </a:r>
            <a:r>
              <a:rPr lang="en-US" sz="1900" i="1" spc="95" dirty="0">
                <a:latin typeface="Times New Roman"/>
                <a:cs typeface="Times New Roman"/>
              </a:rPr>
              <a:t>together </a:t>
            </a:r>
            <a:r>
              <a:rPr lang="en-US" sz="1900" i="1" spc="105" dirty="0">
                <a:latin typeface="Times New Roman"/>
                <a:cs typeface="Times New Roman"/>
              </a:rPr>
              <a:t>belong</a:t>
            </a:r>
            <a:r>
              <a:rPr lang="en-US" sz="1900" i="1" spc="-145" dirty="0">
                <a:latin typeface="Times New Roman"/>
                <a:cs typeface="Times New Roman"/>
              </a:rPr>
              <a:t> </a:t>
            </a:r>
            <a:r>
              <a:rPr lang="en-US" sz="1900" i="1" spc="95" dirty="0">
                <a:latin typeface="Times New Roman"/>
                <a:cs typeface="Times New Roman"/>
              </a:rPr>
              <a:t>together.”</a:t>
            </a:r>
            <a:endParaRPr lang="en-US" sz="1900" dirty="0">
              <a:latin typeface="Times New Roman"/>
              <a:cs typeface="Times New Roman"/>
            </a:endParaRPr>
          </a:p>
          <a:p>
            <a:pPr marL="469900" indent="-228600" algn="just">
              <a:lnSpc>
                <a:spcPct val="100000"/>
              </a:lnSpc>
              <a:spcBef>
                <a:spcPts val="140"/>
              </a:spcBef>
              <a:buFont typeface="Symbol"/>
              <a:buChar char=""/>
              <a:tabLst>
                <a:tab pos="469900" algn="l"/>
              </a:tabLst>
            </a:pPr>
            <a:r>
              <a:rPr lang="en-US" sz="2000" spc="100" dirty="0">
                <a:latin typeface="Times New Roman"/>
                <a:cs typeface="Times New Roman"/>
              </a:rPr>
              <a:t>Classes </a:t>
            </a:r>
            <a:r>
              <a:rPr lang="en-US" sz="2000" spc="105" dirty="0">
                <a:latin typeface="Times New Roman"/>
                <a:cs typeface="Times New Roman"/>
              </a:rPr>
              <a:t>should </a:t>
            </a:r>
            <a:r>
              <a:rPr lang="en-US" sz="2000" spc="110" dirty="0">
                <a:latin typeface="Times New Roman"/>
                <a:cs typeface="Times New Roman"/>
              </a:rPr>
              <a:t>be packaged</a:t>
            </a:r>
            <a:r>
              <a:rPr lang="en-US" sz="2000" spc="-80" dirty="0">
                <a:latin typeface="Times New Roman"/>
                <a:cs typeface="Times New Roman"/>
              </a:rPr>
              <a:t> </a:t>
            </a:r>
            <a:r>
              <a:rPr lang="en-US" sz="2000" spc="95" dirty="0">
                <a:latin typeface="Times New Roman"/>
                <a:cs typeface="Times New Roman"/>
              </a:rPr>
              <a:t>cohesively.</a:t>
            </a:r>
            <a:endParaRPr lang="en-US" sz="2000" dirty="0">
              <a:latin typeface="Times New Roman"/>
              <a:cs typeface="Times New Roman"/>
            </a:endParaRPr>
          </a:p>
          <a:p>
            <a:pPr marL="469900" marR="12065" indent="-228600" algn="just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469900" algn="l"/>
              </a:tabLst>
            </a:pPr>
            <a:r>
              <a:rPr lang="en-US" sz="2000" spc="105" dirty="0">
                <a:latin typeface="Times New Roman"/>
                <a:cs typeface="Times New Roman"/>
              </a:rPr>
              <a:t>That </a:t>
            </a:r>
            <a:r>
              <a:rPr lang="en-US" sz="2000" spc="70" dirty="0">
                <a:latin typeface="Times New Roman"/>
                <a:cs typeface="Times New Roman"/>
              </a:rPr>
              <a:t>is, </a:t>
            </a:r>
            <a:r>
              <a:rPr lang="en-US" sz="2000" spc="125" dirty="0">
                <a:latin typeface="Times New Roman"/>
                <a:cs typeface="Times New Roman"/>
              </a:rPr>
              <a:t>when </a:t>
            </a:r>
            <a:r>
              <a:rPr lang="en-US" sz="2000" spc="95" dirty="0">
                <a:latin typeface="Times New Roman"/>
                <a:cs typeface="Times New Roman"/>
              </a:rPr>
              <a:t>classes are </a:t>
            </a:r>
            <a:r>
              <a:rPr lang="en-US" sz="2000" spc="110" dirty="0">
                <a:latin typeface="Times New Roman"/>
                <a:cs typeface="Times New Roman"/>
              </a:rPr>
              <a:t>packaged </a:t>
            </a:r>
            <a:r>
              <a:rPr lang="en-US" sz="2000" spc="95" dirty="0">
                <a:latin typeface="Times New Roman"/>
                <a:cs typeface="Times New Roman"/>
              </a:rPr>
              <a:t>as part </a:t>
            </a:r>
            <a:r>
              <a:rPr lang="en-US" sz="2000" spc="100" dirty="0">
                <a:latin typeface="Times New Roman"/>
                <a:cs typeface="Times New Roman"/>
              </a:rPr>
              <a:t>of </a:t>
            </a:r>
            <a:r>
              <a:rPr lang="en-US" sz="2000" spc="105" dirty="0">
                <a:latin typeface="Times New Roman"/>
                <a:cs typeface="Times New Roman"/>
              </a:rPr>
              <a:t>a </a:t>
            </a:r>
            <a:r>
              <a:rPr lang="en-US" sz="2000" spc="95" dirty="0">
                <a:latin typeface="Times New Roman"/>
                <a:cs typeface="Times New Roman"/>
              </a:rPr>
              <a:t>design, </a:t>
            </a:r>
            <a:r>
              <a:rPr lang="en-US" sz="2000" spc="100" dirty="0">
                <a:latin typeface="Times New Roman"/>
                <a:cs typeface="Times New Roman"/>
              </a:rPr>
              <a:t>they </a:t>
            </a:r>
            <a:r>
              <a:rPr lang="en-US" sz="2000" spc="105" dirty="0">
                <a:latin typeface="Times New Roman"/>
                <a:cs typeface="Times New Roman"/>
              </a:rPr>
              <a:t>should</a:t>
            </a:r>
            <a:r>
              <a:rPr lang="en-US" sz="2000" spc="-75" dirty="0">
                <a:latin typeface="Times New Roman"/>
                <a:cs typeface="Times New Roman"/>
              </a:rPr>
              <a:t> </a:t>
            </a:r>
            <a:r>
              <a:rPr lang="en-US" sz="2000" spc="100" dirty="0">
                <a:latin typeface="Times New Roman"/>
                <a:cs typeface="Times New Roman"/>
              </a:rPr>
              <a:t>address  </a:t>
            </a:r>
            <a:r>
              <a:rPr lang="en-US" sz="2000" spc="95" dirty="0">
                <a:latin typeface="Times New Roman"/>
                <a:cs typeface="Times New Roman"/>
              </a:rPr>
              <a:t>the </a:t>
            </a:r>
            <a:r>
              <a:rPr lang="en-US" sz="2000" spc="120" dirty="0">
                <a:latin typeface="Times New Roman"/>
                <a:cs typeface="Times New Roman"/>
              </a:rPr>
              <a:t>same </a:t>
            </a:r>
            <a:r>
              <a:rPr lang="en-US" sz="2000" spc="95" dirty="0">
                <a:latin typeface="Times New Roman"/>
                <a:cs typeface="Times New Roman"/>
              </a:rPr>
              <a:t>functional </a:t>
            </a:r>
            <a:r>
              <a:rPr lang="en-US" sz="2000" spc="100" dirty="0">
                <a:latin typeface="Times New Roman"/>
                <a:cs typeface="Times New Roman"/>
              </a:rPr>
              <a:t>or </a:t>
            </a:r>
            <a:r>
              <a:rPr lang="en-US" sz="2000" spc="100" dirty="0" err="1">
                <a:latin typeface="Times New Roman"/>
                <a:cs typeface="Times New Roman"/>
              </a:rPr>
              <a:t>behavioural</a:t>
            </a:r>
            <a:r>
              <a:rPr lang="en-US" sz="2000" spc="-114" dirty="0">
                <a:latin typeface="Times New Roman"/>
                <a:cs typeface="Times New Roman"/>
              </a:rPr>
              <a:t> </a:t>
            </a:r>
            <a:r>
              <a:rPr lang="en-US" sz="2000" spc="90" dirty="0">
                <a:latin typeface="Times New Roman"/>
                <a:cs typeface="Times New Roman"/>
              </a:rPr>
              <a:t>area.</a:t>
            </a:r>
            <a:endParaRPr lang="en-US" sz="2000" dirty="0">
              <a:latin typeface="Times New Roman"/>
              <a:cs typeface="Times New Roman"/>
            </a:endParaRPr>
          </a:p>
          <a:p>
            <a:pPr marL="469900" marR="5080" indent="-228600" algn="just">
              <a:lnSpc>
                <a:spcPct val="103400"/>
              </a:lnSpc>
              <a:spcBef>
                <a:spcPts val="85"/>
              </a:spcBef>
              <a:buFont typeface="Symbol"/>
              <a:buChar char=""/>
              <a:tabLst>
                <a:tab pos="469900" algn="l"/>
              </a:tabLst>
            </a:pPr>
            <a:r>
              <a:rPr lang="en-US" sz="2000" spc="140" dirty="0">
                <a:latin typeface="Times New Roman"/>
                <a:cs typeface="Times New Roman"/>
              </a:rPr>
              <a:t>When </a:t>
            </a:r>
            <a:r>
              <a:rPr lang="en-US" sz="2000" spc="125" dirty="0">
                <a:latin typeface="Times New Roman"/>
                <a:cs typeface="Times New Roman"/>
              </a:rPr>
              <a:t>some </a:t>
            </a:r>
            <a:r>
              <a:rPr lang="en-US" sz="2000" spc="85" dirty="0">
                <a:latin typeface="Times New Roman"/>
                <a:cs typeface="Times New Roman"/>
              </a:rPr>
              <a:t>characteristic </a:t>
            </a:r>
            <a:r>
              <a:rPr lang="en-US" sz="2000" spc="100" dirty="0">
                <a:latin typeface="Times New Roman"/>
                <a:cs typeface="Times New Roman"/>
              </a:rPr>
              <a:t>of </a:t>
            </a:r>
            <a:r>
              <a:rPr lang="en-US" sz="2000" spc="90" dirty="0">
                <a:latin typeface="Times New Roman"/>
                <a:cs typeface="Times New Roman"/>
              </a:rPr>
              <a:t>that </a:t>
            </a:r>
            <a:r>
              <a:rPr lang="en-US" sz="2000" spc="95" dirty="0">
                <a:latin typeface="Times New Roman"/>
                <a:cs typeface="Times New Roman"/>
              </a:rPr>
              <a:t>area </a:t>
            </a:r>
            <a:r>
              <a:rPr lang="en-US" sz="2000" spc="114" dirty="0">
                <a:latin typeface="Times New Roman"/>
                <a:cs typeface="Times New Roman"/>
              </a:rPr>
              <a:t>must </a:t>
            </a:r>
            <a:r>
              <a:rPr lang="en-US" sz="2000" spc="100" dirty="0">
                <a:latin typeface="Times New Roman"/>
                <a:cs typeface="Times New Roman"/>
              </a:rPr>
              <a:t>change, </a:t>
            </a:r>
            <a:r>
              <a:rPr lang="en-US" sz="2000" spc="65" dirty="0">
                <a:latin typeface="Times New Roman"/>
                <a:cs typeface="Times New Roman"/>
              </a:rPr>
              <a:t>it </a:t>
            </a:r>
            <a:r>
              <a:rPr lang="en-US" sz="2000" spc="75" dirty="0">
                <a:latin typeface="Times New Roman"/>
                <a:cs typeface="Times New Roman"/>
              </a:rPr>
              <a:t>is </a:t>
            </a:r>
            <a:r>
              <a:rPr lang="en-US" sz="2000" spc="90" dirty="0">
                <a:latin typeface="Times New Roman"/>
                <a:cs typeface="Times New Roman"/>
              </a:rPr>
              <a:t>likely </a:t>
            </a:r>
            <a:r>
              <a:rPr lang="en-US" sz="2000" spc="85" dirty="0">
                <a:latin typeface="Times New Roman"/>
                <a:cs typeface="Times New Roman"/>
              </a:rPr>
              <a:t>that </a:t>
            </a:r>
            <a:r>
              <a:rPr lang="en-US" sz="2000" spc="105" dirty="0">
                <a:latin typeface="Times New Roman"/>
                <a:cs typeface="Times New Roman"/>
              </a:rPr>
              <a:t>only  </a:t>
            </a:r>
            <a:r>
              <a:rPr lang="en-US" sz="2000" spc="100" dirty="0">
                <a:latin typeface="Times New Roman"/>
                <a:cs typeface="Times New Roman"/>
              </a:rPr>
              <a:t>those</a:t>
            </a:r>
            <a:r>
              <a:rPr lang="en-US" sz="2000" spc="-50" dirty="0">
                <a:latin typeface="Times New Roman"/>
                <a:cs typeface="Times New Roman"/>
              </a:rPr>
              <a:t> </a:t>
            </a:r>
            <a:r>
              <a:rPr lang="en-US" sz="2000" spc="90" dirty="0">
                <a:latin typeface="Times New Roman"/>
                <a:cs typeface="Times New Roman"/>
              </a:rPr>
              <a:t>classes</a:t>
            </a:r>
            <a:r>
              <a:rPr lang="en-US" sz="2000" spc="-40" dirty="0">
                <a:latin typeface="Times New Roman"/>
                <a:cs typeface="Times New Roman"/>
              </a:rPr>
              <a:t> </a:t>
            </a:r>
            <a:r>
              <a:rPr lang="en-US" sz="2000" spc="100" dirty="0">
                <a:latin typeface="Times New Roman"/>
                <a:cs typeface="Times New Roman"/>
              </a:rPr>
              <a:t>within</a:t>
            </a:r>
            <a:r>
              <a:rPr lang="en-US" sz="2000" spc="-70" dirty="0">
                <a:latin typeface="Times New Roman"/>
                <a:cs typeface="Times New Roman"/>
              </a:rPr>
              <a:t> </a:t>
            </a:r>
            <a:r>
              <a:rPr lang="en-US" sz="2000" spc="95" dirty="0">
                <a:latin typeface="Times New Roman"/>
                <a:cs typeface="Times New Roman"/>
              </a:rPr>
              <a:t>the</a:t>
            </a:r>
            <a:r>
              <a:rPr lang="en-US" sz="2000" spc="-65" dirty="0">
                <a:latin typeface="Times New Roman"/>
                <a:cs typeface="Times New Roman"/>
              </a:rPr>
              <a:t> </a:t>
            </a:r>
            <a:r>
              <a:rPr lang="en-US" sz="2000" spc="110" dirty="0">
                <a:latin typeface="Times New Roman"/>
                <a:cs typeface="Times New Roman"/>
              </a:rPr>
              <a:t>package</a:t>
            </a:r>
            <a:r>
              <a:rPr lang="en-US" sz="2000" spc="-50" dirty="0">
                <a:latin typeface="Times New Roman"/>
                <a:cs typeface="Times New Roman"/>
              </a:rPr>
              <a:t> </a:t>
            </a:r>
            <a:r>
              <a:rPr lang="en-US" sz="2000" spc="90" dirty="0">
                <a:latin typeface="Times New Roman"/>
                <a:cs typeface="Times New Roman"/>
              </a:rPr>
              <a:t>will</a:t>
            </a:r>
            <a:r>
              <a:rPr lang="en-US" sz="2000" spc="-60" dirty="0">
                <a:latin typeface="Times New Roman"/>
                <a:cs typeface="Times New Roman"/>
              </a:rPr>
              <a:t> </a:t>
            </a:r>
            <a:r>
              <a:rPr lang="en-US" sz="2000" spc="95" dirty="0">
                <a:latin typeface="Times New Roman"/>
                <a:cs typeface="Times New Roman"/>
              </a:rPr>
              <a:t>require</a:t>
            </a:r>
            <a:r>
              <a:rPr lang="en-US" sz="2000" spc="-45" dirty="0">
                <a:latin typeface="Times New Roman"/>
                <a:cs typeface="Times New Roman"/>
              </a:rPr>
              <a:t> </a:t>
            </a:r>
            <a:r>
              <a:rPr lang="en-US" sz="2000" spc="95" dirty="0">
                <a:latin typeface="Times New Roman"/>
                <a:cs typeface="Times New Roman"/>
              </a:rPr>
              <a:t>modification.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105" dirty="0">
                <a:latin typeface="Times New Roman"/>
                <a:cs typeface="Times New Roman"/>
              </a:rPr>
              <a:t>This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95" dirty="0">
                <a:latin typeface="Times New Roman"/>
                <a:cs typeface="Times New Roman"/>
              </a:rPr>
              <a:t>leads</a:t>
            </a:r>
            <a:r>
              <a:rPr lang="en-US" sz="2000" spc="-55" dirty="0">
                <a:latin typeface="Times New Roman"/>
                <a:cs typeface="Times New Roman"/>
              </a:rPr>
              <a:t> </a:t>
            </a:r>
            <a:r>
              <a:rPr lang="en-US" sz="2000" spc="130" dirty="0" err="1">
                <a:latin typeface="Times New Roman"/>
                <a:cs typeface="Times New Roman"/>
              </a:rPr>
              <a:t>tomore</a:t>
            </a:r>
            <a:r>
              <a:rPr lang="en-US" sz="2000" spc="130" dirty="0">
                <a:latin typeface="Times New Roman"/>
                <a:cs typeface="Times New Roman"/>
              </a:rPr>
              <a:t>  </a:t>
            </a:r>
            <a:r>
              <a:rPr lang="en-US" sz="2000" spc="90" dirty="0">
                <a:latin typeface="Times New Roman"/>
                <a:cs typeface="Times New Roman"/>
              </a:rPr>
              <a:t>effective </a:t>
            </a:r>
            <a:r>
              <a:rPr lang="en-US" sz="2000" spc="110" dirty="0">
                <a:latin typeface="Times New Roman"/>
                <a:cs typeface="Times New Roman"/>
              </a:rPr>
              <a:t>change </a:t>
            </a:r>
            <a:r>
              <a:rPr lang="en-US" sz="2000" spc="95" dirty="0">
                <a:latin typeface="Times New Roman"/>
                <a:cs typeface="Times New Roman"/>
              </a:rPr>
              <a:t>control </a:t>
            </a:r>
            <a:r>
              <a:rPr lang="en-US" sz="2000" spc="114" dirty="0">
                <a:latin typeface="Times New Roman"/>
                <a:cs typeface="Times New Roman"/>
              </a:rPr>
              <a:t>and </a:t>
            </a:r>
            <a:r>
              <a:rPr lang="en-US" sz="2000" spc="90" dirty="0">
                <a:latin typeface="Times New Roman"/>
                <a:cs typeface="Times New Roman"/>
              </a:rPr>
              <a:t>release</a:t>
            </a:r>
            <a:r>
              <a:rPr lang="en-US" sz="2000" spc="-75" dirty="0">
                <a:latin typeface="Times New Roman"/>
                <a:cs typeface="Times New Roman"/>
              </a:rPr>
              <a:t> </a:t>
            </a:r>
            <a:r>
              <a:rPr lang="en-US" sz="2000" spc="120" dirty="0">
                <a:latin typeface="Times New Roman"/>
                <a:cs typeface="Times New Roman"/>
              </a:rPr>
              <a:t>management</a:t>
            </a:r>
            <a:endParaRPr lang="en-US" sz="2000" dirty="0">
              <a:latin typeface="Times New Roman"/>
              <a:cs typeface="Times New Roman"/>
            </a:endParaRPr>
          </a:p>
          <a:p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85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460" y="427990"/>
            <a:ext cx="6812280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u="heavy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lang="en-US" b="1" u="heavy" spc="1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Common </a:t>
            </a:r>
            <a:r>
              <a:rPr lang="en-US" b="1" u="heavy" spc="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Reuse </a:t>
            </a:r>
            <a:r>
              <a:rPr lang="en-US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Principle</a:t>
            </a:r>
            <a:r>
              <a:rPr lang="en-US" b="1" u="heavy" spc="-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(CRP).</a:t>
            </a:r>
            <a:endParaRPr lang="en-US" dirty="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92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lang="en-US" i="1" spc="75" dirty="0">
                <a:latin typeface="Times New Roman"/>
                <a:cs typeface="Times New Roman"/>
              </a:rPr>
              <a:t>“Classes </a:t>
            </a:r>
            <a:r>
              <a:rPr lang="en-US" i="1" spc="65" dirty="0">
                <a:latin typeface="Times New Roman"/>
                <a:cs typeface="Times New Roman"/>
              </a:rPr>
              <a:t>that </a:t>
            </a:r>
            <a:r>
              <a:rPr lang="en-US" i="1" spc="70" dirty="0">
                <a:latin typeface="Times New Roman"/>
                <a:cs typeface="Times New Roman"/>
              </a:rPr>
              <a:t>aren’t </a:t>
            </a:r>
            <a:r>
              <a:rPr lang="en-US" i="1" spc="75" dirty="0">
                <a:latin typeface="Times New Roman"/>
                <a:cs typeface="Times New Roman"/>
              </a:rPr>
              <a:t>reused </a:t>
            </a:r>
            <a:r>
              <a:rPr lang="en-US" i="1" spc="70" dirty="0">
                <a:latin typeface="Times New Roman"/>
                <a:cs typeface="Times New Roman"/>
              </a:rPr>
              <a:t>together </a:t>
            </a:r>
            <a:r>
              <a:rPr lang="en-US" i="1" spc="75" dirty="0">
                <a:latin typeface="Times New Roman"/>
                <a:cs typeface="Times New Roman"/>
              </a:rPr>
              <a:t>should </a:t>
            </a:r>
            <a:r>
              <a:rPr lang="en-US" i="1" spc="100" dirty="0">
                <a:latin typeface="Times New Roman"/>
                <a:cs typeface="Times New Roman"/>
              </a:rPr>
              <a:t>not </a:t>
            </a:r>
            <a:r>
              <a:rPr lang="en-US" i="1" spc="110" dirty="0">
                <a:latin typeface="Times New Roman"/>
                <a:cs typeface="Times New Roman"/>
              </a:rPr>
              <a:t>be grouped</a:t>
            </a:r>
            <a:r>
              <a:rPr lang="en-US" i="1" spc="-170" dirty="0">
                <a:latin typeface="Times New Roman"/>
                <a:cs typeface="Times New Roman"/>
              </a:rPr>
              <a:t> </a:t>
            </a:r>
            <a:r>
              <a:rPr lang="en-US" i="1" spc="100" dirty="0">
                <a:latin typeface="Times New Roman"/>
                <a:cs typeface="Times New Roman"/>
              </a:rPr>
              <a:t>together”</a:t>
            </a:r>
            <a:endParaRPr lang="en-US" dirty="0">
              <a:latin typeface="Times New Roman"/>
              <a:cs typeface="Times New Roman"/>
            </a:endParaRPr>
          </a:p>
          <a:p>
            <a:pPr marL="469900" marR="7620" indent="-228600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lang="en-US" spc="140" dirty="0">
                <a:latin typeface="Times New Roman"/>
                <a:cs typeface="Times New Roman"/>
              </a:rPr>
              <a:t>When </a:t>
            </a:r>
            <a:r>
              <a:rPr lang="en-US" spc="114" dirty="0">
                <a:latin typeface="Times New Roman"/>
                <a:cs typeface="Times New Roman"/>
              </a:rPr>
              <a:t>one </a:t>
            </a:r>
            <a:r>
              <a:rPr lang="en-US" spc="100" dirty="0">
                <a:latin typeface="Times New Roman"/>
                <a:cs typeface="Times New Roman"/>
              </a:rPr>
              <a:t>or </a:t>
            </a:r>
            <a:r>
              <a:rPr lang="en-US" spc="120" dirty="0">
                <a:latin typeface="Times New Roman"/>
                <a:cs typeface="Times New Roman"/>
              </a:rPr>
              <a:t>more </a:t>
            </a:r>
            <a:r>
              <a:rPr lang="en-US" spc="90" dirty="0">
                <a:latin typeface="Times New Roman"/>
                <a:cs typeface="Times New Roman"/>
              </a:rPr>
              <a:t>classes </a:t>
            </a:r>
            <a:r>
              <a:rPr lang="en-US" spc="100" dirty="0">
                <a:latin typeface="Times New Roman"/>
                <a:cs typeface="Times New Roman"/>
              </a:rPr>
              <a:t>with </a:t>
            </a:r>
            <a:r>
              <a:rPr lang="en-US" spc="105" dirty="0">
                <a:latin typeface="Times New Roman"/>
                <a:cs typeface="Times New Roman"/>
              </a:rPr>
              <a:t>a </a:t>
            </a:r>
            <a:r>
              <a:rPr lang="en-US" spc="110" dirty="0">
                <a:latin typeface="Times New Roman"/>
                <a:cs typeface="Times New Roman"/>
              </a:rPr>
              <a:t>package </a:t>
            </a:r>
            <a:r>
              <a:rPr lang="en-US" spc="100" dirty="0">
                <a:latin typeface="Times New Roman"/>
                <a:cs typeface="Times New Roman"/>
              </a:rPr>
              <a:t>changes, </a:t>
            </a:r>
            <a:r>
              <a:rPr lang="en-US" spc="95" dirty="0">
                <a:latin typeface="Times New Roman"/>
                <a:cs typeface="Times New Roman"/>
              </a:rPr>
              <a:t>the </a:t>
            </a:r>
            <a:r>
              <a:rPr lang="en-US" spc="90" dirty="0">
                <a:latin typeface="Times New Roman"/>
                <a:cs typeface="Times New Roman"/>
              </a:rPr>
              <a:t>release </a:t>
            </a:r>
            <a:r>
              <a:rPr lang="en-US" spc="120" dirty="0">
                <a:latin typeface="Times New Roman"/>
                <a:cs typeface="Times New Roman"/>
              </a:rPr>
              <a:t>number </a:t>
            </a:r>
            <a:r>
              <a:rPr lang="en-US" spc="100" dirty="0">
                <a:latin typeface="Times New Roman"/>
                <a:cs typeface="Times New Roman"/>
              </a:rPr>
              <a:t>of  </a:t>
            </a:r>
            <a:r>
              <a:rPr lang="en-US" spc="95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package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100" dirty="0">
                <a:latin typeface="Times New Roman"/>
                <a:cs typeface="Times New Roman"/>
              </a:rPr>
              <a:t>changes.</a:t>
            </a:r>
            <a:endParaRPr lang="en-US" dirty="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45"/>
              </a:spcBef>
              <a:buSzPct val="91666"/>
              <a:buFont typeface="Symbol"/>
              <a:buChar char=""/>
              <a:tabLst>
                <a:tab pos="469265" algn="l"/>
                <a:tab pos="469900" algn="l"/>
              </a:tabLst>
            </a:pPr>
            <a:r>
              <a:rPr lang="en-US" spc="95" dirty="0">
                <a:latin typeface="Times New Roman"/>
                <a:cs typeface="Times New Roman"/>
              </a:rPr>
              <a:t>All</a:t>
            </a:r>
            <a:r>
              <a:rPr lang="en-US" spc="15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other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90" dirty="0">
                <a:latin typeface="Times New Roman"/>
                <a:cs typeface="Times New Roman"/>
              </a:rPr>
              <a:t>classes</a:t>
            </a:r>
            <a:r>
              <a:rPr lang="en-US" spc="30" dirty="0">
                <a:latin typeface="Times New Roman"/>
                <a:cs typeface="Times New Roman"/>
              </a:rPr>
              <a:t> </a:t>
            </a:r>
            <a:r>
              <a:rPr lang="en-US" spc="100" dirty="0">
                <a:latin typeface="Times New Roman"/>
                <a:cs typeface="Times New Roman"/>
              </a:rPr>
              <a:t>or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105" dirty="0">
                <a:latin typeface="Times New Roman"/>
                <a:cs typeface="Times New Roman"/>
              </a:rPr>
              <a:t>packages</a:t>
            </a:r>
            <a:r>
              <a:rPr lang="en-US" spc="30" dirty="0">
                <a:latin typeface="Times New Roman"/>
                <a:cs typeface="Times New Roman"/>
              </a:rPr>
              <a:t> </a:t>
            </a:r>
            <a:r>
              <a:rPr lang="en-US" spc="90" dirty="0">
                <a:latin typeface="Times New Roman"/>
                <a:cs typeface="Times New Roman"/>
              </a:rPr>
              <a:t>that</a:t>
            </a:r>
            <a:r>
              <a:rPr lang="en-US" spc="15" dirty="0">
                <a:latin typeface="Times New Roman"/>
                <a:cs typeface="Times New Roman"/>
              </a:rPr>
              <a:t> </a:t>
            </a:r>
            <a:r>
              <a:rPr lang="en-US" spc="90" dirty="0">
                <a:latin typeface="Times New Roman"/>
                <a:cs typeface="Times New Roman"/>
              </a:rPr>
              <a:t>rely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120" dirty="0">
                <a:latin typeface="Times New Roman"/>
                <a:cs typeface="Times New Roman"/>
              </a:rPr>
              <a:t>on</a:t>
            </a:r>
            <a:r>
              <a:rPr lang="en-US" spc="25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the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110" dirty="0">
                <a:latin typeface="Times New Roman"/>
                <a:cs typeface="Times New Roman"/>
              </a:rPr>
              <a:t>package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90" dirty="0">
                <a:latin typeface="Times New Roman"/>
                <a:cs typeface="Times New Roman"/>
              </a:rPr>
              <a:t>that</a:t>
            </a:r>
            <a:r>
              <a:rPr lang="en-US" spc="15" dirty="0">
                <a:latin typeface="Times New Roman"/>
                <a:cs typeface="Times New Roman"/>
              </a:rPr>
              <a:t> </a:t>
            </a:r>
            <a:r>
              <a:rPr lang="en-US" spc="105" dirty="0">
                <a:latin typeface="Times New Roman"/>
                <a:cs typeface="Times New Roman"/>
              </a:rPr>
              <a:t>has</a:t>
            </a:r>
            <a:r>
              <a:rPr lang="en-US" spc="25" dirty="0">
                <a:latin typeface="Times New Roman"/>
                <a:cs typeface="Times New Roman"/>
              </a:rPr>
              <a:t> </a:t>
            </a:r>
            <a:r>
              <a:rPr lang="en-US" spc="110" dirty="0">
                <a:latin typeface="Times New Roman"/>
                <a:cs typeface="Times New Roman"/>
              </a:rPr>
              <a:t>been</a:t>
            </a:r>
            <a:r>
              <a:rPr lang="en-US" spc="20" dirty="0">
                <a:latin typeface="Times New Roman"/>
                <a:cs typeface="Times New Roman"/>
              </a:rPr>
              <a:t> </a:t>
            </a:r>
            <a:r>
              <a:rPr lang="en-US" spc="110" dirty="0">
                <a:latin typeface="Times New Roman"/>
                <a:cs typeface="Times New Roman"/>
              </a:rPr>
              <a:t>changed</a:t>
            </a:r>
            <a:endParaRPr lang="en-US" dirty="0">
              <a:latin typeface="Times New Roman"/>
              <a:cs typeface="Times New Roman"/>
            </a:endParaRPr>
          </a:p>
          <a:p>
            <a:pPr marL="469900" marR="11430">
              <a:lnSpc>
                <a:spcPct val="103299"/>
              </a:lnSpc>
              <a:spcBef>
                <a:spcPts val="15"/>
              </a:spcBef>
            </a:pPr>
            <a:r>
              <a:rPr lang="en-US" spc="114" dirty="0">
                <a:latin typeface="Times New Roman"/>
                <a:cs typeface="Times New Roman"/>
              </a:rPr>
              <a:t>must </a:t>
            </a:r>
            <a:r>
              <a:rPr lang="en-US" spc="135" dirty="0">
                <a:latin typeface="Times New Roman"/>
                <a:cs typeface="Times New Roman"/>
              </a:rPr>
              <a:t>now</a:t>
            </a:r>
            <a:r>
              <a:rPr lang="en-US" spc="-180" dirty="0">
                <a:latin typeface="Times New Roman"/>
                <a:cs typeface="Times New Roman"/>
              </a:rPr>
              <a:t> </a:t>
            </a:r>
            <a:r>
              <a:rPr lang="en-US" spc="105" dirty="0">
                <a:latin typeface="Times New Roman"/>
                <a:cs typeface="Times New Roman"/>
              </a:rPr>
              <a:t>update </a:t>
            </a:r>
            <a:r>
              <a:rPr lang="en-US" spc="90" dirty="0">
                <a:latin typeface="Times New Roman"/>
                <a:cs typeface="Times New Roman"/>
              </a:rPr>
              <a:t>to </a:t>
            </a:r>
            <a:r>
              <a:rPr lang="en-US" spc="100" dirty="0">
                <a:latin typeface="Times New Roman"/>
                <a:cs typeface="Times New Roman"/>
              </a:rPr>
              <a:t>the </a:t>
            </a:r>
            <a:r>
              <a:rPr lang="en-US" spc="114" dirty="0">
                <a:latin typeface="Times New Roman"/>
                <a:cs typeface="Times New Roman"/>
              </a:rPr>
              <a:t>most </a:t>
            </a:r>
            <a:r>
              <a:rPr lang="en-US" spc="95" dirty="0">
                <a:latin typeface="Times New Roman"/>
                <a:cs typeface="Times New Roman"/>
              </a:rPr>
              <a:t>recent release </a:t>
            </a:r>
            <a:r>
              <a:rPr lang="en-US" spc="100" dirty="0">
                <a:latin typeface="Times New Roman"/>
                <a:cs typeface="Times New Roman"/>
              </a:rPr>
              <a:t>of </a:t>
            </a:r>
            <a:r>
              <a:rPr lang="en-US" spc="95" dirty="0">
                <a:latin typeface="Times New Roman"/>
                <a:cs typeface="Times New Roman"/>
              </a:rPr>
              <a:t>the </a:t>
            </a:r>
            <a:r>
              <a:rPr lang="en-US" spc="110" dirty="0">
                <a:latin typeface="Times New Roman"/>
                <a:cs typeface="Times New Roman"/>
              </a:rPr>
              <a:t>package </a:t>
            </a:r>
            <a:r>
              <a:rPr lang="en-US" spc="114" dirty="0">
                <a:latin typeface="Times New Roman"/>
                <a:cs typeface="Times New Roman"/>
              </a:rPr>
              <a:t>and </a:t>
            </a:r>
            <a:r>
              <a:rPr lang="en-US" spc="110" dirty="0">
                <a:latin typeface="Times New Roman"/>
                <a:cs typeface="Times New Roman"/>
              </a:rPr>
              <a:t>be </a:t>
            </a:r>
            <a:r>
              <a:rPr lang="en-US" spc="90" dirty="0">
                <a:latin typeface="Times New Roman"/>
                <a:cs typeface="Times New Roman"/>
              </a:rPr>
              <a:t>tested to  </a:t>
            </a:r>
            <a:r>
              <a:rPr lang="en-US" spc="100" dirty="0">
                <a:latin typeface="Times New Roman"/>
                <a:cs typeface="Times New Roman"/>
              </a:rPr>
              <a:t>ensure </a:t>
            </a:r>
            <a:r>
              <a:rPr lang="en-US" spc="85" dirty="0">
                <a:latin typeface="Times New Roman"/>
                <a:cs typeface="Times New Roman"/>
              </a:rPr>
              <a:t>that </a:t>
            </a:r>
            <a:r>
              <a:rPr lang="en-US" spc="95" dirty="0">
                <a:latin typeface="Times New Roman"/>
                <a:cs typeface="Times New Roman"/>
              </a:rPr>
              <a:t>the </a:t>
            </a:r>
            <a:r>
              <a:rPr lang="en-US" spc="130" dirty="0">
                <a:latin typeface="Times New Roman"/>
                <a:cs typeface="Times New Roman"/>
              </a:rPr>
              <a:t>new </a:t>
            </a:r>
            <a:r>
              <a:rPr lang="en-US" spc="90" dirty="0">
                <a:latin typeface="Times New Roman"/>
                <a:cs typeface="Times New Roman"/>
              </a:rPr>
              <a:t>release </a:t>
            </a:r>
            <a:r>
              <a:rPr lang="en-US" spc="75" dirty="0">
                <a:latin typeface="Times New Roman"/>
                <a:cs typeface="Times New Roman"/>
              </a:rPr>
              <a:t>operated without</a:t>
            </a:r>
            <a:r>
              <a:rPr lang="en-US" spc="-85" dirty="0">
                <a:latin typeface="Times New Roman"/>
                <a:cs typeface="Times New Roman"/>
              </a:rPr>
              <a:t> </a:t>
            </a:r>
            <a:r>
              <a:rPr lang="en-US" spc="65" dirty="0">
                <a:latin typeface="Times New Roman"/>
                <a:cs typeface="Times New Roman"/>
              </a:rPr>
              <a:t>incident.</a:t>
            </a:r>
            <a:endParaRPr lang="en-US" dirty="0">
              <a:latin typeface="Times New Roman"/>
              <a:cs typeface="Times New Roman"/>
            </a:endParaRPr>
          </a:p>
          <a:p>
            <a:pPr marL="469900" marR="5715" indent="-228600" algn="just">
              <a:lnSpc>
                <a:spcPct val="103299"/>
              </a:lnSpc>
              <a:spcBef>
                <a:spcPts val="85"/>
              </a:spcBef>
              <a:buFont typeface="Symbol"/>
              <a:buChar char=""/>
              <a:tabLst>
                <a:tab pos="469900" algn="l"/>
              </a:tabLst>
            </a:pPr>
            <a:r>
              <a:rPr lang="en-US" spc="55" dirty="0">
                <a:latin typeface="Times New Roman"/>
                <a:cs typeface="Times New Roman"/>
              </a:rPr>
              <a:t>If </a:t>
            </a:r>
            <a:r>
              <a:rPr lang="en-US" spc="70" dirty="0">
                <a:latin typeface="Times New Roman"/>
                <a:cs typeface="Times New Roman"/>
              </a:rPr>
              <a:t>classes are not </a:t>
            </a:r>
            <a:r>
              <a:rPr lang="en-US" spc="80" dirty="0">
                <a:latin typeface="Times New Roman"/>
                <a:cs typeface="Times New Roman"/>
              </a:rPr>
              <a:t>grouped </a:t>
            </a:r>
            <a:r>
              <a:rPr lang="en-US" spc="70" dirty="0">
                <a:latin typeface="Times New Roman"/>
                <a:cs typeface="Times New Roman"/>
              </a:rPr>
              <a:t>cohesively, </a:t>
            </a:r>
            <a:r>
              <a:rPr lang="en-US" spc="55" dirty="0">
                <a:latin typeface="Times New Roman"/>
                <a:cs typeface="Times New Roman"/>
              </a:rPr>
              <a:t>it is </a:t>
            </a:r>
            <a:r>
              <a:rPr lang="en-US" spc="70" dirty="0">
                <a:latin typeface="Times New Roman"/>
                <a:cs typeface="Times New Roman"/>
              </a:rPr>
              <a:t>possible </a:t>
            </a:r>
            <a:r>
              <a:rPr lang="en-US" spc="65" dirty="0">
                <a:latin typeface="Times New Roman"/>
                <a:cs typeface="Times New Roman"/>
              </a:rPr>
              <a:t>that </a:t>
            </a:r>
            <a:r>
              <a:rPr lang="en-US" spc="75" dirty="0">
                <a:latin typeface="Times New Roman"/>
                <a:cs typeface="Times New Roman"/>
              </a:rPr>
              <a:t>a </a:t>
            </a:r>
            <a:r>
              <a:rPr lang="en-US" spc="65" dirty="0">
                <a:latin typeface="Times New Roman"/>
                <a:cs typeface="Times New Roman"/>
              </a:rPr>
              <a:t>class </a:t>
            </a:r>
            <a:r>
              <a:rPr lang="en-US" spc="75" dirty="0">
                <a:latin typeface="Times New Roman"/>
                <a:cs typeface="Times New Roman"/>
              </a:rPr>
              <a:t>with </a:t>
            </a:r>
            <a:r>
              <a:rPr lang="en-US" spc="85" dirty="0">
                <a:latin typeface="Times New Roman"/>
                <a:cs typeface="Times New Roman"/>
              </a:rPr>
              <a:t>no  </a:t>
            </a:r>
            <a:r>
              <a:rPr lang="en-US" spc="65" dirty="0">
                <a:latin typeface="Times New Roman"/>
                <a:cs typeface="Times New Roman"/>
              </a:rPr>
              <a:t>relationship </a:t>
            </a:r>
            <a:r>
              <a:rPr lang="en-US" spc="70" dirty="0">
                <a:latin typeface="Times New Roman"/>
                <a:cs typeface="Times New Roman"/>
              </a:rPr>
              <a:t>to other classes </a:t>
            </a:r>
            <a:r>
              <a:rPr lang="en-US" spc="75" dirty="0">
                <a:latin typeface="Times New Roman"/>
                <a:cs typeface="Times New Roman"/>
              </a:rPr>
              <a:t>within a </a:t>
            </a:r>
            <a:r>
              <a:rPr lang="en-US" spc="80" dirty="0">
                <a:latin typeface="Times New Roman"/>
                <a:cs typeface="Times New Roman"/>
              </a:rPr>
              <a:t>package </a:t>
            </a:r>
            <a:r>
              <a:rPr lang="en-US" spc="55" dirty="0">
                <a:latin typeface="Times New Roman"/>
                <a:cs typeface="Times New Roman"/>
              </a:rPr>
              <a:t>is </a:t>
            </a:r>
            <a:r>
              <a:rPr lang="en-US" spc="75" dirty="0">
                <a:latin typeface="Times New Roman"/>
                <a:cs typeface="Times New Roman"/>
              </a:rPr>
              <a:t>changed. This </a:t>
            </a:r>
            <a:r>
              <a:rPr lang="en-US" spc="65" dirty="0">
                <a:latin typeface="Times New Roman"/>
                <a:cs typeface="Times New Roman"/>
              </a:rPr>
              <a:t>will </a:t>
            </a:r>
            <a:r>
              <a:rPr lang="en-US" spc="85" dirty="0">
                <a:latin typeface="Times New Roman"/>
                <a:cs typeface="Times New Roman"/>
              </a:rPr>
              <a:t>precipitate  </a:t>
            </a:r>
            <a:r>
              <a:rPr lang="en-US" spc="100" dirty="0">
                <a:latin typeface="Times New Roman"/>
                <a:cs typeface="Times New Roman"/>
              </a:rPr>
              <a:t>unnecessary </a:t>
            </a:r>
            <a:r>
              <a:rPr lang="en-US" spc="90" dirty="0">
                <a:latin typeface="Times New Roman"/>
                <a:cs typeface="Times New Roman"/>
              </a:rPr>
              <a:t>integration </a:t>
            </a:r>
            <a:r>
              <a:rPr lang="en-US" spc="114" dirty="0">
                <a:latin typeface="Times New Roman"/>
                <a:cs typeface="Times New Roman"/>
              </a:rPr>
              <a:t>and</a:t>
            </a:r>
            <a:r>
              <a:rPr lang="en-US" spc="-125" dirty="0">
                <a:latin typeface="Times New Roman"/>
                <a:cs typeface="Times New Roman"/>
              </a:rPr>
              <a:t> </a:t>
            </a:r>
            <a:r>
              <a:rPr lang="en-US" spc="85" dirty="0">
                <a:latin typeface="Times New Roman"/>
                <a:cs typeface="Times New Roman"/>
              </a:rPr>
              <a:t>testing.</a:t>
            </a:r>
            <a:endParaRPr lang="en-US" dirty="0">
              <a:latin typeface="Times New Roman"/>
              <a:cs typeface="Times New Roman"/>
            </a:endParaRPr>
          </a:p>
          <a:p>
            <a:pPr marL="469900" marR="6350" indent="-228600" algn="just">
              <a:lnSpc>
                <a:spcPct val="102499"/>
              </a:lnSpc>
              <a:spcBef>
                <a:spcPts val="95"/>
              </a:spcBef>
              <a:buFont typeface="Symbol"/>
              <a:buChar char=""/>
              <a:tabLst>
                <a:tab pos="469900" algn="l"/>
              </a:tabLst>
            </a:pPr>
            <a:r>
              <a:rPr lang="en-US" spc="110" dirty="0">
                <a:latin typeface="Times New Roman"/>
                <a:cs typeface="Times New Roman"/>
              </a:rPr>
              <a:t>For </a:t>
            </a:r>
            <a:r>
              <a:rPr lang="en-US" spc="85" dirty="0">
                <a:latin typeface="Times New Roman"/>
                <a:cs typeface="Times New Roman"/>
              </a:rPr>
              <a:t>this </a:t>
            </a:r>
            <a:r>
              <a:rPr lang="en-US" spc="95" dirty="0">
                <a:latin typeface="Times New Roman"/>
                <a:cs typeface="Times New Roman"/>
              </a:rPr>
              <a:t>reason, </a:t>
            </a:r>
            <a:r>
              <a:rPr lang="en-US" spc="105" dirty="0">
                <a:latin typeface="Times New Roman"/>
                <a:cs typeface="Times New Roman"/>
              </a:rPr>
              <a:t>only </a:t>
            </a:r>
            <a:r>
              <a:rPr lang="en-US" spc="90" dirty="0">
                <a:latin typeface="Times New Roman"/>
                <a:cs typeface="Times New Roman"/>
              </a:rPr>
              <a:t>classes </a:t>
            </a:r>
            <a:r>
              <a:rPr lang="en-US" spc="85" dirty="0">
                <a:latin typeface="Times New Roman"/>
                <a:cs typeface="Times New Roman"/>
              </a:rPr>
              <a:t>that </a:t>
            </a:r>
            <a:r>
              <a:rPr lang="en-US" spc="95" dirty="0">
                <a:latin typeface="Times New Roman"/>
                <a:cs typeface="Times New Roman"/>
              </a:rPr>
              <a:t>are </a:t>
            </a:r>
            <a:r>
              <a:rPr lang="en-US" spc="105" dirty="0">
                <a:latin typeface="Times New Roman"/>
                <a:cs typeface="Times New Roman"/>
              </a:rPr>
              <a:t>reused </a:t>
            </a:r>
            <a:r>
              <a:rPr lang="en-US" spc="95" dirty="0">
                <a:latin typeface="Times New Roman"/>
                <a:cs typeface="Times New Roman"/>
              </a:rPr>
              <a:t>together </a:t>
            </a:r>
            <a:r>
              <a:rPr lang="en-US" spc="105" dirty="0">
                <a:latin typeface="Times New Roman"/>
                <a:cs typeface="Times New Roman"/>
              </a:rPr>
              <a:t>should </a:t>
            </a:r>
            <a:r>
              <a:rPr lang="en-US" spc="110" dirty="0">
                <a:latin typeface="Times New Roman"/>
                <a:cs typeface="Times New Roman"/>
              </a:rPr>
              <a:t>be </a:t>
            </a:r>
            <a:r>
              <a:rPr lang="en-US" spc="100" dirty="0">
                <a:latin typeface="Times New Roman"/>
                <a:cs typeface="Times New Roman"/>
              </a:rPr>
              <a:t>included  within </a:t>
            </a:r>
            <a:r>
              <a:rPr lang="en-US" spc="105" dirty="0">
                <a:latin typeface="Times New Roman"/>
                <a:cs typeface="Times New Roman"/>
              </a:rPr>
              <a:t>a</a:t>
            </a:r>
            <a:r>
              <a:rPr lang="en-US" spc="25" dirty="0">
                <a:latin typeface="Times New Roman"/>
                <a:cs typeface="Times New Roman"/>
              </a:rPr>
              <a:t> </a:t>
            </a:r>
            <a:r>
              <a:rPr lang="en-US" spc="105" dirty="0">
                <a:latin typeface="Times New Roman"/>
                <a:cs typeface="Times New Roman"/>
              </a:rPr>
              <a:t>package.</a:t>
            </a:r>
            <a:endParaRPr lang="en-US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85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28486"/>
            <a:ext cx="6995160" cy="1117033"/>
          </a:xfrm>
        </p:spPr>
        <p:txBody>
          <a:bodyPr>
            <a:normAutofit/>
          </a:bodyPr>
          <a:lstStyle/>
          <a:p>
            <a:r>
              <a:rPr lang="en-US" b="1" u="heavy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Component-Level Design</a:t>
            </a:r>
            <a:r>
              <a:rPr lang="en-US" b="1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Guidelines</a:t>
            </a:r>
            <a:r>
              <a:rPr lang="en-US" dirty="0">
                <a:latin typeface="Times New Roman"/>
                <a:cs typeface="Times New Roman"/>
              </a:rPr>
              <a:t/>
            </a:r>
            <a:br>
              <a:rPr lang="en-US" dirty="0">
                <a:latin typeface="Times New Roman"/>
                <a:cs typeface="Times New Roman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" y="1426634"/>
            <a:ext cx="7319010" cy="9635262"/>
          </a:xfrm>
        </p:spPr>
        <p:txBody>
          <a:bodyPr>
            <a:noAutofit/>
          </a:bodyPr>
          <a:lstStyle/>
          <a:p>
            <a:pPr marL="12700" marR="10795" algn="just">
              <a:lnSpc>
                <a:spcPct val="102499"/>
              </a:lnSpc>
              <a:spcBef>
                <a:spcPts val="830"/>
              </a:spcBef>
            </a:pPr>
            <a:r>
              <a:rPr lang="en-US" sz="1600" spc="110" dirty="0" smtClean="0">
                <a:latin typeface="Times New Roman"/>
                <a:cs typeface="Times New Roman"/>
              </a:rPr>
              <a:t>These </a:t>
            </a:r>
            <a:r>
              <a:rPr lang="en-US" sz="1600" spc="110" dirty="0" err="1">
                <a:latin typeface="Times New Roman"/>
                <a:cs typeface="Times New Roman"/>
              </a:rPr>
              <a:t>guidelinesapply</a:t>
            </a:r>
            <a:r>
              <a:rPr lang="en-US" sz="1600" spc="110" dirty="0">
                <a:latin typeface="Times New Roman"/>
                <a:cs typeface="Times New Roman"/>
              </a:rPr>
              <a:t> </a:t>
            </a:r>
            <a:r>
              <a:rPr lang="en-US" sz="1600" spc="90" dirty="0">
                <a:latin typeface="Times New Roman"/>
                <a:cs typeface="Times New Roman"/>
              </a:rPr>
              <a:t>to </a:t>
            </a:r>
            <a:r>
              <a:rPr lang="en-US" sz="1600" spc="105" dirty="0">
                <a:latin typeface="Times New Roman"/>
                <a:cs typeface="Times New Roman"/>
              </a:rPr>
              <a:t>components, </a:t>
            </a:r>
            <a:r>
              <a:rPr lang="en-US" sz="1600" spc="85" dirty="0">
                <a:latin typeface="Times New Roman"/>
                <a:cs typeface="Times New Roman"/>
              </a:rPr>
              <a:t>their interfaces, </a:t>
            </a:r>
            <a:r>
              <a:rPr lang="en-US" sz="1600" spc="114" dirty="0">
                <a:latin typeface="Times New Roman"/>
                <a:cs typeface="Times New Roman"/>
              </a:rPr>
              <a:t>and </a:t>
            </a:r>
            <a:r>
              <a:rPr lang="en-US" sz="1600" spc="95" dirty="0">
                <a:latin typeface="Times New Roman"/>
                <a:cs typeface="Times New Roman"/>
              </a:rPr>
              <a:t>the </a:t>
            </a:r>
            <a:r>
              <a:rPr lang="en-US" sz="1600" spc="105" dirty="0">
                <a:latin typeface="Times New Roman"/>
                <a:cs typeface="Times New Roman"/>
              </a:rPr>
              <a:t>dependencies </a:t>
            </a:r>
            <a:r>
              <a:rPr lang="en-US" sz="1600" spc="114" dirty="0">
                <a:latin typeface="Times New Roman"/>
                <a:cs typeface="Times New Roman"/>
              </a:rPr>
              <a:t>and  </a:t>
            </a:r>
            <a:r>
              <a:rPr lang="en-US" sz="1600" spc="95" dirty="0">
                <a:latin typeface="Times New Roman"/>
                <a:cs typeface="Times New Roman"/>
              </a:rPr>
              <a:t>inheritance</a:t>
            </a:r>
            <a:r>
              <a:rPr lang="en-US" sz="1600" spc="70" dirty="0">
                <a:latin typeface="Times New Roman"/>
                <a:cs typeface="Times New Roman"/>
              </a:rPr>
              <a:t> </a:t>
            </a:r>
            <a:r>
              <a:rPr lang="en-US" sz="1600" spc="85" dirty="0">
                <a:latin typeface="Times New Roman"/>
                <a:cs typeface="Times New Roman"/>
              </a:rPr>
              <a:t>characteristics</a:t>
            </a:r>
            <a:r>
              <a:rPr lang="en-US" sz="1600" spc="60" dirty="0">
                <a:latin typeface="Times New Roman"/>
                <a:cs typeface="Times New Roman"/>
              </a:rPr>
              <a:t> </a:t>
            </a:r>
            <a:r>
              <a:rPr lang="en-US" sz="1600" spc="90" dirty="0">
                <a:latin typeface="Times New Roman"/>
                <a:cs typeface="Times New Roman"/>
              </a:rPr>
              <a:t>that</a:t>
            </a:r>
            <a:r>
              <a:rPr lang="en-US" sz="1600" spc="60" dirty="0">
                <a:latin typeface="Times New Roman"/>
                <a:cs typeface="Times New Roman"/>
              </a:rPr>
              <a:t> </a:t>
            </a:r>
            <a:r>
              <a:rPr lang="en-US" sz="1600" spc="110" dirty="0">
                <a:latin typeface="Times New Roman"/>
                <a:cs typeface="Times New Roman"/>
              </a:rPr>
              <a:t>have</a:t>
            </a:r>
            <a:r>
              <a:rPr lang="en-US" sz="1600" spc="50" dirty="0">
                <a:latin typeface="Times New Roman"/>
                <a:cs typeface="Times New Roman"/>
              </a:rPr>
              <a:t> </a:t>
            </a:r>
            <a:r>
              <a:rPr lang="en-US" sz="1600" spc="114" dirty="0">
                <a:latin typeface="Times New Roman"/>
                <a:cs typeface="Times New Roman"/>
              </a:rPr>
              <a:t>an</a:t>
            </a:r>
            <a:r>
              <a:rPr lang="en-US" sz="1600" spc="60" dirty="0">
                <a:latin typeface="Times New Roman"/>
                <a:cs typeface="Times New Roman"/>
              </a:rPr>
              <a:t> </a:t>
            </a:r>
            <a:r>
              <a:rPr lang="en-US" sz="1600" spc="105" dirty="0">
                <a:latin typeface="Times New Roman"/>
                <a:cs typeface="Times New Roman"/>
              </a:rPr>
              <a:t>impact</a:t>
            </a:r>
            <a:r>
              <a:rPr lang="en-US" sz="1600" spc="60" dirty="0">
                <a:latin typeface="Times New Roman"/>
                <a:cs typeface="Times New Roman"/>
              </a:rPr>
              <a:t> </a:t>
            </a:r>
            <a:r>
              <a:rPr lang="en-US" sz="1600" spc="120" dirty="0">
                <a:latin typeface="Times New Roman"/>
                <a:cs typeface="Times New Roman"/>
              </a:rPr>
              <a:t>on</a:t>
            </a:r>
            <a:r>
              <a:rPr lang="en-US" sz="1600" spc="60" dirty="0">
                <a:latin typeface="Times New Roman"/>
                <a:cs typeface="Times New Roman"/>
              </a:rPr>
              <a:t> </a:t>
            </a:r>
            <a:r>
              <a:rPr lang="en-US" sz="1600" spc="95" dirty="0">
                <a:latin typeface="Times New Roman"/>
                <a:cs typeface="Times New Roman"/>
              </a:rPr>
              <a:t>the</a:t>
            </a:r>
            <a:r>
              <a:rPr lang="en-US" sz="1600" spc="60" dirty="0">
                <a:latin typeface="Times New Roman"/>
                <a:cs typeface="Times New Roman"/>
              </a:rPr>
              <a:t> </a:t>
            </a:r>
            <a:r>
              <a:rPr lang="en-US" sz="1600" spc="90" dirty="0">
                <a:latin typeface="Times New Roman"/>
                <a:cs typeface="Times New Roman"/>
              </a:rPr>
              <a:t>resultant</a:t>
            </a:r>
            <a:r>
              <a:rPr lang="en-US" sz="1600" spc="70" dirty="0">
                <a:latin typeface="Times New Roman"/>
                <a:cs typeface="Times New Roman"/>
              </a:rPr>
              <a:t> </a:t>
            </a:r>
            <a:r>
              <a:rPr lang="en-US" sz="1600" spc="95" dirty="0">
                <a:latin typeface="Times New Roman"/>
                <a:cs typeface="Times New Roman"/>
              </a:rPr>
              <a:t>design.</a:t>
            </a:r>
            <a:endParaRPr lang="en-US"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lang="en-US" sz="1600" spc="105" dirty="0">
                <a:latin typeface="Times New Roman"/>
                <a:cs typeface="Times New Roman"/>
              </a:rPr>
              <a:t>Suggests </a:t>
            </a:r>
            <a:r>
              <a:rPr lang="en-US" sz="1600" spc="95" dirty="0">
                <a:latin typeface="Times New Roman"/>
                <a:cs typeface="Times New Roman"/>
              </a:rPr>
              <a:t>the </a:t>
            </a:r>
            <a:r>
              <a:rPr lang="en-US" sz="1600" spc="100" dirty="0">
                <a:latin typeface="Times New Roman"/>
                <a:cs typeface="Times New Roman"/>
              </a:rPr>
              <a:t>following</a:t>
            </a:r>
            <a:r>
              <a:rPr lang="en-US" sz="1600" spc="-25" dirty="0">
                <a:latin typeface="Times New Roman"/>
                <a:cs typeface="Times New Roman"/>
              </a:rPr>
              <a:t> </a:t>
            </a:r>
            <a:r>
              <a:rPr lang="en-US" sz="1600" spc="95" dirty="0">
                <a:latin typeface="Times New Roman"/>
                <a:cs typeface="Times New Roman"/>
              </a:rPr>
              <a:t>guidelines:</a:t>
            </a:r>
            <a:endParaRPr lang="en-US" sz="1600" dirty="0">
              <a:latin typeface="Times New Roman"/>
              <a:cs typeface="Times New Roman"/>
            </a:endParaRPr>
          </a:p>
          <a:p>
            <a:pPr marL="12700" marR="6985" algn="just">
              <a:lnSpc>
                <a:spcPct val="103099"/>
              </a:lnSpc>
              <a:spcBef>
                <a:spcPts val="819"/>
              </a:spcBef>
            </a:pPr>
            <a:r>
              <a:rPr lang="en-US" sz="1600" b="1" u="heavy" spc="1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Components</a:t>
            </a:r>
            <a:r>
              <a:rPr lang="en-US" sz="1600" b="1" spc="120" dirty="0">
                <a:solidFill>
                  <a:srgbClr val="00ADEE"/>
                </a:solidFill>
                <a:latin typeface="Times New Roman"/>
                <a:cs typeface="Times New Roman"/>
              </a:rPr>
              <a:t>. </a:t>
            </a:r>
            <a:r>
              <a:rPr lang="en-US" sz="1600" spc="125" dirty="0">
                <a:latin typeface="Times New Roman"/>
                <a:cs typeface="Times New Roman"/>
              </a:rPr>
              <a:t>Naming </a:t>
            </a:r>
            <a:r>
              <a:rPr lang="en-US" sz="1600" spc="100" dirty="0">
                <a:latin typeface="Times New Roman"/>
                <a:cs typeface="Times New Roman"/>
              </a:rPr>
              <a:t>conventions </a:t>
            </a:r>
            <a:r>
              <a:rPr lang="en-US" sz="1600" spc="105" dirty="0">
                <a:latin typeface="Times New Roman"/>
                <a:cs typeface="Times New Roman"/>
              </a:rPr>
              <a:t>should </a:t>
            </a:r>
            <a:r>
              <a:rPr lang="en-US" sz="1600" spc="110" dirty="0">
                <a:latin typeface="Times New Roman"/>
                <a:cs typeface="Times New Roman"/>
              </a:rPr>
              <a:t>be </a:t>
            </a:r>
            <a:r>
              <a:rPr lang="en-US" sz="1600" spc="95" dirty="0">
                <a:latin typeface="Times New Roman"/>
                <a:cs typeface="Times New Roman"/>
              </a:rPr>
              <a:t>established </a:t>
            </a:r>
            <a:r>
              <a:rPr lang="en-US" sz="1600" spc="90" dirty="0">
                <a:latin typeface="Times New Roman"/>
                <a:cs typeface="Times New Roman"/>
              </a:rPr>
              <a:t>for </a:t>
            </a:r>
            <a:r>
              <a:rPr lang="en-US" sz="1600" spc="110" dirty="0">
                <a:latin typeface="Times New Roman"/>
                <a:cs typeface="Times New Roman"/>
              </a:rPr>
              <a:t>components </a:t>
            </a:r>
            <a:r>
              <a:rPr lang="en-US" sz="1600" spc="85" dirty="0">
                <a:latin typeface="Times New Roman"/>
                <a:cs typeface="Times New Roman"/>
              </a:rPr>
              <a:t>that  </a:t>
            </a:r>
            <a:r>
              <a:rPr lang="en-US" sz="1600" spc="95" dirty="0">
                <a:latin typeface="Times New Roman"/>
                <a:cs typeface="Times New Roman"/>
              </a:rPr>
              <a:t>are specified as </a:t>
            </a:r>
            <a:r>
              <a:rPr lang="en-US" sz="1600" spc="90" dirty="0">
                <a:latin typeface="Times New Roman"/>
                <a:cs typeface="Times New Roman"/>
              </a:rPr>
              <a:t>part </a:t>
            </a:r>
            <a:r>
              <a:rPr lang="en-US" sz="1600" spc="100" dirty="0">
                <a:latin typeface="Times New Roman"/>
                <a:cs typeface="Times New Roman"/>
              </a:rPr>
              <a:t>of </a:t>
            </a:r>
            <a:r>
              <a:rPr lang="en-US" sz="1600" spc="95" dirty="0">
                <a:latin typeface="Times New Roman"/>
                <a:cs typeface="Times New Roman"/>
              </a:rPr>
              <a:t>the </a:t>
            </a:r>
            <a:r>
              <a:rPr lang="en-US" sz="1600" spc="90" dirty="0">
                <a:latin typeface="Times New Roman"/>
                <a:cs typeface="Times New Roman"/>
              </a:rPr>
              <a:t>architectural </a:t>
            </a:r>
            <a:r>
              <a:rPr lang="en-US" sz="1600" spc="114" dirty="0">
                <a:latin typeface="Times New Roman"/>
                <a:cs typeface="Times New Roman"/>
              </a:rPr>
              <a:t>model and </a:t>
            </a:r>
            <a:r>
              <a:rPr lang="en-US" sz="1600" spc="100" dirty="0">
                <a:latin typeface="Times New Roman"/>
                <a:cs typeface="Times New Roman"/>
              </a:rPr>
              <a:t>then </a:t>
            </a:r>
            <a:r>
              <a:rPr lang="en-US" sz="1600" spc="95" dirty="0">
                <a:latin typeface="Times New Roman"/>
                <a:cs typeface="Times New Roman"/>
              </a:rPr>
              <a:t>refined </a:t>
            </a:r>
            <a:r>
              <a:rPr lang="en-US" sz="1600" spc="114" dirty="0">
                <a:latin typeface="Times New Roman"/>
                <a:cs typeface="Times New Roman"/>
              </a:rPr>
              <a:t>and </a:t>
            </a:r>
            <a:r>
              <a:rPr lang="en-US" sz="1600" spc="95" dirty="0">
                <a:latin typeface="Times New Roman"/>
                <a:cs typeface="Times New Roman"/>
              </a:rPr>
              <a:t>elaborated</a:t>
            </a:r>
            <a:r>
              <a:rPr lang="en-US" sz="1600" spc="-175" dirty="0">
                <a:latin typeface="Times New Roman"/>
                <a:cs typeface="Times New Roman"/>
              </a:rPr>
              <a:t> </a:t>
            </a:r>
            <a:r>
              <a:rPr lang="en-US" sz="1600" spc="90" dirty="0">
                <a:latin typeface="Times New Roman"/>
                <a:cs typeface="Times New Roman"/>
              </a:rPr>
              <a:t>as  part </a:t>
            </a:r>
            <a:r>
              <a:rPr lang="en-US" sz="1600" spc="100" dirty="0">
                <a:latin typeface="Times New Roman"/>
                <a:cs typeface="Times New Roman"/>
              </a:rPr>
              <a:t>of </a:t>
            </a:r>
            <a:r>
              <a:rPr lang="en-US" sz="1600" spc="95" dirty="0">
                <a:latin typeface="Times New Roman"/>
                <a:cs typeface="Times New Roman"/>
              </a:rPr>
              <a:t>the </a:t>
            </a:r>
            <a:r>
              <a:rPr lang="en-US" sz="1600" spc="105" dirty="0">
                <a:latin typeface="Times New Roman"/>
                <a:cs typeface="Times New Roman"/>
              </a:rPr>
              <a:t>component-level model. </a:t>
            </a:r>
            <a:r>
              <a:rPr lang="en-US" sz="1600" spc="95" dirty="0">
                <a:latin typeface="Times New Roman"/>
                <a:cs typeface="Times New Roman"/>
              </a:rPr>
              <a:t>Architectural </a:t>
            </a:r>
            <a:r>
              <a:rPr lang="en-US" sz="1600" spc="114" dirty="0">
                <a:latin typeface="Times New Roman"/>
                <a:cs typeface="Times New Roman"/>
              </a:rPr>
              <a:t>component </a:t>
            </a:r>
            <a:r>
              <a:rPr lang="en-US" sz="1600" spc="120" dirty="0">
                <a:latin typeface="Times New Roman"/>
                <a:cs typeface="Times New Roman"/>
              </a:rPr>
              <a:t>names </a:t>
            </a:r>
            <a:r>
              <a:rPr lang="en-US" sz="1600" spc="105" dirty="0">
                <a:latin typeface="Times New Roman"/>
                <a:cs typeface="Times New Roman"/>
              </a:rPr>
              <a:t>should </a:t>
            </a:r>
            <a:r>
              <a:rPr lang="en-US" sz="1600" spc="110" dirty="0">
                <a:latin typeface="Times New Roman"/>
                <a:cs typeface="Times New Roman"/>
              </a:rPr>
              <a:t>be  </a:t>
            </a:r>
            <a:r>
              <a:rPr lang="en-US" sz="1600" spc="114" dirty="0">
                <a:latin typeface="Times New Roman"/>
                <a:cs typeface="Times New Roman"/>
              </a:rPr>
              <a:t>drawn from </a:t>
            </a:r>
            <a:r>
              <a:rPr lang="en-US" sz="1600" spc="95" dirty="0">
                <a:latin typeface="Times New Roman"/>
                <a:cs typeface="Times New Roman"/>
              </a:rPr>
              <a:t>the </a:t>
            </a:r>
            <a:r>
              <a:rPr lang="en-US" sz="1600" spc="114" dirty="0">
                <a:latin typeface="Times New Roman"/>
                <a:cs typeface="Times New Roman"/>
              </a:rPr>
              <a:t>problem domain and </a:t>
            </a:r>
            <a:r>
              <a:rPr lang="en-US" sz="1600" spc="105" dirty="0">
                <a:latin typeface="Times New Roman"/>
                <a:cs typeface="Times New Roman"/>
              </a:rPr>
              <a:t>should </a:t>
            </a:r>
            <a:r>
              <a:rPr lang="en-US" sz="1600" spc="110" dirty="0">
                <a:latin typeface="Times New Roman"/>
                <a:cs typeface="Times New Roman"/>
              </a:rPr>
              <a:t>have </a:t>
            </a:r>
            <a:r>
              <a:rPr lang="en-US" sz="1600" spc="114" dirty="0">
                <a:latin typeface="Times New Roman"/>
                <a:cs typeface="Times New Roman"/>
              </a:rPr>
              <a:t>meaning </a:t>
            </a:r>
            <a:r>
              <a:rPr lang="en-US" sz="1600" spc="90" dirty="0">
                <a:latin typeface="Times New Roman"/>
                <a:cs typeface="Times New Roman"/>
              </a:rPr>
              <a:t>to </a:t>
            </a:r>
            <a:r>
              <a:rPr lang="en-US" sz="1600" spc="75" dirty="0">
                <a:latin typeface="Times New Roman"/>
                <a:cs typeface="Times New Roman"/>
              </a:rPr>
              <a:t>all </a:t>
            </a:r>
            <a:r>
              <a:rPr lang="en-US" sz="1600" spc="95" dirty="0">
                <a:latin typeface="Times New Roman"/>
                <a:cs typeface="Times New Roman"/>
              </a:rPr>
              <a:t>stakeholders  </a:t>
            </a:r>
            <a:r>
              <a:rPr lang="en-US" sz="1600" spc="130" dirty="0">
                <a:latin typeface="Times New Roman"/>
                <a:cs typeface="Times New Roman"/>
              </a:rPr>
              <a:t>who</a:t>
            </a:r>
            <a:r>
              <a:rPr lang="en-US" sz="1600" spc="60" dirty="0">
                <a:latin typeface="Times New Roman"/>
                <a:cs typeface="Times New Roman"/>
              </a:rPr>
              <a:t> </a:t>
            </a:r>
            <a:r>
              <a:rPr lang="en-US" sz="1600" spc="114" dirty="0">
                <a:latin typeface="Times New Roman"/>
                <a:cs typeface="Times New Roman"/>
              </a:rPr>
              <a:t>view</a:t>
            </a:r>
            <a:r>
              <a:rPr lang="en-US" sz="1600" spc="50" dirty="0">
                <a:latin typeface="Times New Roman"/>
                <a:cs typeface="Times New Roman"/>
              </a:rPr>
              <a:t> </a:t>
            </a:r>
            <a:r>
              <a:rPr lang="en-US" sz="1600" spc="95" dirty="0">
                <a:latin typeface="Times New Roman"/>
                <a:cs typeface="Times New Roman"/>
              </a:rPr>
              <a:t>the</a:t>
            </a:r>
            <a:r>
              <a:rPr lang="en-US" sz="1600" spc="60" dirty="0">
                <a:latin typeface="Times New Roman"/>
                <a:cs typeface="Times New Roman"/>
              </a:rPr>
              <a:t> </a:t>
            </a:r>
            <a:r>
              <a:rPr lang="en-US" sz="1600" spc="90" dirty="0">
                <a:latin typeface="Times New Roman"/>
                <a:cs typeface="Times New Roman"/>
              </a:rPr>
              <a:t>architectural</a:t>
            </a:r>
            <a:r>
              <a:rPr lang="en-US" sz="1600" spc="60" dirty="0">
                <a:latin typeface="Times New Roman"/>
                <a:cs typeface="Times New Roman"/>
              </a:rPr>
              <a:t> </a:t>
            </a:r>
            <a:r>
              <a:rPr lang="en-US" sz="1600" spc="105" dirty="0">
                <a:latin typeface="Times New Roman"/>
                <a:cs typeface="Times New Roman"/>
              </a:rPr>
              <a:t>model.</a:t>
            </a:r>
            <a:r>
              <a:rPr lang="en-US" sz="1600" spc="60" dirty="0">
                <a:latin typeface="Times New Roman"/>
                <a:cs typeface="Times New Roman"/>
              </a:rPr>
              <a:t> </a:t>
            </a:r>
            <a:r>
              <a:rPr lang="en-US" sz="1600" spc="110" dirty="0">
                <a:latin typeface="Times New Roman"/>
                <a:cs typeface="Times New Roman"/>
              </a:rPr>
              <a:t>For</a:t>
            </a:r>
            <a:r>
              <a:rPr lang="en-US" sz="1600" spc="60" dirty="0">
                <a:latin typeface="Times New Roman"/>
                <a:cs typeface="Times New Roman"/>
              </a:rPr>
              <a:t> </a:t>
            </a:r>
            <a:r>
              <a:rPr lang="en-US" sz="1600" spc="105" dirty="0">
                <a:latin typeface="Times New Roman"/>
                <a:cs typeface="Times New Roman"/>
              </a:rPr>
              <a:t>example,</a:t>
            </a:r>
            <a:r>
              <a:rPr lang="en-US" sz="1600" spc="65" dirty="0">
                <a:latin typeface="Times New Roman"/>
                <a:cs typeface="Times New Roman"/>
              </a:rPr>
              <a:t> </a:t>
            </a:r>
            <a:r>
              <a:rPr lang="en-US" sz="1600" spc="95" dirty="0">
                <a:latin typeface="Times New Roman"/>
                <a:cs typeface="Times New Roman"/>
              </a:rPr>
              <a:t>the</a:t>
            </a:r>
            <a:r>
              <a:rPr lang="en-US" sz="1600" spc="60" dirty="0">
                <a:latin typeface="Times New Roman"/>
                <a:cs typeface="Times New Roman"/>
              </a:rPr>
              <a:t> </a:t>
            </a:r>
            <a:r>
              <a:rPr lang="en-US" sz="1600" spc="90" dirty="0">
                <a:latin typeface="Times New Roman"/>
                <a:cs typeface="Times New Roman"/>
              </a:rPr>
              <a:t>class</a:t>
            </a:r>
            <a:endParaRPr lang="en-US" sz="1600" dirty="0">
              <a:latin typeface="Times New Roman"/>
              <a:cs typeface="Times New Roman"/>
            </a:endParaRPr>
          </a:p>
          <a:p>
            <a:pPr marL="12700" marR="6985" algn="just">
              <a:lnSpc>
                <a:spcPct val="103099"/>
              </a:lnSpc>
              <a:spcBef>
                <a:spcPts val="825"/>
              </a:spcBef>
            </a:pPr>
            <a:r>
              <a:rPr lang="en-US" sz="1600" spc="114" dirty="0">
                <a:latin typeface="Times New Roman"/>
                <a:cs typeface="Times New Roman"/>
              </a:rPr>
              <a:t>We </a:t>
            </a:r>
            <a:r>
              <a:rPr lang="en-US" sz="1600" spc="80" dirty="0">
                <a:latin typeface="Times New Roman"/>
                <a:cs typeface="Times New Roman"/>
              </a:rPr>
              <a:t>can </a:t>
            </a:r>
            <a:r>
              <a:rPr lang="en-US" sz="1600" spc="75" dirty="0">
                <a:latin typeface="Times New Roman"/>
                <a:cs typeface="Times New Roman"/>
              </a:rPr>
              <a:t>choose </a:t>
            </a:r>
            <a:r>
              <a:rPr lang="en-US" sz="1600" spc="70" dirty="0">
                <a:latin typeface="Times New Roman"/>
                <a:cs typeface="Times New Roman"/>
              </a:rPr>
              <a:t>to </a:t>
            </a:r>
            <a:r>
              <a:rPr lang="en-US" sz="1600" spc="75" dirty="0">
                <a:latin typeface="Times New Roman"/>
                <a:cs typeface="Times New Roman"/>
              </a:rPr>
              <a:t>use </a:t>
            </a:r>
            <a:r>
              <a:rPr lang="en-US" sz="1600" spc="70" dirty="0">
                <a:latin typeface="Times New Roman"/>
                <a:cs typeface="Times New Roman"/>
              </a:rPr>
              <a:t>stereotypes to </a:t>
            </a:r>
            <a:r>
              <a:rPr lang="en-US" sz="1600" spc="75" dirty="0">
                <a:latin typeface="Times New Roman"/>
                <a:cs typeface="Times New Roman"/>
              </a:rPr>
              <a:t>help </a:t>
            </a:r>
            <a:r>
              <a:rPr lang="en-US" sz="1600" spc="65" dirty="0">
                <a:latin typeface="Times New Roman"/>
                <a:cs typeface="Times New Roman"/>
              </a:rPr>
              <a:t>identify </a:t>
            </a:r>
            <a:r>
              <a:rPr lang="en-US" sz="1600" spc="70" dirty="0">
                <a:latin typeface="Times New Roman"/>
                <a:cs typeface="Times New Roman"/>
              </a:rPr>
              <a:t>the nature of </a:t>
            </a:r>
            <a:r>
              <a:rPr lang="en-US" sz="1600" spc="80" dirty="0">
                <a:latin typeface="Times New Roman"/>
                <a:cs typeface="Times New Roman"/>
              </a:rPr>
              <a:t>components </a:t>
            </a:r>
            <a:r>
              <a:rPr lang="en-US" sz="1600" spc="65" dirty="0">
                <a:latin typeface="Times New Roman"/>
                <a:cs typeface="Times New Roman"/>
              </a:rPr>
              <a:t>at </a:t>
            </a:r>
            <a:r>
              <a:rPr lang="en-US" sz="1600" spc="75" dirty="0">
                <a:latin typeface="Times New Roman"/>
                <a:cs typeface="Times New Roman"/>
              </a:rPr>
              <a:t>the  </a:t>
            </a:r>
            <a:r>
              <a:rPr lang="en-US" sz="1600" spc="70" dirty="0">
                <a:latin typeface="Times New Roman"/>
                <a:cs typeface="Times New Roman"/>
              </a:rPr>
              <a:t>detailed </a:t>
            </a:r>
            <a:r>
              <a:rPr lang="en-US" sz="1600" spc="75" dirty="0">
                <a:latin typeface="Times New Roman"/>
                <a:cs typeface="Times New Roman"/>
              </a:rPr>
              <a:t>design </a:t>
            </a:r>
            <a:r>
              <a:rPr lang="en-US" sz="1600" spc="65" dirty="0">
                <a:latin typeface="Times New Roman"/>
                <a:cs typeface="Times New Roman"/>
              </a:rPr>
              <a:t>level. </a:t>
            </a:r>
            <a:r>
              <a:rPr lang="en-US" sz="1600" spc="75" dirty="0">
                <a:latin typeface="Times New Roman"/>
                <a:cs typeface="Times New Roman"/>
              </a:rPr>
              <a:t>For example, </a:t>
            </a:r>
            <a:r>
              <a:rPr lang="en-US" sz="1600" b="1" spc="75" dirty="0">
                <a:latin typeface="Times New Roman"/>
                <a:cs typeface="Times New Roman"/>
              </a:rPr>
              <a:t>&lt;&lt;infrastructure&gt;&gt; </a:t>
            </a:r>
            <a:r>
              <a:rPr lang="en-US" sz="1600" spc="80" dirty="0">
                <a:latin typeface="Times New Roman"/>
                <a:cs typeface="Times New Roman"/>
              </a:rPr>
              <a:t>might be </a:t>
            </a:r>
            <a:r>
              <a:rPr lang="en-US" sz="1600" spc="75" dirty="0">
                <a:latin typeface="Times New Roman"/>
                <a:cs typeface="Times New Roman"/>
              </a:rPr>
              <a:t>used </a:t>
            </a:r>
            <a:r>
              <a:rPr lang="en-US" sz="1600" spc="70" dirty="0">
                <a:latin typeface="Times New Roman"/>
                <a:cs typeface="Times New Roman"/>
              </a:rPr>
              <a:t>to </a:t>
            </a:r>
            <a:r>
              <a:rPr lang="en-US" sz="1600" spc="65" dirty="0">
                <a:latin typeface="Times New Roman"/>
                <a:cs typeface="Times New Roman"/>
              </a:rPr>
              <a:t>identify </a:t>
            </a:r>
            <a:r>
              <a:rPr lang="en-US" sz="1600" spc="85" dirty="0">
                <a:latin typeface="Times New Roman"/>
                <a:cs typeface="Times New Roman"/>
              </a:rPr>
              <a:t>an  </a:t>
            </a:r>
            <a:r>
              <a:rPr lang="en-US" sz="1600" spc="65" dirty="0">
                <a:latin typeface="Times New Roman"/>
                <a:cs typeface="Times New Roman"/>
              </a:rPr>
              <a:t>infrastructure </a:t>
            </a:r>
            <a:r>
              <a:rPr lang="en-US" sz="1600" spc="80" dirty="0">
                <a:latin typeface="Times New Roman"/>
                <a:cs typeface="Times New Roman"/>
              </a:rPr>
              <a:t>component, </a:t>
            </a:r>
            <a:r>
              <a:rPr lang="en-US" sz="1600" b="1" spc="80" dirty="0">
                <a:latin typeface="Times New Roman"/>
                <a:cs typeface="Times New Roman"/>
              </a:rPr>
              <a:t>&lt;&lt;database&gt;&gt; </a:t>
            </a:r>
            <a:r>
              <a:rPr lang="en-US" sz="1600" spc="75" dirty="0">
                <a:latin typeface="Times New Roman"/>
                <a:cs typeface="Times New Roman"/>
              </a:rPr>
              <a:t>could be used </a:t>
            </a:r>
            <a:r>
              <a:rPr lang="en-US" sz="1600" spc="70" dirty="0">
                <a:latin typeface="Times New Roman"/>
                <a:cs typeface="Times New Roman"/>
              </a:rPr>
              <a:t>to </a:t>
            </a:r>
            <a:r>
              <a:rPr lang="en-US" sz="1600" spc="65" dirty="0">
                <a:latin typeface="Times New Roman"/>
                <a:cs typeface="Times New Roman"/>
              </a:rPr>
              <a:t>identify </a:t>
            </a:r>
            <a:r>
              <a:rPr lang="en-US" sz="1600" spc="75" dirty="0">
                <a:latin typeface="Times New Roman"/>
                <a:cs typeface="Times New Roman"/>
              </a:rPr>
              <a:t>a database </a:t>
            </a:r>
            <a:r>
              <a:rPr lang="en-US" sz="1600" spc="65" dirty="0">
                <a:latin typeface="Times New Roman"/>
                <a:cs typeface="Times New Roman"/>
              </a:rPr>
              <a:t>that  </a:t>
            </a:r>
            <a:r>
              <a:rPr lang="en-US" sz="1600" spc="70" dirty="0">
                <a:latin typeface="Times New Roman"/>
                <a:cs typeface="Times New Roman"/>
              </a:rPr>
              <a:t>services </a:t>
            </a:r>
            <a:r>
              <a:rPr lang="en-US" sz="1600" spc="80" dirty="0">
                <a:latin typeface="Times New Roman"/>
                <a:cs typeface="Times New Roman"/>
              </a:rPr>
              <a:t>one </a:t>
            </a:r>
            <a:r>
              <a:rPr lang="en-US" sz="1600" spc="75" dirty="0">
                <a:latin typeface="Times New Roman"/>
                <a:cs typeface="Times New Roman"/>
              </a:rPr>
              <a:t>or </a:t>
            </a:r>
            <a:r>
              <a:rPr lang="en-US" sz="1600" spc="90" dirty="0">
                <a:latin typeface="Times New Roman"/>
                <a:cs typeface="Times New Roman"/>
              </a:rPr>
              <a:t>more </a:t>
            </a:r>
            <a:r>
              <a:rPr lang="en-US" sz="1600" spc="75" dirty="0">
                <a:latin typeface="Times New Roman"/>
                <a:cs typeface="Times New Roman"/>
              </a:rPr>
              <a:t>design </a:t>
            </a:r>
            <a:r>
              <a:rPr lang="en-US" sz="1600" spc="70" dirty="0">
                <a:latin typeface="Times New Roman"/>
                <a:cs typeface="Times New Roman"/>
              </a:rPr>
              <a:t>classes or the entire </a:t>
            </a:r>
            <a:r>
              <a:rPr lang="en-US" sz="1600" spc="75" dirty="0">
                <a:latin typeface="Times New Roman"/>
                <a:cs typeface="Times New Roman"/>
              </a:rPr>
              <a:t>system; </a:t>
            </a:r>
            <a:r>
              <a:rPr lang="en-US" sz="1600" b="1" spc="80" dirty="0">
                <a:latin typeface="Times New Roman"/>
                <a:cs typeface="Times New Roman"/>
              </a:rPr>
              <a:t>&lt;&lt;table&gt;&gt; </a:t>
            </a:r>
            <a:r>
              <a:rPr lang="en-US" sz="1600" spc="80" dirty="0">
                <a:latin typeface="Times New Roman"/>
                <a:cs typeface="Times New Roman"/>
              </a:rPr>
              <a:t>can </a:t>
            </a:r>
            <a:r>
              <a:rPr lang="en-US" sz="1600" spc="75" dirty="0">
                <a:latin typeface="Times New Roman"/>
                <a:cs typeface="Times New Roman"/>
              </a:rPr>
              <a:t>be </a:t>
            </a:r>
            <a:r>
              <a:rPr lang="en-US" sz="1600" spc="80" dirty="0">
                <a:latin typeface="Times New Roman"/>
                <a:cs typeface="Times New Roman"/>
              </a:rPr>
              <a:t>used </a:t>
            </a:r>
            <a:r>
              <a:rPr lang="en-US" sz="1600" spc="70" dirty="0">
                <a:latin typeface="Times New Roman"/>
                <a:cs typeface="Times New Roman"/>
              </a:rPr>
              <a:t>to  </a:t>
            </a:r>
            <a:r>
              <a:rPr lang="en-US" sz="1600" spc="65" dirty="0">
                <a:latin typeface="Times New Roman"/>
                <a:cs typeface="Times New Roman"/>
              </a:rPr>
              <a:t>identify </a:t>
            </a:r>
            <a:r>
              <a:rPr lang="en-US" sz="1600" spc="75" dirty="0">
                <a:latin typeface="Times New Roman"/>
                <a:cs typeface="Times New Roman"/>
              </a:rPr>
              <a:t>a </a:t>
            </a:r>
            <a:r>
              <a:rPr lang="en-US" sz="1600" spc="65" dirty="0">
                <a:latin typeface="Times New Roman"/>
                <a:cs typeface="Times New Roman"/>
              </a:rPr>
              <a:t>table </a:t>
            </a:r>
            <a:r>
              <a:rPr lang="en-US" sz="1600" spc="75" dirty="0">
                <a:latin typeface="Times New Roman"/>
                <a:cs typeface="Times New Roman"/>
              </a:rPr>
              <a:t>within a </a:t>
            </a:r>
            <a:r>
              <a:rPr lang="en-US" sz="1600" spc="70" dirty="0">
                <a:latin typeface="Times New Roman"/>
                <a:cs typeface="Times New Roman"/>
              </a:rPr>
              <a:t>database.</a:t>
            </a:r>
            <a:endParaRPr lang="en-US" sz="1600" dirty="0">
              <a:latin typeface="Times New Roman"/>
              <a:cs typeface="Times New Roman"/>
            </a:endParaRPr>
          </a:p>
          <a:p>
            <a:pPr marL="12700" marR="6985" algn="just">
              <a:lnSpc>
                <a:spcPct val="102499"/>
              </a:lnSpc>
              <a:spcBef>
                <a:spcPts val="825"/>
              </a:spcBef>
            </a:pPr>
            <a:r>
              <a:rPr lang="en-US" sz="1600" b="1" u="heavy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Interfaces</a:t>
            </a:r>
            <a:r>
              <a:rPr lang="en-US" sz="1600" b="1" spc="95" dirty="0">
                <a:solidFill>
                  <a:srgbClr val="00ADEE"/>
                </a:solidFill>
                <a:latin typeface="Times New Roman"/>
                <a:cs typeface="Times New Roman"/>
              </a:rPr>
              <a:t>. </a:t>
            </a:r>
            <a:r>
              <a:rPr lang="en-US" sz="1600" spc="90" dirty="0">
                <a:latin typeface="Times New Roman"/>
                <a:cs typeface="Times New Roman"/>
              </a:rPr>
              <a:t>Interfaces </a:t>
            </a:r>
            <a:r>
              <a:rPr lang="en-US" sz="1600" spc="100" dirty="0">
                <a:latin typeface="Times New Roman"/>
                <a:cs typeface="Times New Roman"/>
              </a:rPr>
              <a:t>provide important information </a:t>
            </a:r>
            <a:r>
              <a:rPr lang="en-US" sz="1600" spc="105" dirty="0">
                <a:latin typeface="Times New Roman"/>
                <a:cs typeface="Times New Roman"/>
              </a:rPr>
              <a:t>about </a:t>
            </a:r>
            <a:r>
              <a:rPr lang="en-US" sz="1600" spc="110" dirty="0">
                <a:latin typeface="Times New Roman"/>
                <a:cs typeface="Times New Roman"/>
              </a:rPr>
              <a:t>communication </a:t>
            </a:r>
            <a:r>
              <a:rPr lang="en-US" sz="1600" spc="114" dirty="0">
                <a:latin typeface="Times New Roman"/>
                <a:cs typeface="Times New Roman"/>
              </a:rPr>
              <a:t>and  </a:t>
            </a:r>
            <a:r>
              <a:rPr lang="en-US" sz="1600" spc="95" dirty="0">
                <a:latin typeface="Times New Roman"/>
                <a:cs typeface="Times New Roman"/>
              </a:rPr>
              <a:t>collaboration</a:t>
            </a:r>
            <a:r>
              <a:rPr lang="en-US" sz="1600" spc="55" dirty="0">
                <a:latin typeface="Times New Roman"/>
                <a:cs typeface="Times New Roman"/>
              </a:rPr>
              <a:t> </a:t>
            </a:r>
            <a:r>
              <a:rPr lang="en-US" sz="1600" spc="90" dirty="0">
                <a:latin typeface="Times New Roman"/>
                <a:cs typeface="Times New Roman"/>
              </a:rPr>
              <a:t>(as</a:t>
            </a:r>
            <a:r>
              <a:rPr lang="en-US" sz="1600" spc="70" dirty="0">
                <a:latin typeface="Times New Roman"/>
                <a:cs typeface="Times New Roman"/>
              </a:rPr>
              <a:t> </a:t>
            </a:r>
            <a:r>
              <a:rPr lang="en-US" sz="1600" spc="100" dirty="0">
                <a:latin typeface="Times New Roman"/>
                <a:cs typeface="Times New Roman"/>
              </a:rPr>
              <a:t>well</a:t>
            </a:r>
            <a:r>
              <a:rPr lang="en-US" sz="1600" spc="60" dirty="0">
                <a:latin typeface="Times New Roman"/>
                <a:cs typeface="Times New Roman"/>
              </a:rPr>
              <a:t> </a:t>
            </a:r>
            <a:r>
              <a:rPr lang="en-US" sz="1600" spc="95" dirty="0">
                <a:latin typeface="Times New Roman"/>
                <a:cs typeface="Times New Roman"/>
              </a:rPr>
              <a:t>as</a:t>
            </a:r>
            <a:r>
              <a:rPr lang="en-US" sz="1600" spc="60" dirty="0">
                <a:latin typeface="Times New Roman"/>
                <a:cs typeface="Times New Roman"/>
              </a:rPr>
              <a:t> </a:t>
            </a:r>
            <a:r>
              <a:rPr lang="en-US" sz="1600" spc="100" dirty="0">
                <a:latin typeface="Times New Roman"/>
                <a:cs typeface="Times New Roman"/>
              </a:rPr>
              <a:t>helping</a:t>
            </a:r>
            <a:r>
              <a:rPr lang="en-US" sz="1600" spc="60" dirty="0">
                <a:latin typeface="Times New Roman"/>
                <a:cs typeface="Times New Roman"/>
              </a:rPr>
              <a:t> </a:t>
            </a:r>
            <a:r>
              <a:rPr lang="en-US" sz="1600" spc="105" dirty="0">
                <a:latin typeface="Times New Roman"/>
                <a:cs typeface="Times New Roman"/>
              </a:rPr>
              <a:t>us</a:t>
            </a:r>
            <a:r>
              <a:rPr lang="en-US" sz="1600" spc="60" dirty="0">
                <a:latin typeface="Times New Roman"/>
                <a:cs typeface="Times New Roman"/>
              </a:rPr>
              <a:t> </a:t>
            </a:r>
            <a:r>
              <a:rPr lang="en-US" sz="1600" spc="90" dirty="0">
                <a:latin typeface="Times New Roman"/>
                <a:cs typeface="Times New Roman"/>
              </a:rPr>
              <a:t>to</a:t>
            </a:r>
            <a:r>
              <a:rPr lang="en-US" sz="1600" spc="70" dirty="0">
                <a:latin typeface="Times New Roman"/>
                <a:cs typeface="Times New Roman"/>
              </a:rPr>
              <a:t> </a:t>
            </a:r>
            <a:r>
              <a:rPr lang="en-US" sz="1600" spc="100" dirty="0">
                <a:latin typeface="Times New Roman"/>
                <a:cs typeface="Times New Roman"/>
              </a:rPr>
              <a:t>achieve</a:t>
            </a:r>
            <a:r>
              <a:rPr lang="en-US" sz="1600" spc="60" dirty="0">
                <a:latin typeface="Times New Roman"/>
                <a:cs typeface="Times New Roman"/>
              </a:rPr>
              <a:t> </a:t>
            </a:r>
            <a:r>
              <a:rPr lang="en-US" sz="1600" spc="95" dirty="0">
                <a:latin typeface="Times New Roman"/>
                <a:cs typeface="Times New Roman"/>
              </a:rPr>
              <a:t>the</a:t>
            </a:r>
            <a:r>
              <a:rPr lang="en-US" sz="1600" spc="60" dirty="0">
                <a:latin typeface="Times New Roman"/>
                <a:cs typeface="Times New Roman"/>
              </a:rPr>
              <a:t> </a:t>
            </a:r>
            <a:r>
              <a:rPr lang="en-US" sz="1600" spc="114" dirty="0">
                <a:latin typeface="Times New Roman"/>
                <a:cs typeface="Times New Roman"/>
              </a:rPr>
              <a:t>OPC).</a:t>
            </a:r>
            <a:endParaRPr lang="en-US" sz="16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3000"/>
              </a:lnSpc>
              <a:spcBef>
                <a:spcPts val="819"/>
              </a:spcBef>
            </a:pPr>
            <a:r>
              <a:rPr lang="en-US" sz="16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Dependencies </a:t>
            </a:r>
            <a:r>
              <a:rPr lang="en-US" sz="1600" b="1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</a:t>
            </a:r>
            <a:r>
              <a:rPr lang="en-US" sz="16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Inheritance</a:t>
            </a:r>
            <a:r>
              <a:rPr lang="en-US" sz="1600" b="1" spc="70" dirty="0">
                <a:solidFill>
                  <a:srgbClr val="00ADEE"/>
                </a:solidFill>
                <a:latin typeface="Times New Roman"/>
                <a:cs typeface="Times New Roman"/>
              </a:rPr>
              <a:t>. </a:t>
            </a:r>
            <a:r>
              <a:rPr lang="en-US" sz="1600" spc="75" dirty="0">
                <a:latin typeface="Times New Roman"/>
                <a:cs typeface="Times New Roman"/>
              </a:rPr>
              <a:t>For improved </a:t>
            </a:r>
            <a:r>
              <a:rPr lang="en-US" sz="1600" spc="60" dirty="0">
                <a:latin typeface="Times New Roman"/>
                <a:cs typeface="Times New Roman"/>
              </a:rPr>
              <a:t>readability, </a:t>
            </a:r>
            <a:r>
              <a:rPr lang="en-US" sz="1600" spc="50" dirty="0">
                <a:latin typeface="Times New Roman"/>
                <a:cs typeface="Times New Roman"/>
              </a:rPr>
              <a:t>it is </a:t>
            </a:r>
            <a:r>
              <a:rPr lang="en-US" sz="1600" spc="75" dirty="0">
                <a:latin typeface="Times New Roman"/>
                <a:cs typeface="Times New Roman"/>
              </a:rPr>
              <a:t>a </a:t>
            </a:r>
            <a:r>
              <a:rPr lang="en-US" sz="1600" spc="80" dirty="0">
                <a:latin typeface="Times New Roman"/>
                <a:cs typeface="Times New Roman"/>
              </a:rPr>
              <a:t>good </a:t>
            </a:r>
            <a:r>
              <a:rPr lang="en-US" sz="1600" spc="70" dirty="0">
                <a:latin typeface="Times New Roman"/>
                <a:cs typeface="Times New Roman"/>
              </a:rPr>
              <a:t>idea to </a:t>
            </a:r>
            <a:r>
              <a:rPr lang="en-US" sz="1600" spc="80" dirty="0">
                <a:latin typeface="Times New Roman"/>
                <a:cs typeface="Times New Roman"/>
              </a:rPr>
              <a:t>model  </a:t>
            </a:r>
            <a:r>
              <a:rPr lang="en-US" sz="1600" spc="105" dirty="0">
                <a:latin typeface="Times New Roman"/>
                <a:cs typeface="Times New Roman"/>
              </a:rPr>
              <a:t>dependencies </a:t>
            </a:r>
            <a:r>
              <a:rPr lang="en-US" sz="1600" spc="114" dirty="0">
                <a:latin typeface="Times New Roman"/>
                <a:cs typeface="Times New Roman"/>
              </a:rPr>
              <a:t>from </a:t>
            </a:r>
            <a:r>
              <a:rPr lang="en-US" sz="1600" spc="80" dirty="0">
                <a:latin typeface="Times New Roman"/>
                <a:cs typeface="Times New Roman"/>
              </a:rPr>
              <a:t>left </a:t>
            </a:r>
            <a:r>
              <a:rPr lang="en-US" sz="1600" spc="90" dirty="0">
                <a:latin typeface="Times New Roman"/>
                <a:cs typeface="Times New Roman"/>
              </a:rPr>
              <a:t>to right </a:t>
            </a:r>
            <a:r>
              <a:rPr lang="en-US" sz="1600" spc="114" dirty="0">
                <a:latin typeface="Times New Roman"/>
                <a:cs typeface="Times New Roman"/>
              </a:rPr>
              <a:t>and </a:t>
            </a:r>
            <a:r>
              <a:rPr lang="en-US" sz="1600" spc="95" dirty="0">
                <a:latin typeface="Times New Roman"/>
                <a:cs typeface="Times New Roman"/>
              </a:rPr>
              <a:t>inheritance </a:t>
            </a:r>
            <a:r>
              <a:rPr lang="en-US" sz="1600" spc="114" dirty="0">
                <a:latin typeface="Times New Roman"/>
                <a:cs typeface="Times New Roman"/>
              </a:rPr>
              <a:t>from </a:t>
            </a:r>
            <a:r>
              <a:rPr lang="en-US" sz="1600" spc="110" dirty="0">
                <a:latin typeface="Times New Roman"/>
                <a:cs typeface="Times New Roman"/>
              </a:rPr>
              <a:t>bottom </a:t>
            </a:r>
            <a:r>
              <a:rPr lang="en-US" sz="1600" spc="95" dirty="0">
                <a:latin typeface="Times New Roman"/>
                <a:cs typeface="Times New Roman"/>
              </a:rPr>
              <a:t>(derived </a:t>
            </a:r>
            <a:r>
              <a:rPr lang="en-US" sz="1600" spc="90" dirty="0">
                <a:latin typeface="Times New Roman"/>
                <a:cs typeface="Times New Roman"/>
              </a:rPr>
              <a:t>classes) </a:t>
            </a:r>
            <a:r>
              <a:rPr lang="en-US" sz="1600" spc="85" dirty="0">
                <a:latin typeface="Times New Roman"/>
                <a:cs typeface="Times New Roman"/>
              </a:rPr>
              <a:t>to  </a:t>
            </a:r>
            <a:r>
              <a:rPr lang="en-US" sz="1600" spc="100" dirty="0">
                <a:latin typeface="Times New Roman"/>
                <a:cs typeface="Times New Roman"/>
              </a:rPr>
              <a:t>top (base</a:t>
            </a:r>
            <a:r>
              <a:rPr lang="en-US" sz="1600" spc="15" dirty="0">
                <a:latin typeface="Times New Roman"/>
                <a:cs typeface="Times New Roman"/>
              </a:rPr>
              <a:t> </a:t>
            </a:r>
            <a:r>
              <a:rPr lang="en-US" sz="1600" spc="85" dirty="0">
                <a:latin typeface="Times New Roman"/>
                <a:cs typeface="Times New Roman"/>
              </a:rPr>
              <a:t>classes).</a:t>
            </a:r>
            <a:endParaRPr lang="en-US"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lang="en-US" sz="1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Cohesion</a:t>
            </a:r>
            <a:endParaRPr lang="en-US" sz="1600" dirty="0">
              <a:latin typeface="Times New Roman"/>
              <a:cs typeface="Times New Roman"/>
            </a:endParaRPr>
          </a:p>
          <a:p>
            <a:pPr marL="12700" marR="10795" algn="just">
              <a:lnSpc>
                <a:spcPct val="102499"/>
              </a:lnSpc>
              <a:spcBef>
                <a:spcPts val="805"/>
              </a:spcBef>
            </a:pPr>
            <a:r>
              <a:rPr lang="en-US" sz="1600" spc="95" dirty="0">
                <a:latin typeface="Times New Roman"/>
                <a:cs typeface="Times New Roman"/>
              </a:rPr>
              <a:t>Implies </a:t>
            </a:r>
            <a:r>
              <a:rPr lang="en-US" sz="1600" spc="85" dirty="0">
                <a:latin typeface="Times New Roman"/>
                <a:cs typeface="Times New Roman"/>
              </a:rPr>
              <a:t>that </a:t>
            </a:r>
            <a:r>
              <a:rPr lang="en-US" sz="1600" spc="105" dirty="0">
                <a:latin typeface="Times New Roman"/>
                <a:cs typeface="Times New Roman"/>
              </a:rPr>
              <a:t>a </a:t>
            </a:r>
            <a:r>
              <a:rPr lang="en-US" sz="1600" spc="114" dirty="0">
                <a:latin typeface="Times New Roman"/>
                <a:cs typeface="Times New Roman"/>
              </a:rPr>
              <a:t>component </a:t>
            </a:r>
            <a:r>
              <a:rPr lang="en-US" sz="1600" spc="100" dirty="0">
                <a:latin typeface="Times New Roman"/>
                <a:cs typeface="Times New Roman"/>
              </a:rPr>
              <a:t>or </a:t>
            </a:r>
            <a:r>
              <a:rPr lang="en-US" sz="1600" spc="90" dirty="0">
                <a:latin typeface="Times New Roman"/>
                <a:cs typeface="Times New Roman"/>
              </a:rPr>
              <a:t>class </a:t>
            </a:r>
            <a:r>
              <a:rPr lang="en-US" sz="1600" spc="95" dirty="0">
                <a:latin typeface="Times New Roman"/>
                <a:cs typeface="Times New Roman"/>
              </a:rPr>
              <a:t>encapsulates </a:t>
            </a:r>
            <a:r>
              <a:rPr lang="en-US" sz="1600" spc="105" dirty="0">
                <a:latin typeface="Times New Roman"/>
                <a:cs typeface="Times New Roman"/>
              </a:rPr>
              <a:t>only </a:t>
            </a:r>
            <a:r>
              <a:rPr lang="en-US" sz="1600" spc="85" dirty="0">
                <a:latin typeface="Times New Roman"/>
                <a:cs typeface="Times New Roman"/>
              </a:rPr>
              <a:t>attributes </a:t>
            </a:r>
            <a:r>
              <a:rPr lang="en-US" sz="1600" spc="114" dirty="0">
                <a:latin typeface="Times New Roman"/>
                <a:cs typeface="Times New Roman"/>
              </a:rPr>
              <a:t>and </a:t>
            </a:r>
            <a:r>
              <a:rPr lang="en-US" sz="1600" spc="95" dirty="0">
                <a:latin typeface="Times New Roman"/>
                <a:cs typeface="Times New Roman"/>
              </a:rPr>
              <a:t>operations</a:t>
            </a:r>
            <a:r>
              <a:rPr lang="en-US" sz="1600" spc="-180" dirty="0">
                <a:latin typeface="Times New Roman"/>
                <a:cs typeface="Times New Roman"/>
              </a:rPr>
              <a:t> </a:t>
            </a:r>
            <a:r>
              <a:rPr lang="en-US" sz="1600" spc="90" dirty="0">
                <a:latin typeface="Times New Roman"/>
                <a:cs typeface="Times New Roman"/>
              </a:rPr>
              <a:t>that  </a:t>
            </a:r>
            <a:r>
              <a:rPr lang="en-US" sz="1600" spc="95" dirty="0">
                <a:latin typeface="Times New Roman"/>
                <a:cs typeface="Times New Roman"/>
              </a:rPr>
              <a:t>are</a:t>
            </a:r>
            <a:r>
              <a:rPr lang="en-US" sz="1600" spc="50" dirty="0">
                <a:latin typeface="Times New Roman"/>
                <a:cs typeface="Times New Roman"/>
              </a:rPr>
              <a:t> </a:t>
            </a:r>
            <a:r>
              <a:rPr lang="en-US" sz="1600" spc="95" dirty="0">
                <a:latin typeface="Times New Roman"/>
                <a:cs typeface="Times New Roman"/>
              </a:rPr>
              <a:t>closely</a:t>
            </a:r>
            <a:r>
              <a:rPr lang="en-US" sz="1600" spc="60" dirty="0">
                <a:latin typeface="Times New Roman"/>
                <a:cs typeface="Times New Roman"/>
              </a:rPr>
              <a:t> </a:t>
            </a:r>
            <a:r>
              <a:rPr lang="en-US" sz="1600" spc="90" dirty="0">
                <a:latin typeface="Times New Roman"/>
                <a:cs typeface="Times New Roman"/>
              </a:rPr>
              <a:t>related</a:t>
            </a:r>
            <a:r>
              <a:rPr lang="en-US" sz="1600" spc="60" dirty="0">
                <a:latin typeface="Times New Roman"/>
                <a:cs typeface="Times New Roman"/>
              </a:rPr>
              <a:t> </a:t>
            </a:r>
            <a:r>
              <a:rPr lang="en-US" sz="1600" spc="90" dirty="0">
                <a:latin typeface="Times New Roman"/>
                <a:cs typeface="Times New Roman"/>
              </a:rPr>
              <a:t>to</a:t>
            </a:r>
            <a:r>
              <a:rPr lang="en-US" sz="1600" spc="70" dirty="0">
                <a:latin typeface="Times New Roman"/>
                <a:cs typeface="Times New Roman"/>
              </a:rPr>
              <a:t> </a:t>
            </a:r>
            <a:r>
              <a:rPr lang="en-US" sz="1600" spc="114" dirty="0">
                <a:latin typeface="Times New Roman"/>
                <a:cs typeface="Times New Roman"/>
              </a:rPr>
              <a:t>one</a:t>
            </a:r>
            <a:r>
              <a:rPr lang="en-US" sz="1600" spc="65" dirty="0">
                <a:latin typeface="Times New Roman"/>
                <a:cs typeface="Times New Roman"/>
              </a:rPr>
              <a:t> </a:t>
            </a:r>
            <a:r>
              <a:rPr lang="en-US" sz="1600" spc="100" dirty="0">
                <a:latin typeface="Times New Roman"/>
                <a:cs typeface="Times New Roman"/>
              </a:rPr>
              <a:t>another</a:t>
            </a:r>
            <a:r>
              <a:rPr lang="en-US" sz="1600" spc="60" dirty="0">
                <a:latin typeface="Times New Roman"/>
                <a:cs typeface="Times New Roman"/>
              </a:rPr>
              <a:t> </a:t>
            </a:r>
            <a:r>
              <a:rPr lang="en-US" sz="1600" spc="110" dirty="0">
                <a:latin typeface="Times New Roman"/>
                <a:cs typeface="Times New Roman"/>
              </a:rPr>
              <a:t>and</a:t>
            </a:r>
            <a:r>
              <a:rPr lang="en-US" sz="1600" spc="70" dirty="0">
                <a:latin typeface="Times New Roman"/>
                <a:cs typeface="Times New Roman"/>
              </a:rPr>
              <a:t> </a:t>
            </a:r>
            <a:r>
              <a:rPr lang="en-US" sz="1600" spc="90" dirty="0">
                <a:latin typeface="Times New Roman"/>
                <a:cs typeface="Times New Roman"/>
              </a:rPr>
              <a:t>to</a:t>
            </a:r>
            <a:r>
              <a:rPr lang="en-US" sz="1600" spc="55" dirty="0">
                <a:latin typeface="Times New Roman"/>
                <a:cs typeface="Times New Roman"/>
              </a:rPr>
              <a:t> </a:t>
            </a:r>
            <a:r>
              <a:rPr lang="en-US" sz="1600" spc="95" dirty="0">
                <a:latin typeface="Times New Roman"/>
                <a:cs typeface="Times New Roman"/>
              </a:rPr>
              <a:t>the</a:t>
            </a:r>
            <a:r>
              <a:rPr lang="en-US" sz="1600" spc="60" dirty="0">
                <a:latin typeface="Times New Roman"/>
                <a:cs typeface="Times New Roman"/>
              </a:rPr>
              <a:t> </a:t>
            </a:r>
            <a:r>
              <a:rPr lang="en-US" sz="1600" spc="85" dirty="0">
                <a:latin typeface="Times New Roman"/>
                <a:cs typeface="Times New Roman"/>
              </a:rPr>
              <a:t>class</a:t>
            </a:r>
            <a:r>
              <a:rPr lang="en-US" sz="1600" spc="70" dirty="0">
                <a:latin typeface="Times New Roman"/>
                <a:cs typeface="Times New Roman"/>
              </a:rPr>
              <a:t> </a:t>
            </a:r>
            <a:r>
              <a:rPr lang="en-US" sz="1600" spc="100" dirty="0">
                <a:latin typeface="Times New Roman"/>
                <a:cs typeface="Times New Roman"/>
              </a:rPr>
              <a:t>or</a:t>
            </a:r>
            <a:r>
              <a:rPr lang="en-US" sz="1600" spc="60" dirty="0">
                <a:latin typeface="Times New Roman"/>
                <a:cs typeface="Times New Roman"/>
              </a:rPr>
              <a:t> </a:t>
            </a:r>
            <a:r>
              <a:rPr lang="en-US" sz="1600" spc="114" dirty="0">
                <a:latin typeface="Times New Roman"/>
                <a:cs typeface="Times New Roman"/>
              </a:rPr>
              <a:t>component</a:t>
            </a:r>
            <a:r>
              <a:rPr lang="en-US" sz="1600" spc="65" dirty="0">
                <a:latin typeface="Times New Roman"/>
                <a:cs typeface="Times New Roman"/>
              </a:rPr>
              <a:t> </a:t>
            </a:r>
            <a:r>
              <a:rPr lang="en-US" sz="1600" spc="75" dirty="0">
                <a:latin typeface="Times New Roman"/>
                <a:cs typeface="Times New Roman"/>
              </a:rPr>
              <a:t>itself</a:t>
            </a:r>
            <a:r>
              <a:rPr lang="en-US" sz="1600" spc="75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595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460" y="427990"/>
            <a:ext cx="6812280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marR="7620" indent="40640" algn="just">
              <a:lnSpc>
                <a:spcPct val="102499"/>
              </a:lnSpc>
              <a:spcBef>
                <a:spcPts val="830"/>
              </a:spcBef>
            </a:pPr>
            <a:r>
              <a:rPr lang="en-US" sz="2100" b="1" spc="75" dirty="0" smtClean="0">
                <a:latin typeface="Times New Roman"/>
                <a:cs typeface="Times New Roman"/>
              </a:rPr>
              <a:t>Functional. </a:t>
            </a:r>
            <a:r>
              <a:rPr lang="en-US" sz="2100" spc="75" dirty="0" smtClean="0">
                <a:latin typeface="Times New Roman"/>
                <a:cs typeface="Times New Roman"/>
              </a:rPr>
              <a:t>Exhibited </a:t>
            </a:r>
            <a:r>
              <a:rPr lang="en-US" sz="2100" spc="70" dirty="0">
                <a:latin typeface="Times New Roman"/>
                <a:cs typeface="Times New Roman"/>
              </a:rPr>
              <a:t>primarily </a:t>
            </a:r>
            <a:r>
              <a:rPr lang="en-US" sz="2100" spc="90" dirty="0">
                <a:latin typeface="Times New Roman"/>
                <a:cs typeface="Times New Roman"/>
              </a:rPr>
              <a:t>by </a:t>
            </a:r>
            <a:r>
              <a:rPr lang="en-US" sz="2100" spc="70" dirty="0">
                <a:latin typeface="Times New Roman"/>
                <a:cs typeface="Times New Roman"/>
              </a:rPr>
              <a:t>operations, </a:t>
            </a:r>
            <a:r>
              <a:rPr lang="en-US" sz="2100" spc="65" dirty="0">
                <a:latin typeface="Times New Roman"/>
                <a:cs typeface="Times New Roman"/>
              </a:rPr>
              <a:t>this level </a:t>
            </a:r>
            <a:r>
              <a:rPr lang="en-US" sz="2100" spc="70" dirty="0">
                <a:latin typeface="Times New Roman"/>
                <a:cs typeface="Times New Roman"/>
              </a:rPr>
              <a:t>of </a:t>
            </a:r>
            <a:r>
              <a:rPr lang="en-US" sz="2100" spc="75" dirty="0">
                <a:latin typeface="Times New Roman"/>
                <a:cs typeface="Times New Roman"/>
              </a:rPr>
              <a:t>cohesion occurs </a:t>
            </a:r>
            <a:r>
              <a:rPr lang="en-US" sz="2100" spc="125" dirty="0">
                <a:latin typeface="Times New Roman"/>
                <a:cs typeface="Times New Roman"/>
              </a:rPr>
              <a:t>when</a:t>
            </a:r>
            <a:r>
              <a:rPr lang="en-US" sz="2100" spc="-140" dirty="0">
                <a:latin typeface="Times New Roman"/>
                <a:cs typeface="Times New Roman"/>
              </a:rPr>
              <a:t> </a:t>
            </a:r>
            <a:r>
              <a:rPr lang="en-US" sz="2100" spc="105" dirty="0">
                <a:latin typeface="Times New Roman"/>
                <a:cs typeface="Times New Roman"/>
              </a:rPr>
              <a:t>a  </a:t>
            </a:r>
            <a:r>
              <a:rPr lang="en-US" sz="2100" spc="114" dirty="0">
                <a:latin typeface="Times New Roman"/>
                <a:cs typeface="Times New Roman"/>
              </a:rPr>
              <a:t>module</a:t>
            </a:r>
            <a:r>
              <a:rPr lang="en-US" sz="2100" spc="60" dirty="0">
                <a:latin typeface="Times New Roman"/>
                <a:cs typeface="Times New Roman"/>
              </a:rPr>
              <a:t> </a:t>
            </a:r>
            <a:r>
              <a:rPr lang="en-US" sz="2100" spc="105" dirty="0">
                <a:latin typeface="Times New Roman"/>
                <a:cs typeface="Times New Roman"/>
              </a:rPr>
              <a:t>performs</a:t>
            </a:r>
            <a:r>
              <a:rPr lang="en-US" sz="2100" spc="60" dirty="0">
                <a:latin typeface="Times New Roman"/>
                <a:cs typeface="Times New Roman"/>
              </a:rPr>
              <a:t> </a:t>
            </a:r>
            <a:r>
              <a:rPr lang="en-US" sz="2100" spc="114" dirty="0">
                <a:latin typeface="Times New Roman"/>
                <a:cs typeface="Times New Roman"/>
              </a:rPr>
              <a:t>one</a:t>
            </a:r>
            <a:r>
              <a:rPr lang="en-US" sz="2100" spc="60" dirty="0">
                <a:latin typeface="Times New Roman"/>
                <a:cs typeface="Times New Roman"/>
              </a:rPr>
              <a:t> </a:t>
            </a:r>
            <a:r>
              <a:rPr lang="en-US" sz="2100" spc="110" dirty="0">
                <a:latin typeface="Times New Roman"/>
                <a:cs typeface="Times New Roman"/>
              </a:rPr>
              <a:t>and</a:t>
            </a:r>
            <a:r>
              <a:rPr lang="en-US" sz="2100" spc="60" dirty="0">
                <a:latin typeface="Times New Roman"/>
                <a:cs typeface="Times New Roman"/>
              </a:rPr>
              <a:t> </a:t>
            </a:r>
            <a:r>
              <a:rPr lang="en-US" sz="2100" spc="105" dirty="0">
                <a:latin typeface="Times New Roman"/>
                <a:cs typeface="Times New Roman"/>
              </a:rPr>
              <a:t>only</a:t>
            </a:r>
            <a:r>
              <a:rPr lang="en-US" sz="2100" spc="60" dirty="0">
                <a:latin typeface="Times New Roman"/>
                <a:cs typeface="Times New Roman"/>
              </a:rPr>
              <a:t> </a:t>
            </a:r>
            <a:r>
              <a:rPr lang="en-US" sz="2100" spc="114" dirty="0">
                <a:latin typeface="Times New Roman"/>
                <a:cs typeface="Times New Roman"/>
              </a:rPr>
              <a:t>one</a:t>
            </a:r>
            <a:r>
              <a:rPr lang="en-US" sz="2100" spc="50" dirty="0">
                <a:latin typeface="Times New Roman"/>
                <a:cs typeface="Times New Roman"/>
              </a:rPr>
              <a:t> </a:t>
            </a:r>
            <a:r>
              <a:rPr lang="en-US" sz="2100" spc="105" dirty="0">
                <a:latin typeface="Times New Roman"/>
                <a:cs typeface="Times New Roman"/>
              </a:rPr>
              <a:t>computation</a:t>
            </a:r>
            <a:r>
              <a:rPr lang="en-US" sz="2100" spc="75" dirty="0">
                <a:latin typeface="Times New Roman"/>
                <a:cs typeface="Times New Roman"/>
              </a:rPr>
              <a:t> </a:t>
            </a:r>
            <a:r>
              <a:rPr lang="en-US" sz="2100" spc="114" dirty="0">
                <a:latin typeface="Times New Roman"/>
                <a:cs typeface="Times New Roman"/>
              </a:rPr>
              <a:t>and</a:t>
            </a:r>
            <a:r>
              <a:rPr lang="en-US" sz="2100" spc="60" dirty="0">
                <a:latin typeface="Times New Roman"/>
                <a:cs typeface="Times New Roman"/>
              </a:rPr>
              <a:t> </a:t>
            </a:r>
            <a:r>
              <a:rPr lang="en-US" sz="2100" spc="100" dirty="0">
                <a:latin typeface="Times New Roman"/>
                <a:cs typeface="Times New Roman"/>
              </a:rPr>
              <a:t>then</a:t>
            </a:r>
            <a:r>
              <a:rPr lang="en-US" sz="2100" spc="60" dirty="0">
                <a:latin typeface="Times New Roman"/>
                <a:cs typeface="Times New Roman"/>
              </a:rPr>
              <a:t> </a:t>
            </a:r>
            <a:r>
              <a:rPr lang="en-US" sz="2100" spc="95" dirty="0">
                <a:latin typeface="Times New Roman"/>
                <a:cs typeface="Times New Roman"/>
              </a:rPr>
              <a:t>returns</a:t>
            </a:r>
            <a:r>
              <a:rPr lang="en-US" sz="2100" spc="60" dirty="0">
                <a:latin typeface="Times New Roman"/>
                <a:cs typeface="Times New Roman"/>
              </a:rPr>
              <a:t> </a:t>
            </a:r>
            <a:r>
              <a:rPr lang="en-US" sz="2100" spc="105" dirty="0" err="1">
                <a:latin typeface="Times New Roman"/>
                <a:cs typeface="Times New Roman"/>
              </a:rPr>
              <a:t>aresult</a:t>
            </a:r>
            <a:r>
              <a:rPr lang="en-US" sz="2100" spc="105" dirty="0">
                <a:latin typeface="Times New Roman"/>
                <a:cs typeface="Times New Roman"/>
              </a:rPr>
              <a:t>.</a:t>
            </a:r>
            <a:endParaRPr lang="en-US" sz="2100" dirty="0">
              <a:latin typeface="Times New Roman"/>
              <a:cs typeface="Times New Roman"/>
            </a:endParaRPr>
          </a:p>
          <a:p>
            <a:pPr marL="12700" marR="8255" algn="just">
              <a:lnSpc>
                <a:spcPct val="102899"/>
              </a:lnSpc>
              <a:spcBef>
                <a:spcPts val="819"/>
              </a:spcBef>
            </a:pPr>
            <a:r>
              <a:rPr lang="en-US" sz="2100" b="1" spc="105" dirty="0">
                <a:latin typeface="Times New Roman"/>
                <a:cs typeface="Times New Roman"/>
              </a:rPr>
              <a:t>Layer. </a:t>
            </a:r>
            <a:r>
              <a:rPr lang="en-US" sz="2100" spc="100" dirty="0">
                <a:latin typeface="Times New Roman"/>
                <a:cs typeface="Times New Roman"/>
              </a:rPr>
              <a:t>Exhibited </a:t>
            </a:r>
            <a:r>
              <a:rPr lang="en-US" sz="2100" spc="120" dirty="0">
                <a:latin typeface="Times New Roman"/>
                <a:cs typeface="Times New Roman"/>
              </a:rPr>
              <a:t>by </a:t>
            </a:r>
            <a:r>
              <a:rPr lang="en-US" sz="2100" spc="100" dirty="0">
                <a:latin typeface="Times New Roman"/>
                <a:cs typeface="Times New Roman"/>
              </a:rPr>
              <a:t>packages, </a:t>
            </a:r>
            <a:r>
              <a:rPr lang="en-US" sz="2100" spc="110" dirty="0">
                <a:latin typeface="Times New Roman"/>
                <a:cs typeface="Times New Roman"/>
              </a:rPr>
              <a:t>components, </a:t>
            </a:r>
            <a:r>
              <a:rPr lang="en-US" sz="2100" spc="114" dirty="0">
                <a:latin typeface="Times New Roman"/>
                <a:cs typeface="Times New Roman"/>
              </a:rPr>
              <a:t>and </a:t>
            </a:r>
            <a:r>
              <a:rPr lang="en-US" sz="2100" spc="85" dirty="0">
                <a:latin typeface="Times New Roman"/>
                <a:cs typeface="Times New Roman"/>
              </a:rPr>
              <a:t>classes, this </a:t>
            </a:r>
            <a:r>
              <a:rPr lang="en-US" sz="2100" spc="100" dirty="0">
                <a:latin typeface="Times New Roman"/>
                <a:cs typeface="Times New Roman"/>
              </a:rPr>
              <a:t>type of </a:t>
            </a:r>
            <a:r>
              <a:rPr lang="en-US" sz="2100" spc="105" dirty="0">
                <a:latin typeface="Times New Roman"/>
                <a:cs typeface="Times New Roman"/>
              </a:rPr>
              <a:t>cohesion  </a:t>
            </a:r>
            <a:r>
              <a:rPr lang="en-US" sz="2100" spc="100" dirty="0">
                <a:latin typeface="Times New Roman"/>
                <a:cs typeface="Times New Roman"/>
              </a:rPr>
              <a:t>occurs</a:t>
            </a:r>
            <a:r>
              <a:rPr lang="en-US" sz="2100" spc="35" dirty="0">
                <a:latin typeface="Times New Roman"/>
                <a:cs typeface="Times New Roman"/>
              </a:rPr>
              <a:t> </a:t>
            </a:r>
            <a:r>
              <a:rPr lang="en-US" sz="2100" spc="125" dirty="0">
                <a:latin typeface="Times New Roman"/>
                <a:cs typeface="Times New Roman"/>
              </a:rPr>
              <a:t>when</a:t>
            </a:r>
            <a:r>
              <a:rPr lang="en-US" sz="2100" spc="35" dirty="0">
                <a:latin typeface="Times New Roman"/>
                <a:cs typeface="Times New Roman"/>
              </a:rPr>
              <a:t> </a:t>
            </a:r>
            <a:r>
              <a:rPr lang="en-US" sz="2100" spc="105" dirty="0">
                <a:latin typeface="Times New Roman"/>
                <a:cs typeface="Times New Roman"/>
              </a:rPr>
              <a:t>a</a:t>
            </a:r>
            <a:r>
              <a:rPr lang="en-US" sz="2100" spc="35" dirty="0">
                <a:latin typeface="Times New Roman"/>
                <a:cs typeface="Times New Roman"/>
              </a:rPr>
              <a:t> </a:t>
            </a:r>
            <a:r>
              <a:rPr lang="en-US" sz="2100" spc="100" dirty="0">
                <a:latin typeface="Times New Roman"/>
                <a:cs typeface="Times New Roman"/>
              </a:rPr>
              <a:t>higher</a:t>
            </a:r>
            <a:r>
              <a:rPr lang="en-US" sz="2100" spc="40" dirty="0">
                <a:latin typeface="Times New Roman"/>
                <a:cs typeface="Times New Roman"/>
              </a:rPr>
              <a:t> </a:t>
            </a:r>
            <a:r>
              <a:rPr lang="en-US" sz="2100" spc="90" dirty="0">
                <a:latin typeface="Times New Roman"/>
                <a:cs typeface="Times New Roman"/>
              </a:rPr>
              <a:t>layer</a:t>
            </a:r>
            <a:r>
              <a:rPr lang="en-US" sz="2100" spc="35" dirty="0">
                <a:latin typeface="Times New Roman"/>
                <a:cs typeface="Times New Roman"/>
              </a:rPr>
              <a:t> </a:t>
            </a:r>
            <a:r>
              <a:rPr lang="en-US" sz="2100" spc="100" dirty="0">
                <a:latin typeface="Times New Roman"/>
                <a:cs typeface="Times New Roman"/>
              </a:rPr>
              <a:t>accesses</a:t>
            </a:r>
            <a:r>
              <a:rPr lang="en-US" sz="2100" spc="40" dirty="0">
                <a:latin typeface="Times New Roman"/>
                <a:cs typeface="Times New Roman"/>
              </a:rPr>
              <a:t> </a:t>
            </a:r>
            <a:r>
              <a:rPr lang="en-US" sz="2100" spc="95" dirty="0">
                <a:latin typeface="Times New Roman"/>
                <a:cs typeface="Times New Roman"/>
              </a:rPr>
              <a:t>the</a:t>
            </a:r>
            <a:r>
              <a:rPr lang="en-US" sz="2100" spc="30" dirty="0">
                <a:latin typeface="Times New Roman"/>
                <a:cs typeface="Times New Roman"/>
              </a:rPr>
              <a:t> </a:t>
            </a:r>
            <a:r>
              <a:rPr lang="en-US" sz="2100" spc="95" dirty="0">
                <a:latin typeface="Times New Roman"/>
                <a:cs typeface="Times New Roman"/>
              </a:rPr>
              <a:t>services</a:t>
            </a:r>
            <a:r>
              <a:rPr lang="en-US" sz="2100" spc="40" dirty="0">
                <a:latin typeface="Times New Roman"/>
                <a:cs typeface="Times New Roman"/>
              </a:rPr>
              <a:t> </a:t>
            </a:r>
            <a:r>
              <a:rPr lang="en-US" sz="2100" spc="100" dirty="0">
                <a:latin typeface="Times New Roman"/>
                <a:cs typeface="Times New Roman"/>
              </a:rPr>
              <a:t>of</a:t>
            </a:r>
            <a:r>
              <a:rPr lang="en-US" sz="2100" spc="40" dirty="0">
                <a:latin typeface="Times New Roman"/>
                <a:cs typeface="Times New Roman"/>
              </a:rPr>
              <a:t> </a:t>
            </a:r>
            <a:r>
              <a:rPr lang="en-US" sz="2100" spc="105" dirty="0">
                <a:latin typeface="Times New Roman"/>
                <a:cs typeface="Times New Roman"/>
              </a:rPr>
              <a:t>a</a:t>
            </a:r>
            <a:r>
              <a:rPr lang="en-US" sz="2100" spc="35" dirty="0">
                <a:latin typeface="Times New Roman"/>
                <a:cs typeface="Times New Roman"/>
              </a:rPr>
              <a:t> </a:t>
            </a:r>
            <a:r>
              <a:rPr lang="en-US" sz="2100" spc="105" dirty="0">
                <a:latin typeface="Times New Roman"/>
                <a:cs typeface="Times New Roman"/>
              </a:rPr>
              <a:t>lower</a:t>
            </a:r>
            <a:r>
              <a:rPr lang="en-US" sz="2100" spc="35" dirty="0">
                <a:latin typeface="Times New Roman"/>
                <a:cs typeface="Times New Roman"/>
              </a:rPr>
              <a:t> </a:t>
            </a:r>
            <a:r>
              <a:rPr lang="en-US" sz="2100" spc="85" dirty="0">
                <a:latin typeface="Times New Roman"/>
                <a:cs typeface="Times New Roman"/>
              </a:rPr>
              <a:t>layer,</a:t>
            </a:r>
            <a:r>
              <a:rPr lang="en-US" sz="2100" spc="35" dirty="0">
                <a:latin typeface="Times New Roman"/>
                <a:cs typeface="Times New Roman"/>
              </a:rPr>
              <a:t> </a:t>
            </a:r>
            <a:r>
              <a:rPr lang="en-US" sz="2100" spc="100" dirty="0">
                <a:latin typeface="Times New Roman"/>
                <a:cs typeface="Times New Roman"/>
              </a:rPr>
              <a:t>but</a:t>
            </a:r>
            <a:r>
              <a:rPr lang="en-US" sz="2100" spc="35" dirty="0">
                <a:latin typeface="Times New Roman"/>
                <a:cs typeface="Times New Roman"/>
              </a:rPr>
              <a:t> </a:t>
            </a:r>
            <a:r>
              <a:rPr lang="en-US" sz="2100" spc="105" dirty="0">
                <a:latin typeface="Times New Roman"/>
                <a:cs typeface="Times New Roman"/>
              </a:rPr>
              <a:t>lower</a:t>
            </a:r>
            <a:r>
              <a:rPr lang="en-US" sz="2100" spc="55" dirty="0">
                <a:latin typeface="Times New Roman"/>
                <a:cs typeface="Times New Roman"/>
              </a:rPr>
              <a:t> </a:t>
            </a:r>
            <a:r>
              <a:rPr lang="en-US" sz="2100" spc="95" dirty="0">
                <a:latin typeface="Times New Roman"/>
                <a:cs typeface="Times New Roman"/>
              </a:rPr>
              <a:t>layers  </a:t>
            </a:r>
            <a:r>
              <a:rPr lang="en-US" sz="2100" spc="120" dirty="0">
                <a:latin typeface="Times New Roman"/>
                <a:cs typeface="Times New Roman"/>
              </a:rPr>
              <a:t>do </a:t>
            </a:r>
            <a:r>
              <a:rPr lang="en-US" sz="2100" spc="100" dirty="0">
                <a:latin typeface="Times New Roman"/>
                <a:cs typeface="Times New Roman"/>
              </a:rPr>
              <a:t>not </a:t>
            </a:r>
            <a:r>
              <a:rPr lang="en-US" sz="2100" spc="95" dirty="0">
                <a:latin typeface="Times New Roman"/>
                <a:cs typeface="Times New Roman"/>
              </a:rPr>
              <a:t>access </a:t>
            </a:r>
            <a:r>
              <a:rPr lang="en-US" sz="2100" spc="100" dirty="0">
                <a:latin typeface="Times New Roman"/>
                <a:cs typeface="Times New Roman"/>
              </a:rPr>
              <a:t>higher</a:t>
            </a:r>
            <a:r>
              <a:rPr lang="en-US" sz="2100" spc="20" dirty="0">
                <a:latin typeface="Times New Roman"/>
                <a:cs typeface="Times New Roman"/>
              </a:rPr>
              <a:t> </a:t>
            </a:r>
            <a:r>
              <a:rPr lang="en-US" sz="2100" spc="85" dirty="0">
                <a:latin typeface="Times New Roman"/>
                <a:cs typeface="Times New Roman"/>
              </a:rPr>
              <a:t>layers.</a:t>
            </a:r>
            <a:endParaRPr lang="en-US" sz="2100" dirty="0">
              <a:latin typeface="Times New Roman"/>
              <a:cs typeface="Times New Roman"/>
            </a:endParaRPr>
          </a:p>
          <a:p>
            <a:pPr marL="12700" marR="7620" algn="just">
              <a:lnSpc>
                <a:spcPct val="103299"/>
              </a:lnSpc>
              <a:spcBef>
                <a:spcPts val="810"/>
              </a:spcBef>
            </a:pPr>
            <a:r>
              <a:rPr lang="en-US" sz="2100" b="1" spc="110" dirty="0">
                <a:latin typeface="Times New Roman"/>
                <a:cs typeface="Times New Roman"/>
              </a:rPr>
              <a:t>Communicational. </a:t>
            </a:r>
            <a:r>
              <a:rPr lang="en-US" sz="2100" spc="95" dirty="0">
                <a:latin typeface="Times New Roman"/>
                <a:cs typeface="Times New Roman"/>
              </a:rPr>
              <a:t>All operations </a:t>
            </a:r>
            <a:r>
              <a:rPr lang="en-US" sz="2100" spc="90" dirty="0">
                <a:latin typeface="Times New Roman"/>
                <a:cs typeface="Times New Roman"/>
              </a:rPr>
              <a:t>that </a:t>
            </a:r>
            <a:r>
              <a:rPr lang="en-US" sz="2100" spc="100" dirty="0">
                <a:latin typeface="Times New Roman"/>
                <a:cs typeface="Times New Roman"/>
              </a:rPr>
              <a:t>access </a:t>
            </a:r>
            <a:r>
              <a:rPr lang="en-US" sz="2100" spc="95" dirty="0">
                <a:latin typeface="Times New Roman"/>
                <a:cs typeface="Times New Roman"/>
              </a:rPr>
              <a:t>the </a:t>
            </a:r>
            <a:r>
              <a:rPr lang="en-US" sz="2100" spc="120" dirty="0">
                <a:latin typeface="Times New Roman"/>
                <a:cs typeface="Times New Roman"/>
              </a:rPr>
              <a:t>same </a:t>
            </a:r>
            <a:r>
              <a:rPr lang="en-US" sz="2100" spc="95" dirty="0">
                <a:latin typeface="Times New Roman"/>
                <a:cs typeface="Times New Roman"/>
              </a:rPr>
              <a:t>data are </a:t>
            </a:r>
            <a:r>
              <a:rPr lang="en-US" sz="2100" spc="100" dirty="0">
                <a:latin typeface="Times New Roman"/>
                <a:cs typeface="Times New Roman"/>
              </a:rPr>
              <a:t>defined within  </a:t>
            </a:r>
            <a:r>
              <a:rPr lang="en-US" sz="2100" spc="114" dirty="0">
                <a:latin typeface="Times New Roman"/>
                <a:cs typeface="Times New Roman"/>
              </a:rPr>
              <a:t>one </a:t>
            </a:r>
            <a:r>
              <a:rPr lang="en-US" sz="2100" spc="85" dirty="0">
                <a:latin typeface="Times New Roman"/>
                <a:cs typeface="Times New Roman"/>
              </a:rPr>
              <a:t>class. </a:t>
            </a:r>
            <a:r>
              <a:rPr lang="en-US" sz="2100" spc="100" dirty="0">
                <a:latin typeface="Times New Roman"/>
                <a:cs typeface="Times New Roman"/>
              </a:rPr>
              <a:t>In </a:t>
            </a:r>
            <a:r>
              <a:rPr lang="en-US" sz="2100" spc="95" dirty="0">
                <a:latin typeface="Times New Roman"/>
                <a:cs typeface="Times New Roman"/>
              </a:rPr>
              <a:t>general, </a:t>
            </a:r>
            <a:r>
              <a:rPr lang="en-US" sz="2100" spc="105" dirty="0">
                <a:latin typeface="Times New Roman"/>
                <a:cs typeface="Times New Roman"/>
              </a:rPr>
              <a:t>such </a:t>
            </a:r>
            <a:r>
              <a:rPr lang="en-US" sz="2100" spc="90" dirty="0">
                <a:latin typeface="Times New Roman"/>
                <a:cs typeface="Times New Roman"/>
              </a:rPr>
              <a:t>classes </a:t>
            </a:r>
            <a:r>
              <a:rPr lang="en-US" sz="2100" spc="100" dirty="0">
                <a:latin typeface="Times New Roman"/>
                <a:cs typeface="Times New Roman"/>
              </a:rPr>
              <a:t>focus </a:t>
            </a:r>
            <a:r>
              <a:rPr lang="en-US" sz="2100" spc="90" dirty="0">
                <a:latin typeface="Times New Roman"/>
                <a:cs typeface="Times New Roman"/>
              </a:rPr>
              <a:t>solely </a:t>
            </a:r>
            <a:r>
              <a:rPr lang="en-US" sz="2100" spc="120" dirty="0">
                <a:latin typeface="Times New Roman"/>
                <a:cs typeface="Times New Roman"/>
              </a:rPr>
              <a:t>on </a:t>
            </a:r>
            <a:r>
              <a:rPr lang="en-US" sz="2100" spc="95" dirty="0">
                <a:latin typeface="Times New Roman"/>
                <a:cs typeface="Times New Roman"/>
              </a:rPr>
              <a:t>the </a:t>
            </a:r>
            <a:r>
              <a:rPr lang="en-US" sz="2100" spc="100" dirty="0">
                <a:latin typeface="Times New Roman"/>
                <a:cs typeface="Times New Roman"/>
              </a:rPr>
              <a:t>data </a:t>
            </a:r>
            <a:r>
              <a:rPr lang="en-US" sz="2100" spc="90" dirty="0">
                <a:latin typeface="Times New Roman"/>
                <a:cs typeface="Times New Roman"/>
              </a:rPr>
              <a:t>in </a:t>
            </a:r>
            <a:r>
              <a:rPr lang="en-US" sz="2100" spc="95" dirty="0">
                <a:latin typeface="Times New Roman"/>
                <a:cs typeface="Times New Roman"/>
              </a:rPr>
              <a:t>question, accessing  </a:t>
            </a:r>
            <a:r>
              <a:rPr lang="en-US" sz="2100" spc="114" dirty="0">
                <a:latin typeface="Times New Roman"/>
                <a:cs typeface="Times New Roman"/>
              </a:rPr>
              <a:t>and </a:t>
            </a:r>
            <a:r>
              <a:rPr lang="en-US" sz="2100" spc="90" dirty="0">
                <a:latin typeface="Times New Roman"/>
                <a:cs typeface="Times New Roman"/>
              </a:rPr>
              <a:t>storing</a:t>
            </a:r>
            <a:r>
              <a:rPr lang="en-US" sz="2100" spc="5" dirty="0">
                <a:latin typeface="Times New Roman"/>
                <a:cs typeface="Times New Roman"/>
              </a:rPr>
              <a:t> </a:t>
            </a:r>
            <a:r>
              <a:rPr lang="en-US" sz="2100" spc="65" dirty="0">
                <a:latin typeface="Times New Roman"/>
                <a:cs typeface="Times New Roman"/>
              </a:rPr>
              <a:t>it.</a:t>
            </a:r>
            <a:endParaRPr lang="en-US" sz="2100" dirty="0">
              <a:latin typeface="Times New Roman"/>
              <a:cs typeface="Times New Roman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6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-713317"/>
            <a:ext cx="6995160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object 3"/>
          <p:cNvSpPr txBox="1">
            <a:spLocks noGrp="1"/>
          </p:cNvSpPr>
          <p:nvPr>
            <p:ph idx="1"/>
          </p:nvPr>
        </p:nvSpPr>
        <p:spPr>
          <a:xfrm>
            <a:off x="259080" y="1069975"/>
            <a:ext cx="6995160" cy="86051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8255" algn="just">
              <a:lnSpc>
                <a:spcPct val="104299"/>
              </a:lnSpc>
            </a:pPr>
            <a:r>
              <a:rPr sz="1400" spc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Classes </a:t>
            </a:r>
            <a:r>
              <a:rPr sz="1400" spc="114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components </a:t>
            </a:r>
            <a:r>
              <a:rPr sz="1400" spc="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sz="1400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exhibit </a:t>
            </a:r>
            <a:r>
              <a:rPr sz="1400" b="1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functional, </a:t>
            </a:r>
            <a:r>
              <a:rPr sz="1400" b="1" spc="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layer, </a:t>
            </a:r>
            <a:r>
              <a:rPr sz="1400" b="1" spc="1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1400" b="1" spc="1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communicational  </a:t>
            </a:r>
            <a:r>
              <a:rPr sz="1400" b="1" spc="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cohesion</a:t>
            </a:r>
            <a:r>
              <a:rPr sz="1400" b="1" spc="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1400" b="1" spc="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relatively</a:t>
            </a:r>
            <a:r>
              <a:rPr sz="1400" b="1" spc="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</a:t>
            </a:r>
            <a:r>
              <a:rPr sz="1400" b="1" spc="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400" b="1" spc="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implement,</a:t>
            </a:r>
            <a:r>
              <a:rPr sz="1400" b="1" spc="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test,</a:t>
            </a:r>
            <a:r>
              <a:rPr sz="1400" b="1" spc="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400" b="1" spc="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maintain.</a:t>
            </a:r>
            <a:endParaRPr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>
              <a:lnSpc>
                <a:spcPct val="100000"/>
              </a:lnSpc>
              <a:spcBef>
                <a:spcPts val="855"/>
              </a:spcBef>
            </a:pPr>
            <a:r>
              <a:rPr sz="1400" b="1" u="heavy" dirty="0" smtClean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Coupling</a:t>
            </a:r>
            <a:endParaRPr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6100" marR="481965" indent="-228600" algn="just">
              <a:lnSpc>
                <a:spcPct val="129400"/>
              </a:lnSpc>
              <a:spcBef>
                <a:spcPts val="500"/>
              </a:spcBef>
              <a:buClr>
                <a:srgbClr val="000000"/>
              </a:buClr>
              <a:buFont typeface="Symbol"/>
              <a:buChar char=""/>
              <a:tabLst>
                <a:tab pos="546100" algn="l"/>
              </a:tabLst>
            </a:pPr>
            <a:r>
              <a:rPr sz="1400" spc="12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1400" spc="3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spc="4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114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amount</a:t>
            </a:r>
            <a:r>
              <a:rPr sz="1400" spc="3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400" spc="4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11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  <a:r>
              <a:rPr sz="1400" spc="4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114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400" spc="3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</a:t>
            </a:r>
            <a:r>
              <a:rPr sz="1400" spc="5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increases</a:t>
            </a:r>
            <a:r>
              <a:rPr sz="1400" spc="3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7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(i.e.,</a:t>
            </a:r>
            <a:r>
              <a:rPr sz="1400" spc="4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 the </a:t>
            </a:r>
            <a:r>
              <a:rPr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 of </a:t>
            </a:r>
            <a:r>
              <a:rPr sz="1400" spc="10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“connectedness” </a:t>
            </a:r>
            <a:r>
              <a:rPr sz="1400" spc="11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sz="1400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 increases), </a:t>
            </a:r>
            <a:r>
              <a:rPr sz="1400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sz="1400" spc="10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complexity </a:t>
            </a:r>
            <a:r>
              <a:rPr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1400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400" spc="11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sz="1400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increases. </a:t>
            </a:r>
            <a:r>
              <a:rPr sz="1400" spc="13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1400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sz="1400" spc="10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complexity  </a:t>
            </a:r>
            <a:r>
              <a:rPr sz="1400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increases, </a:t>
            </a:r>
            <a:r>
              <a:rPr sz="1400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400" spc="8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difficulty </a:t>
            </a:r>
            <a:r>
              <a:rPr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1400" spc="10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implementing, </a:t>
            </a:r>
            <a:r>
              <a:rPr sz="1400" spc="8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testing, </a:t>
            </a:r>
            <a:r>
              <a:rPr sz="1400" spc="114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maintaining  software</a:t>
            </a:r>
            <a:r>
              <a:rPr sz="1400" spc="4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10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grows.</a:t>
            </a:r>
            <a:endParaRPr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6100" marR="480059" indent="-228600" algn="just">
              <a:lnSpc>
                <a:spcPct val="129500"/>
              </a:lnSpc>
              <a:spcBef>
                <a:spcPts val="105"/>
              </a:spcBef>
              <a:buClr>
                <a:srgbClr val="000000"/>
              </a:buClr>
              <a:buFont typeface="Symbol"/>
              <a:buChar char=""/>
              <a:tabLst>
                <a:tab pos="546100" algn="l"/>
              </a:tabLst>
            </a:pPr>
            <a:r>
              <a:rPr sz="1400" b="1" i="1" spc="11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Coupling </a:t>
            </a:r>
            <a:r>
              <a:rPr sz="1400" spc="7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1400" spc="10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1400" spc="8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qualitative </a:t>
            </a:r>
            <a:r>
              <a:rPr sz="1400" spc="11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 </a:t>
            </a:r>
            <a:r>
              <a:rPr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1400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400" b="1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 </a:t>
            </a:r>
            <a:r>
              <a:rPr sz="1400" b="1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1400" b="1" spc="11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sz="1400" b="1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 are  </a:t>
            </a:r>
            <a:r>
              <a:rPr sz="1400" b="1" spc="10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connected</a:t>
            </a:r>
            <a:r>
              <a:rPr sz="1400" b="1" spc="2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400" b="1" spc="1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14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sz="1400" b="1" spc="2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another.</a:t>
            </a:r>
            <a:r>
              <a:rPr sz="1400" spc="2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2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1400" b="1" spc="2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  <a:r>
              <a:rPr sz="1400" b="1" spc="3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0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(and</a:t>
            </a:r>
            <a:r>
              <a:rPr sz="1400" b="1" spc="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1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components)</a:t>
            </a:r>
            <a:r>
              <a:rPr sz="1400" b="1" spc="2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2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become</a:t>
            </a:r>
            <a:r>
              <a:rPr sz="1400" b="1" spc="4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2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 </a:t>
            </a:r>
            <a:r>
              <a:rPr sz="1400" b="1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interdependent, </a:t>
            </a:r>
            <a:r>
              <a:rPr sz="1400" b="1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coupling </a:t>
            </a:r>
            <a:r>
              <a:rPr sz="1400" b="1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increases. </a:t>
            </a:r>
            <a:r>
              <a:rPr sz="1400" spc="14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 </a:t>
            </a:r>
            <a:r>
              <a:rPr sz="1400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</a:t>
            </a:r>
            <a:r>
              <a:rPr sz="1400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 </a:t>
            </a:r>
            <a:r>
              <a:rPr sz="1400" spc="10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component-level </a:t>
            </a:r>
            <a:r>
              <a:rPr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sz="1400" spc="7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1400" spc="13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1400" spc="13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13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 </a:t>
            </a:r>
            <a:r>
              <a:rPr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coupling </a:t>
            </a:r>
            <a:r>
              <a:rPr sz="1400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sz="1400" spc="114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sz="1400" spc="-17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sz="1400" spc="7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1400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possible.</a:t>
            </a:r>
            <a:endParaRPr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6100" marR="481330" indent="-228600" algn="just">
              <a:lnSpc>
                <a:spcPct val="129600"/>
              </a:lnSpc>
              <a:spcBef>
                <a:spcPts val="100"/>
              </a:spcBef>
              <a:buClr>
                <a:srgbClr val="000000"/>
              </a:buClr>
              <a:buFont typeface="Symbol"/>
              <a:buChar char=""/>
              <a:tabLst>
                <a:tab pos="546100" algn="l"/>
              </a:tabLst>
            </a:pPr>
            <a:r>
              <a:rPr sz="1400" b="1" i="1" u="heavy" spc="105" dirty="0" smtClean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Content coupling</a:t>
            </a:r>
            <a:r>
              <a:rPr sz="1400" b="1" i="1" spc="10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occurs </a:t>
            </a:r>
            <a:r>
              <a:rPr sz="1400" b="1" spc="12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sz="1400" b="1" spc="114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component </a:t>
            </a:r>
            <a:r>
              <a:rPr sz="1400" b="1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“surreptitiously  </a:t>
            </a:r>
            <a:r>
              <a:rPr sz="1400" b="1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modifies </a:t>
            </a:r>
            <a:r>
              <a:rPr sz="1400" b="1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sz="1400" b="1" spc="8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sz="1400" b="1" spc="8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1400" b="1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to </a:t>
            </a:r>
            <a:r>
              <a:rPr sz="1400" b="1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</a:t>
            </a:r>
            <a:r>
              <a:rPr sz="1400" b="1" spc="114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component” </a:t>
            </a:r>
            <a:r>
              <a:rPr sz="1400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.This violates  </a:t>
            </a:r>
            <a:r>
              <a:rPr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  <a:r>
              <a:rPr sz="1400" spc="12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hiding—a </a:t>
            </a:r>
            <a:r>
              <a:rPr sz="1400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  <a:r>
              <a:rPr sz="1400" spc="-15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11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en-US" sz="1400" spc="11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11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concept.</a:t>
            </a:r>
            <a:endParaRPr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6100" marR="480059" indent="-228600" algn="just">
              <a:lnSpc>
                <a:spcPct val="129400"/>
              </a:lnSpc>
              <a:spcBef>
                <a:spcPts val="105"/>
              </a:spcBef>
              <a:buClr>
                <a:srgbClr val="000000"/>
              </a:buClr>
              <a:buFont typeface="Symbol"/>
              <a:buChar char=""/>
              <a:tabLst>
                <a:tab pos="546100" algn="l"/>
              </a:tabLst>
            </a:pPr>
            <a:r>
              <a:rPr sz="1400" b="1" i="1" u="heavy" spc="100" dirty="0" smtClean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Control </a:t>
            </a:r>
            <a:r>
              <a:rPr sz="1400" b="1" i="1" u="heavy" spc="105" dirty="0" smtClean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coupling</a:t>
            </a:r>
            <a:r>
              <a:rPr sz="1400" b="1" i="1" spc="10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10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occurs </a:t>
            </a:r>
            <a:r>
              <a:rPr sz="1400" b="1" spc="12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sz="1400" b="1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 </a:t>
            </a:r>
            <a:r>
              <a:rPr sz="1400" b="1" i="1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A() </a:t>
            </a:r>
            <a:r>
              <a:rPr sz="1400" b="1" spc="10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invokes </a:t>
            </a:r>
            <a:r>
              <a:rPr sz="1400" b="1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 </a:t>
            </a:r>
            <a:r>
              <a:rPr sz="1400" b="1" i="1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B()  </a:t>
            </a:r>
            <a:r>
              <a:rPr sz="1400" b="1" spc="114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1400" b="1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passes </a:t>
            </a:r>
            <a:r>
              <a:rPr sz="1400" b="1" spc="10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1400" b="1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</a:t>
            </a:r>
            <a:r>
              <a:rPr sz="1400" b="1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flag to </a:t>
            </a:r>
            <a:r>
              <a:rPr sz="1400" b="1" i="1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</a:t>
            </a:r>
            <a:r>
              <a:rPr sz="1400" i="1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12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spc="-18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</a:t>
            </a:r>
            <a:r>
              <a:rPr sz="1400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flag </a:t>
            </a:r>
            <a:r>
              <a:rPr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sz="1400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“directs” logical  </a:t>
            </a:r>
            <a:r>
              <a:rPr sz="1400" spc="10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</a:t>
            </a:r>
            <a:r>
              <a:rPr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within </a:t>
            </a:r>
            <a:r>
              <a:rPr sz="1400" i="1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sz="1400" spc="12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400" spc="11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sz="1400" spc="8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sz="1400" spc="114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coupling </a:t>
            </a:r>
            <a:r>
              <a:rPr sz="1400" spc="7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1400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sz="1400" spc="11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 </a:t>
            </a:r>
            <a:r>
              <a:rPr sz="1400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unrelated </a:t>
            </a:r>
            <a:r>
              <a:rPr sz="1400" spc="11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</a:t>
            </a:r>
            <a:r>
              <a:rPr sz="1400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1400" i="1" spc="14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sz="1400" spc="10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sz="1400" spc="8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r>
              <a:rPr sz="1400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sz="1400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necessity </a:t>
            </a:r>
            <a:r>
              <a:rPr sz="1400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1400" spc="11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</a:t>
            </a:r>
            <a:r>
              <a:rPr sz="1400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sz="1400" spc="114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meaning </a:t>
            </a:r>
            <a:r>
              <a:rPr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1400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control </a:t>
            </a:r>
            <a:r>
              <a:rPr sz="1400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flag </a:t>
            </a:r>
            <a:r>
              <a:rPr sz="1400" spc="8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sz="1400" i="1" spc="14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1400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passes. </a:t>
            </a:r>
            <a:r>
              <a:rPr sz="1400" spc="7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sz="1400" spc="8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sz="1400" spc="7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overlooked, </a:t>
            </a:r>
            <a:r>
              <a:rPr sz="1400" spc="11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 </a:t>
            </a:r>
            <a:r>
              <a:rPr sz="1400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 </a:t>
            </a:r>
            <a:r>
              <a:rPr sz="1400" spc="8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sz="1400" spc="2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8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result.</a:t>
            </a:r>
            <a:endParaRPr lang="en-US" sz="1400" spc="80" dirty="0" smtClean="0">
              <a:solidFill>
                <a:srgbClr val="221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6100" marR="480059" indent="-228600" algn="just">
              <a:lnSpc>
                <a:spcPct val="129400"/>
              </a:lnSpc>
              <a:spcBef>
                <a:spcPts val="105"/>
              </a:spcBef>
              <a:buClr>
                <a:srgbClr val="000000"/>
              </a:buClr>
              <a:buFont typeface="Symbol"/>
              <a:buChar char=""/>
              <a:tabLst>
                <a:tab pos="546100" algn="l"/>
              </a:tabLst>
            </a:pPr>
            <a:r>
              <a:rPr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1400" b="1" i="1" u="heavy" spc="100" dirty="0" smtClean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External </a:t>
            </a:r>
            <a:r>
              <a:rPr sz="1400" b="1" i="1" u="heavy" spc="105" dirty="0" smtClean="0">
                <a:solidFill>
                  <a:srgbClr val="221F1F"/>
                </a:solidFill>
                <a:uFill>
                  <a:solidFill>
                    <a:srgbClr val="221F1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coupling</a:t>
            </a:r>
            <a:r>
              <a:rPr sz="1400" b="1" i="1" spc="10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occurs </a:t>
            </a:r>
            <a:r>
              <a:rPr sz="1400" b="1" spc="12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sz="1400" b="1" spc="10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1400" b="1" spc="114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 communicates </a:t>
            </a:r>
            <a:r>
              <a:rPr sz="1400" b="1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 </a:t>
            </a:r>
            <a:r>
              <a:rPr sz="1400" b="1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collaborates </a:t>
            </a:r>
            <a:r>
              <a:rPr sz="1400" b="1" spc="10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sz="1400" b="1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</a:t>
            </a:r>
            <a:r>
              <a:rPr sz="1400" b="1" spc="114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 </a:t>
            </a:r>
            <a:r>
              <a:rPr sz="1400" b="1" spc="8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(e.g., </a:t>
            </a:r>
            <a:r>
              <a:rPr sz="1400" b="1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</a:t>
            </a:r>
            <a:r>
              <a:rPr sz="1400" b="1" spc="11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 </a:t>
            </a:r>
            <a:r>
              <a:rPr sz="1400" b="1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functions, </a:t>
            </a:r>
            <a:r>
              <a:rPr sz="1400" b="1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</a:t>
            </a:r>
            <a:r>
              <a:rPr sz="1400" b="1" spc="8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capability, </a:t>
            </a:r>
            <a:r>
              <a:rPr sz="1400" b="1" spc="10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tele-communication </a:t>
            </a:r>
            <a:r>
              <a:rPr sz="1400" b="1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functions). </a:t>
            </a:r>
            <a:r>
              <a:rPr sz="1400" spc="11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Although </a:t>
            </a:r>
            <a:r>
              <a:rPr sz="1400" spc="8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</a:t>
            </a:r>
            <a:r>
              <a:rPr sz="1400" spc="10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coupling </a:t>
            </a:r>
            <a:r>
              <a:rPr sz="1400" spc="7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1400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necessary, </a:t>
            </a:r>
            <a:r>
              <a:rPr sz="1400" spc="6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sz="1400" spc="10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</a:t>
            </a:r>
            <a:r>
              <a:rPr sz="1400" spc="11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</a:t>
            </a:r>
            <a:r>
              <a:rPr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 </a:t>
            </a:r>
            <a:r>
              <a:rPr sz="1400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400" spc="-4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10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 </a:t>
            </a:r>
            <a:r>
              <a:rPr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</a:t>
            </a:r>
            <a:r>
              <a:rPr sz="1400" spc="5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12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sz="1400" spc="6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400" spc="6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114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r>
              <a:rPr sz="1400" spc="6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1400" spc="7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  <a:r>
              <a:rPr sz="1400" spc="7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within</a:t>
            </a:r>
            <a:r>
              <a:rPr sz="1400" spc="5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10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6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</a:t>
            </a:r>
            <a:endParaRPr lang="en-US" sz="1400" spc="100" dirty="0" smtClean="0">
              <a:solidFill>
                <a:srgbClr val="221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6100" marR="479425" indent="-228600" algn="just">
              <a:lnSpc>
                <a:spcPct val="129400"/>
              </a:lnSpc>
              <a:spcBef>
                <a:spcPts val="105"/>
              </a:spcBef>
              <a:buFont typeface="Symbol"/>
              <a:buChar char=""/>
              <a:tabLst>
                <a:tab pos="591820" algn="l"/>
              </a:tabLst>
            </a:pPr>
            <a:r>
              <a:rPr lang="en-US" sz="1400" spc="10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1400" spc="114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communicate </a:t>
            </a:r>
            <a:r>
              <a:rPr lang="en-US" sz="1400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internally </a:t>
            </a:r>
            <a:r>
              <a:rPr lang="en-US" sz="1400" spc="114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400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externally. </a:t>
            </a:r>
            <a:r>
              <a:rPr lang="en-US" sz="1400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Therefore,  </a:t>
            </a:r>
            <a:r>
              <a:rPr lang="en-US"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coupling </a:t>
            </a:r>
            <a:r>
              <a:rPr lang="en-US" sz="1400" spc="7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1400" spc="10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400" spc="8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 </a:t>
            </a:r>
            <a:r>
              <a:rPr lang="en-US"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400" spc="7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life. </a:t>
            </a:r>
            <a:r>
              <a:rPr lang="en-US" sz="1400" spc="114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However, </a:t>
            </a:r>
            <a:r>
              <a:rPr lang="en-US" sz="1400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 </a:t>
            </a:r>
            <a:r>
              <a:rPr lang="en-US" sz="1400" spc="10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</a:t>
            </a:r>
            <a:r>
              <a:rPr lang="en-US" sz="1400" spc="12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</a:t>
            </a:r>
            <a:r>
              <a:rPr lang="en-US" sz="1400" spc="9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400" spc="100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 coupling </a:t>
            </a:r>
            <a:r>
              <a:rPr lang="en-US" sz="1400" spc="114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whenever</a:t>
            </a:r>
            <a:r>
              <a:rPr lang="en-US" sz="1400" spc="2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pc="95" dirty="0" smtClean="0">
                <a:solidFill>
                  <a:srgbClr val="22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6100" marR="479425" indent="-228600" algn="just">
              <a:lnSpc>
                <a:spcPct val="129400"/>
              </a:lnSpc>
              <a:spcBef>
                <a:spcPts val="105"/>
              </a:spcBef>
              <a:buFont typeface="Symbol"/>
              <a:buChar char=""/>
              <a:tabLst>
                <a:tab pos="591820" algn="l"/>
              </a:tabLst>
            </a:pPr>
            <a:endParaRPr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633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u="heavy" spc="-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/>
            </a:r>
            <a:br>
              <a:rPr lang="en-US" sz="3600" b="1" u="heavy" spc="-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</a:br>
            <a:r>
              <a:rPr lang="en-US" sz="3600" b="1" u="heavy" spc="-5" dirty="0" smtClean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CONDUCTING </a:t>
            </a:r>
            <a:r>
              <a:rPr lang="en-US" sz="3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 LEVEL DESIGN</a:t>
            </a:r>
            <a:r>
              <a:rPr lang="en-US" dirty="0">
                <a:latin typeface="Times New Roman"/>
                <a:cs typeface="Times New Roman"/>
              </a:rPr>
              <a:t/>
            </a:r>
            <a:br>
              <a:rPr lang="en-US" dirty="0">
                <a:latin typeface="Times New Roman"/>
                <a:cs typeface="Times New Roman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2139951"/>
            <a:ext cx="7319010" cy="706134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lang="en-US" sz="5400" dirty="0">
              <a:latin typeface="Times New Roman"/>
              <a:cs typeface="Times New Roman"/>
            </a:endParaRPr>
          </a:p>
          <a:p>
            <a:pPr marL="88900" marR="5080" indent="43815" algn="just">
              <a:lnSpc>
                <a:spcPct val="102499"/>
              </a:lnSpc>
            </a:pPr>
            <a:r>
              <a:rPr lang="en-US" spc="85" dirty="0">
                <a:latin typeface="Times New Roman"/>
                <a:cs typeface="Times New Roman"/>
              </a:rPr>
              <a:t>The </a:t>
            </a:r>
            <a:r>
              <a:rPr lang="en-US" spc="75" dirty="0">
                <a:latin typeface="Times New Roman"/>
                <a:cs typeface="Times New Roman"/>
              </a:rPr>
              <a:t>following </a:t>
            </a:r>
            <a:r>
              <a:rPr lang="en-US" spc="70" dirty="0">
                <a:latin typeface="Times New Roman"/>
                <a:cs typeface="Times New Roman"/>
              </a:rPr>
              <a:t>steps represent </a:t>
            </a:r>
            <a:r>
              <a:rPr lang="en-US" spc="75" dirty="0">
                <a:latin typeface="Times New Roman"/>
                <a:cs typeface="Times New Roman"/>
              </a:rPr>
              <a:t>a </a:t>
            </a:r>
            <a:r>
              <a:rPr lang="en-US" spc="65" dirty="0">
                <a:latin typeface="Times New Roman"/>
                <a:cs typeface="Times New Roman"/>
              </a:rPr>
              <a:t>typical </a:t>
            </a:r>
            <a:r>
              <a:rPr lang="en-US" spc="95" dirty="0">
                <a:latin typeface="Times New Roman"/>
                <a:cs typeface="Times New Roman"/>
              </a:rPr>
              <a:t>task </a:t>
            </a:r>
            <a:r>
              <a:rPr lang="en-US" spc="85" dirty="0">
                <a:latin typeface="Times New Roman"/>
                <a:cs typeface="Times New Roman"/>
              </a:rPr>
              <a:t>set </a:t>
            </a:r>
            <a:r>
              <a:rPr lang="en-US" spc="90" dirty="0">
                <a:latin typeface="Times New Roman"/>
                <a:cs typeface="Times New Roman"/>
              </a:rPr>
              <a:t>for </a:t>
            </a:r>
            <a:r>
              <a:rPr lang="en-US" spc="105" dirty="0">
                <a:latin typeface="Times New Roman"/>
                <a:cs typeface="Times New Roman"/>
              </a:rPr>
              <a:t>component-level </a:t>
            </a:r>
            <a:r>
              <a:rPr lang="en-US" spc="95" dirty="0">
                <a:latin typeface="Times New Roman"/>
                <a:cs typeface="Times New Roman"/>
              </a:rPr>
              <a:t>design, </a:t>
            </a:r>
            <a:r>
              <a:rPr lang="en-US" spc="125" dirty="0">
                <a:latin typeface="Times New Roman"/>
                <a:cs typeface="Times New Roman"/>
              </a:rPr>
              <a:t>when  </a:t>
            </a:r>
            <a:r>
              <a:rPr lang="en-US" spc="65" dirty="0">
                <a:latin typeface="Times New Roman"/>
                <a:cs typeface="Times New Roman"/>
              </a:rPr>
              <a:t>it </a:t>
            </a:r>
            <a:r>
              <a:rPr lang="en-US" spc="75" dirty="0">
                <a:latin typeface="Times New Roman"/>
                <a:cs typeface="Times New Roman"/>
              </a:rPr>
              <a:t>is </a:t>
            </a:r>
            <a:r>
              <a:rPr lang="en-US" spc="100" dirty="0">
                <a:latin typeface="Times New Roman"/>
                <a:cs typeface="Times New Roman"/>
              </a:rPr>
              <a:t>applied </a:t>
            </a:r>
            <a:r>
              <a:rPr lang="en-US" spc="90" dirty="0">
                <a:latin typeface="Times New Roman"/>
                <a:cs typeface="Times New Roman"/>
              </a:rPr>
              <a:t>for </a:t>
            </a:r>
            <a:r>
              <a:rPr lang="en-US" spc="110" dirty="0">
                <a:latin typeface="Times New Roman"/>
                <a:cs typeface="Times New Roman"/>
              </a:rPr>
              <a:t>an </a:t>
            </a:r>
            <a:r>
              <a:rPr lang="en-US" spc="95" dirty="0">
                <a:latin typeface="Times New Roman"/>
                <a:cs typeface="Times New Roman"/>
              </a:rPr>
              <a:t>object-oriented</a:t>
            </a:r>
            <a:r>
              <a:rPr lang="en-US" spc="-90" dirty="0">
                <a:latin typeface="Times New Roman"/>
                <a:cs typeface="Times New Roman"/>
              </a:rPr>
              <a:t> </a:t>
            </a:r>
            <a:r>
              <a:rPr lang="en-US" spc="100" dirty="0">
                <a:latin typeface="Times New Roman"/>
                <a:cs typeface="Times New Roman"/>
              </a:rPr>
              <a:t>system.</a:t>
            </a:r>
            <a:endParaRPr lang="en-US" dirty="0">
              <a:latin typeface="Times New Roman"/>
              <a:cs typeface="Times New Roman"/>
            </a:endParaRPr>
          </a:p>
          <a:p>
            <a:pPr marL="88900" marR="5080" algn="just">
              <a:lnSpc>
                <a:spcPct val="102899"/>
              </a:lnSpc>
              <a:spcBef>
                <a:spcPts val="819"/>
              </a:spcBef>
            </a:pPr>
            <a:r>
              <a:rPr lang="en-US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lang="en-US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1. </a:t>
            </a:r>
            <a:r>
              <a:rPr lang="en-US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Identify </a:t>
            </a:r>
            <a:r>
              <a:rPr lang="en-US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all </a:t>
            </a:r>
            <a:r>
              <a:rPr lang="en-US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 </a:t>
            </a:r>
            <a:r>
              <a:rPr lang="en-US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classes </a:t>
            </a:r>
            <a:r>
              <a:rPr lang="en-US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that </a:t>
            </a:r>
            <a:r>
              <a:rPr lang="en-US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correspond </a:t>
            </a:r>
            <a:r>
              <a:rPr lang="en-US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 </a:t>
            </a:r>
            <a:r>
              <a:rPr lang="en-US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lang="en-US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problem </a:t>
            </a:r>
            <a:r>
              <a:rPr lang="en-US" b="1" u="heavy" spc="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domain.</a:t>
            </a:r>
            <a:r>
              <a:rPr lang="en-US" b="1" spc="85" dirty="0">
                <a:latin typeface="Times New Roman"/>
                <a:cs typeface="Times New Roman"/>
              </a:rPr>
              <a:t> </a:t>
            </a:r>
            <a:r>
              <a:rPr lang="en-US" spc="85" dirty="0">
                <a:latin typeface="Times New Roman"/>
                <a:cs typeface="Times New Roman"/>
              </a:rPr>
              <a:t>Using  </a:t>
            </a:r>
            <a:r>
              <a:rPr lang="en-US" spc="70" dirty="0">
                <a:latin typeface="Times New Roman"/>
                <a:cs typeface="Times New Roman"/>
              </a:rPr>
              <a:t>the requirements </a:t>
            </a:r>
            <a:r>
              <a:rPr lang="en-US" spc="85" dirty="0">
                <a:latin typeface="Times New Roman"/>
                <a:cs typeface="Times New Roman"/>
              </a:rPr>
              <a:t>and </a:t>
            </a:r>
            <a:r>
              <a:rPr lang="en-US" spc="65" dirty="0">
                <a:latin typeface="Times New Roman"/>
                <a:cs typeface="Times New Roman"/>
              </a:rPr>
              <a:t>architectural </a:t>
            </a:r>
            <a:r>
              <a:rPr lang="en-US" spc="80" dirty="0">
                <a:latin typeface="Times New Roman"/>
                <a:cs typeface="Times New Roman"/>
              </a:rPr>
              <a:t>model, each </a:t>
            </a:r>
            <a:r>
              <a:rPr lang="en-US" spc="65" dirty="0">
                <a:latin typeface="Times New Roman"/>
                <a:cs typeface="Times New Roman"/>
              </a:rPr>
              <a:t>analysis class </a:t>
            </a:r>
            <a:r>
              <a:rPr lang="en-US" spc="80" dirty="0">
                <a:latin typeface="Times New Roman"/>
                <a:cs typeface="Times New Roman"/>
              </a:rPr>
              <a:t>and </a:t>
            </a:r>
            <a:r>
              <a:rPr lang="en-US" spc="65" dirty="0">
                <a:latin typeface="Times New Roman"/>
                <a:cs typeface="Times New Roman"/>
              </a:rPr>
              <a:t>architectural  </a:t>
            </a:r>
            <a:r>
              <a:rPr lang="en-US" spc="80" dirty="0">
                <a:latin typeface="Times New Roman"/>
                <a:cs typeface="Times New Roman"/>
              </a:rPr>
              <a:t>component </a:t>
            </a:r>
            <a:r>
              <a:rPr lang="en-US" spc="55" dirty="0">
                <a:latin typeface="Times New Roman"/>
                <a:cs typeface="Times New Roman"/>
              </a:rPr>
              <a:t>is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70" dirty="0">
                <a:latin typeface="Times New Roman"/>
                <a:cs typeface="Times New Roman"/>
              </a:rPr>
              <a:t>elaborated</a:t>
            </a:r>
            <a:endParaRPr lang="en-US" dirty="0">
              <a:latin typeface="Times New Roman"/>
              <a:cs typeface="Times New Roman"/>
            </a:endParaRPr>
          </a:p>
          <a:p>
            <a:pPr marL="88900" marR="5080" algn="just">
              <a:lnSpc>
                <a:spcPct val="103099"/>
              </a:lnSpc>
              <a:spcBef>
                <a:spcPts val="835"/>
              </a:spcBef>
            </a:pPr>
            <a:r>
              <a:rPr lang="en-US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lang="en-US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2. </a:t>
            </a:r>
            <a:r>
              <a:rPr lang="en-US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Identify </a:t>
            </a:r>
            <a:r>
              <a:rPr lang="en-US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all </a:t>
            </a:r>
            <a:r>
              <a:rPr lang="en-US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 </a:t>
            </a:r>
            <a:r>
              <a:rPr lang="en-US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classes </a:t>
            </a:r>
            <a:r>
              <a:rPr lang="en-US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that </a:t>
            </a:r>
            <a:r>
              <a:rPr lang="en-US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correspond </a:t>
            </a:r>
            <a:r>
              <a:rPr lang="en-US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 </a:t>
            </a:r>
            <a:r>
              <a:rPr lang="en-US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lang="en-US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infrastructure </a:t>
            </a:r>
            <a:r>
              <a:rPr lang="en-US" b="1" u="heavy" spc="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domain</a:t>
            </a:r>
            <a:r>
              <a:rPr lang="en-US" b="1" spc="85" dirty="0">
                <a:solidFill>
                  <a:srgbClr val="00ADEE"/>
                </a:solidFill>
                <a:latin typeface="Times New Roman"/>
                <a:cs typeface="Times New Roman"/>
              </a:rPr>
              <a:t>.  </a:t>
            </a:r>
            <a:r>
              <a:rPr lang="en-US" spc="110" dirty="0">
                <a:latin typeface="Times New Roman"/>
                <a:cs typeface="Times New Roman"/>
              </a:rPr>
              <a:t>These </a:t>
            </a:r>
            <a:r>
              <a:rPr lang="en-US" spc="90" dirty="0">
                <a:latin typeface="Times New Roman"/>
                <a:cs typeface="Times New Roman"/>
              </a:rPr>
              <a:t>classes </a:t>
            </a:r>
            <a:r>
              <a:rPr lang="en-US" spc="95" dirty="0">
                <a:latin typeface="Times New Roman"/>
                <a:cs typeface="Times New Roman"/>
              </a:rPr>
              <a:t>are </a:t>
            </a:r>
            <a:r>
              <a:rPr lang="en-US" spc="105" dirty="0">
                <a:latin typeface="Times New Roman"/>
                <a:cs typeface="Times New Roman"/>
              </a:rPr>
              <a:t>not </a:t>
            </a:r>
            <a:r>
              <a:rPr lang="en-US" spc="100" dirty="0">
                <a:latin typeface="Times New Roman"/>
                <a:cs typeface="Times New Roman"/>
              </a:rPr>
              <a:t>described </a:t>
            </a:r>
            <a:r>
              <a:rPr lang="en-US" spc="90" dirty="0">
                <a:latin typeface="Times New Roman"/>
                <a:cs typeface="Times New Roman"/>
              </a:rPr>
              <a:t>in </a:t>
            </a:r>
            <a:r>
              <a:rPr lang="en-US" spc="95" dirty="0">
                <a:latin typeface="Times New Roman"/>
                <a:cs typeface="Times New Roman"/>
              </a:rPr>
              <a:t>the </a:t>
            </a:r>
            <a:r>
              <a:rPr lang="en-US" spc="100" dirty="0">
                <a:latin typeface="Times New Roman"/>
                <a:cs typeface="Times New Roman"/>
              </a:rPr>
              <a:t>requirements </a:t>
            </a:r>
            <a:r>
              <a:rPr lang="en-US" spc="114" dirty="0">
                <a:latin typeface="Times New Roman"/>
                <a:cs typeface="Times New Roman"/>
              </a:rPr>
              <a:t>model and </a:t>
            </a:r>
            <a:r>
              <a:rPr lang="en-US" spc="95" dirty="0">
                <a:latin typeface="Times New Roman"/>
                <a:cs typeface="Times New Roman"/>
              </a:rPr>
              <a:t>are often </a:t>
            </a:r>
            <a:r>
              <a:rPr lang="en-US" spc="105" dirty="0">
                <a:latin typeface="Times New Roman"/>
                <a:cs typeface="Times New Roman"/>
              </a:rPr>
              <a:t>missing  </a:t>
            </a:r>
            <a:r>
              <a:rPr lang="en-US" spc="114" dirty="0">
                <a:latin typeface="Times New Roman"/>
                <a:cs typeface="Times New Roman"/>
              </a:rPr>
              <a:t>from </a:t>
            </a:r>
            <a:r>
              <a:rPr lang="en-US" spc="95" dirty="0">
                <a:latin typeface="Times New Roman"/>
                <a:cs typeface="Times New Roman"/>
              </a:rPr>
              <a:t>the </a:t>
            </a:r>
            <a:r>
              <a:rPr lang="en-US" spc="90" dirty="0">
                <a:latin typeface="Times New Roman"/>
                <a:cs typeface="Times New Roman"/>
              </a:rPr>
              <a:t>architecture </a:t>
            </a:r>
            <a:r>
              <a:rPr lang="en-US" spc="105" dirty="0">
                <a:latin typeface="Times New Roman"/>
                <a:cs typeface="Times New Roman"/>
              </a:rPr>
              <a:t>model, </a:t>
            </a:r>
            <a:r>
              <a:rPr lang="en-US" spc="100" dirty="0">
                <a:latin typeface="Times New Roman"/>
                <a:cs typeface="Times New Roman"/>
              </a:rPr>
              <a:t>but they </a:t>
            </a:r>
            <a:r>
              <a:rPr lang="en-US" spc="114" dirty="0">
                <a:latin typeface="Times New Roman"/>
                <a:cs typeface="Times New Roman"/>
              </a:rPr>
              <a:t>must </a:t>
            </a:r>
            <a:r>
              <a:rPr lang="en-US" spc="110" dirty="0">
                <a:latin typeface="Times New Roman"/>
                <a:cs typeface="Times New Roman"/>
              </a:rPr>
              <a:t>be </a:t>
            </a:r>
            <a:r>
              <a:rPr lang="en-US" spc="100" dirty="0">
                <a:latin typeface="Times New Roman"/>
                <a:cs typeface="Times New Roman"/>
              </a:rPr>
              <a:t>described </a:t>
            </a:r>
            <a:r>
              <a:rPr lang="en-US" spc="80" dirty="0">
                <a:latin typeface="Times New Roman"/>
                <a:cs typeface="Times New Roman"/>
              </a:rPr>
              <a:t>at </a:t>
            </a:r>
            <a:r>
              <a:rPr lang="en-US" spc="85" dirty="0">
                <a:latin typeface="Times New Roman"/>
                <a:cs typeface="Times New Roman"/>
              </a:rPr>
              <a:t>this </a:t>
            </a:r>
            <a:r>
              <a:rPr lang="en-US" spc="90" dirty="0">
                <a:latin typeface="Times New Roman"/>
                <a:cs typeface="Times New Roman"/>
              </a:rPr>
              <a:t>point. Classes</a:t>
            </a:r>
            <a:r>
              <a:rPr lang="en-US" spc="-165" dirty="0">
                <a:latin typeface="Times New Roman"/>
                <a:cs typeface="Times New Roman"/>
              </a:rPr>
              <a:t> </a:t>
            </a:r>
            <a:r>
              <a:rPr lang="en-US" spc="114" dirty="0">
                <a:latin typeface="Times New Roman"/>
                <a:cs typeface="Times New Roman"/>
              </a:rPr>
              <a:t>and  </a:t>
            </a:r>
            <a:r>
              <a:rPr lang="en-US" spc="110" dirty="0">
                <a:latin typeface="Times New Roman"/>
                <a:cs typeface="Times New Roman"/>
              </a:rPr>
              <a:t>components </a:t>
            </a:r>
            <a:r>
              <a:rPr lang="en-US" spc="90" dirty="0">
                <a:latin typeface="Times New Roman"/>
                <a:cs typeface="Times New Roman"/>
              </a:rPr>
              <a:t>in </a:t>
            </a:r>
            <a:r>
              <a:rPr lang="en-US" spc="85" dirty="0">
                <a:latin typeface="Times New Roman"/>
                <a:cs typeface="Times New Roman"/>
              </a:rPr>
              <a:t>this </a:t>
            </a:r>
            <a:r>
              <a:rPr lang="en-US" spc="100" dirty="0">
                <a:latin typeface="Times New Roman"/>
                <a:cs typeface="Times New Roman"/>
              </a:rPr>
              <a:t>category include </a:t>
            </a:r>
            <a:r>
              <a:rPr lang="en-US" spc="140" dirty="0">
                <a:latin typeface="Times New Roman"/>
                <a:cs typeface="Times New Roman"/>
              </a:rPr>
              <a:t>GUI </a:t>
            </a:r>
            <a:r>
              <a:rPr lang="en-US" spc="110" dirty="0">
                <a:latin typeface="Times New Roman"/>
                <a:cs typeface="Times New Roman"/>
              </a:rPr>
              <a:t>components </a:t>
            </a:r>
            <a:r>
              <a:rPr lang="en-US" spc="70" dirty="0">
                <a:latin typeface="Times New Roman"/>
                <a:cs typeface="Times New Roman"/>
              </a:rPr>
              <a:t>(often available as</a:t>
            </a:r>
            <a:r>
              <a:rPr lang="en-US" spc="245" dirty="0">
                <a:latin typeface="Times New Roman"/>
                <a:cs typeface="Times New Roman"/>
              </a:rPr>
              <a:t> </a:t>
            </a:r>
            <a:r>
              <a:rPr lang="en-US" spc="70" dirty="0">
                <a:latin typeface="Times New Roman"/>
                <a:cs typeface="Times New Roman"/>
              </a:rPr>
              <a:t>reusable</a:t>
            </a:r>
            <a:endParaRPr lang="en-US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2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460" y="427990"/>
            <a:ext cx="6812280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2700" marR="8890" algn="just">
              <a:lnSpc>
                <a:spcPct val="102499"/>
              </a:lnSpc>
              <a:spcBef>
                <a:spcPts val="855"/>
              </a:spcBef>
            </a:pPr>
            <a:r>
              <a:rPr lang="en-US" sz="16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lang="en-US" sz="1600" b="1" u="heavy" spc="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3. </a:t>
            </a:r>
            <a:r>
              <a:rPr lang="en-US" sz="16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Elaborate </a:t>
            </a:r>
            <a:r>
              <a:rPr lang="en-US" sz="1600" b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all </a:t>
            </a:r>
            <a:r>
              <a:rPr lang="en-US" sz="16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 </a:t>
            </a:r>
            <a:r>
              <a:rPr lang="en-US" sz="1600" b="1" u="heavy" spc="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classes </a:t>
            </a:r>
            <a:r>
              <a:rPr lang="en-US" sz="16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that </a:t>
            </a:r>
            <a:r>
              <a:rPr lang="en-US" sz="1600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are </a:t>
            </a:r>
            <a:r>
              <a:rPr lang="en-US" sz="16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not acquired </a:t>
            </a:r>
            <a:r>
              <a:rPr lang="en-US" sz="1600" b="1" u="heavy" spc="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as reusable </a:t>
            </a:r>
            <a:r>
              <a:rPr lang="en-US" sz="1600" b="1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components. </a:t>
            </a:r>
            <a:r>
              <a:rPr lang="en-US" sz="1600" b="1" spc="55" dirty="0">
                <a:latin typeface="Times New Roman"/>
                <a:cs typeface="Times New Roman"/>
              </a:rPr>
              <a:t> </a:t>
            </a:r>
            <a:r>
              <a:rPr lang="en-US" sz="1600" spc="70" dirty="0">
                <a:latin typeface="Times New Roman"/>
                <a:cs typeface="Times New Roman"/>
              </a:rPr>
              <a:t>Elaboration requires </a:t>
            </a:r>
            <a:r>
              <a:rPr lang="en-US" sz="1600" spc="65" dirty="0">
                <a:latin typeface="Times New Roman"/>
                <a:cs typeface="Times New Roman"/>
              </a:rPr>
              <a:t>that </a:t>
            </a:r>
            <a:r>
              <a:rPr lang="en-US" sz="1600" spc="55" dirty="0">
                <a:latin typeface="Times New Roman"/>
                <a:cs typeface="Times New Roman"/>
              </a:rPr>
              <a:t>all </a:t>
            </a:r>
            <a:r>
              <a:rPr lang="en-US" sz="1600" spc="65" dirty="0">
                <a:latin typeface="Times New Roman"/>
                <a:cs typeface="Times New Roman"/>
              </a:rPr>
              <a:t>interfaces, </a:t>
            </a:r>
            <a:r>
              <a:rPr lang="en-US" sz="1600" spc="60" dirty="0">
                <a:latin typeface="Times New Roman"/>
                <a:cs typeface="Times New Roman"/>
              </a:rPr>
              <a:t>attributes, </a:t>
            </a:r>
            <a:r>
              <a:rPr lang="en-US" sz="1600" spc="85" dirty="0">
                <a:latin typeface="Times New Roman"/>
                <a:cs typeface="Times New Roman"/>
              </a:rPr>
              <a:t>and </a:t>
            </a:r>
            <a:r>
              <a:rPr lang="en-US" sz="1600" spc="70" dirty="0">
                <a:latin typeface="Times New Roman"/>
                <a:cs typeface="Times New Roman"/>
              </a:rPr>
              <a:t>operations </a:t>
            </a:r>
            <a:r>
              <a:rPr lang="en-US" sz="1600" spc="75" dirty="0">
                <a:latin typeface="Times New Roman"/>
                <a:cs typeface="Times New Roman"/>
              </a:rPr>
              <a:t>necessary </a:t>
            </a:r>
            <a:r>
              <a:rPr lang="en-US" sz="1600" spc="70" dirty="0">
                <a:latin typeface="Times New Roman"/>
                <a:cs typeface="Times New Roman"/>
              </a:rPr>
              <a:t>to  </a:t>
            </a:r>
            <a:r>
              <a:rPr lang="en-US" sz="1600" spc="80" dirty="0">
                <a:latin typeface="Times New Roman"/>
                <a:cs typeface="Times New Roman"/>
              </a:rPr>
              <a:t>implement </a:t>
            </a:r>
            <a:r>
              <a:rPr lang="en-US" sz="1600" spc="70" dirty="0">
                <a:latin typeface="Times New Roman"/>
                <a:cs typeface="Times New Roman"/>
              </a:rPr>
              <a:t>the </a:t>
            </a:r>
            <a:r>
              <a:rPr lang="en-US" sz="1600" spc="65" dirty="0">
                <a:latin typeface="Times New Roman"/>
                <a:cs typeface="Times New Roman"/>
              </a:rPr>
              <a:t>class </a:t>
            </a:r>
            <a:r>
              <a:rPr lang="en-US" sz="1600" spc="75" dirty="0">
                <a:latin typeface="Times New Roman"/>
                <a:cs typeface="Times New Roman"/>
              </a:rPr>
              <a:t>be described in </a:t>
            </a:r>
            <a:r>
              <a:rPr lang="en-US" sz="1600" spc="60" dirty="0">
                <a:latin typeface="Times New Roman"/>
                <a:cs typeface="Times New Roman"/>
              </a:rPr>
              <a:t>detail. </a:t>
            </a:r>
            <a:r>
              <a:rPr lang="en-US" sz="1600" spc="80" dirty="0">
                <a:latin typeface="Times New Roman"/>
                <a:cs typeface="Times New Roman"/>
              </a:rPr>
              <a:t>Design </a:t>
            </a:r>
            <a:r>
              <a:rPr lang="en-US" sz="1600" spc="65" dirty="0">
                <a:latin typeface="Times New Roman"/>
                <a:cs typeface="Times New Roman"/>
              </a:rPr>
              <a:t>heuristics </a:t>
            </a:r>
            <a:r>
              <a:rPr lang="en-US" sz="1600" spc="60" dirty="0">
                <a:latin typeface="Times New Roman"/>
                <a:cs typeface="Times New Roman"/>
              </a:rPr>
              <a:t>(e.g., </a:t>
            </a:r>
            <a:r>
              <a:rPr lang="en-US" sz="1600" spc="85" dirty="0">
                <a:latin typeface="Times New Roman"/>
                <a:cs typeface="Times New Roman"/>
              </a:rPr>
              <a:t>component  </a:t>
            </a:r>
            <a:r>
              <a:rPr lang="en-US" sz="1600" spc="75" dirty="0">
                <a:latin typeface="Times New Roman"/>
                <a:cs typeface="Times New Roman"/>
              </a:rPr>
              <a:t>cohesion </a:t>
            </a:r>
            <a:r>
              <a:rPr lang="en-US" sz="1600" spc="80" dirty="0">
                <a:latin typeface="Times New Roman"/>
                <a:cs typeface="Times New Roman"/>
              </a:rPr>
              <a:t>and </a:t>
            </a:r>
            <a:r>
              <a:rPr lang="en-US" sz="1600" spc="70" dirty="0">
                <a:latin typeface="Times New Roman"/>
                <a:cs typeface="Times New Roman"/>
              </a:rPr>
              <a:t>coupling) </a:t>
            </a:r>
            <a:r>
              <a:rPr lang="en-US" sz="1600" spc="85" dirty="0">
                <a:latin typeface="Times New Roman"/>
                <a:cs typeface="Times New Roman"/>
              </a:rPr>
              <a:t>must </a:t>
            </a:r>
            <a:r>
              <a:rPr lang="en-US" sz="1600" spc="75" dirty="0">
                <a:latin typeface="Times New Roman"/>
                <a:cs typeface="Times New Roman"/>
              </a:rPr>
              <a:t>be considered </a:t>
            </a:r>
            <a:r>
              <a:rPr lang="en-US" sz="1600" spc="70" dirty="0">
                <a:latin typeface="Times New Roman"/>
                <a:cs typeface="Times New Roman"/>
              </a:rPr>
              <a:t>as </a:t>
            </a:r>
            <a:r>
              <a:rPr lang="en-US" sz="1600" spc="60" dirty="0">
                <a:latin typeface="Times New Roman"/>
                <a:cs typeface="Times New Roman"/>
              </a:rPr>
              <a:t>this </a:t>
            </a:r>
            <a:r>
              <a:rPr lang="en-US" sz="1600" spc="70" dirty="0">
                <a:latin typeface="Times New Roman"/>
                <a:cs typeface="Times New Roman"/>
              </a:rPr>
              <a:t>task </a:t>
            </a:r>
            <a:r>
              <a:rPr lang="en-US" sz="1600" spc="55" dirty="0">
                <a:latin typeface="Times New Roman"/>
                <a:cs typeface="Times New Roman"/>
              </a:rPr>
              <a:t>is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spc="70" dirty="0">
                <a:latin typeface="Times New Roman"/>
                <a:cs typeface="Times New Roman"/>
              </a:rPr>
              <a:t>conducted.</a:t>
            </a:r>
            <a:endParaRPr lang="en-US" sz="16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3099"/>
              </a:lnSpc>
              <a:spcBef>
                <a:spcPts val="820"/>
              </a:spcBef>
            </a:pPr>
            <a:r>
              <a:rPr lang="en-US" sz="16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lang="en-US" sz="1600" b="1" u="heavy" spc="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3a. Specify </a:t>
            </a:r>
            <a:r>
              <a:rPr lang="en-US" sz="1600" b="1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message </a:t>
            </a:r>
            <a:r>
              <a:rPr lang="en-US" sz="1600" b="1" u="heavy" spc="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details </a:t>
            </a:r>
            <a:r>
              <a:rPr lang="en-US" sz="1600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when </a:t>
            </a:r>
            <a:r>
              <a:rPr lang="en-US" sz="1600" b="1" u="heavy" spc="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classes </a:t>
            </a:r>
            <a:r>
              <a:rPr lang="en-US" sz="16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or </a:t>
            </a:r>
            <a:r>
              <a:rPr lang="en-US" sz="1600" b="1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components </a:t>
            </a:r>
            <a:r>
              <a:rPr lang="en-US" sz="1600" b="1" u="heavy" spc="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collaborate.</a:t>
            </a:r>
            <a:r>
              <a:rPr lang="en-US" sz="1600" b="1" spc="45" dirty="0">
                <a:latin typeface="Times New Roman"/>
                <a:cs typeface="Times New Roman"/>
              </a:rPr>
              <a:t> </a:t>
            </a:r>
            <a:r>
              <a:rPr lang="en-US" sz="1600" spc="60" dirty="0">
                <a:latin typeface="Times New Roman"/>
                <a:cs typeface="Times New Roman"/>
              </a:rPr>
              <a:t>The  </a:t>
            </a:r>
            <a:r>
              <a:rPr lang="en-US" sz="1600" spc="65" dirty="0">
                <a:latin typeface="Times New Roman"/>
                <a:cs typeface="Times New Roman"/>
              </a:rPr>
              <a:t>requirements</a:t>
            </a:r>
            <a:r>
              <a:rPr lang="en-US" sz="1600" spc="-55" dirty="0">
                <a:latin typeface="Times New Roman"/>
                <a:cs typeface="Times New Roman"/>
              </a:rPr>
              <a:t> </a:t>
            </a:r>
            <a:r>
              <a:rPr lang="en-US" sz="1600" spc="80" dirty="0">
                <a:latin typeface="Times New Roman"/>
                <a:cs typeface="Times New Roman"/>
              </a:rPr>
              <a:t>model</a:t>
            </a:r>
            <a:r>
              <a:rPr lang="en-US" sz="1600" spc="-40" dirty="0">
                <a:latin typeface="Times New Roman"/>
                <a:cs typeface="Times New Roman"/>
              </a:rPr>
              <a:t> </a:t>
            </a:r>
            <a:r>
              <a:rPr lang="en-US" sz="1600" spc="85" dirty="0">
                <a:latin typeface="Times New Roman"/>
                <a:cs typeface="Times New Roman"/>
              </a:rPr>
              <a:t>makes</a:t>
            </a:r>
            <a:r>
              <a:rPr lang="en-US" sz="1600" spc="-60" dirty="0">
                <a:latin typeface="Times New Roman"/>
                <a:cs typeface="Times New Roman"/>
              </a:rPr>
              <a:t> </a:t>
            </a:r>
            <a:r>
              <a:rPr lang="en-US" sz="1600" spc="70" dirty="0">
                <a:latin typeface="Times New Roman"/>
                <a:cs typeface="Times New Roman"/>
              </a:rPr>
              <a:t>use</a:t>
            </a:r>
            <a:r>
              <a:rPr lang="en-US" sz="1600" spc="-50" dirty="0">
                <a:latin typeface="Times New Roman"/>
                <a:cs typeface="Times New Roman"/>
              </a:rPr>
              <a:t> </a:t>
            </a:r>
            <a:r>
              <a:rPr lang="en-US" sz="1600" spc="70" dirty="0">
                <a:latin typeface="Times New Roman"/>
                <a:cs typeface="Times New Roman"/>
              </a:rPr>
              <a:t>of</a:t>
            </a:r>
            <a:r>
              <a:rPr lang="en-US" sz="1600" spc="-35" dirty="0">
                <a:latin typeface="Times New Roman"/>
                <a:cs typeface="Times New Roman"/>
              </a:rPr>
              <a:t> </a:t>
            </a:r>
            <a:r>
              <a:rPr lang="en-US" sz="1600" spc="75" dirty="0">
                <a:latin typeface="Times New Roman"/>
                <a:cs typeface="Times New Roman"/>
              </a:rPr>
              <a:t>a</a:t>
            </a:r>
            <a:r>
              <a:rPr lang="en-US" sz="1600" spc="-40" dirty="0">
                <a:latin typeface="Times New Roman"/>
                <a:cs typeface="Times New Roman"/>
              </a:rPr>
              <a:t> </a:t>
            </a:r>
            <a:r>
              <a:rPr lang="en-US" sz="1600" spc="65" dirty="0">
                <a:latin typeface="Times New Roman"/>
                <a:cs typeface="Times New Roman"/>
              </a:rPr>
              <a:t>collaboration</a:t>
            </a:r>
            <a:r>
              <a:rPr lang="en-US" sz="1600" spc="-55" dirty="0">
                <a:latin typeface="Times New Roman"/>
                <a:cs typeface="Times New Roman"/>
              </a:rPr>
              <a:t> </a:t>
            </a:r>
            <a:r>
              <a:rPr lang="en-US" sz="1600" spc="80" dirty="0">
                <a:latin typeface="Times New Roman"/>
                <a:cs typeface="Times New Roman"/>
              </a:rPr>
              <a:t>diagram</a:t>
            </a:r>
            <a:r>
              <a:rPr lang="en-US" sz="1600" spc="-45" dirty="0">
                <a:latin typeface="Times New Roman"/>
                <a:cs typeface="Times New Roman"/>
              </a:rPr>
              <a:t> </a:t>
            </a:r>
            <a:r>
              <a:rPr lang="en-US" sz="1600" spc="70" dirty="0">
                <a:latin typeface="Times New Roman"/>
                <a:cs typeface="Times New Roman"/>
              </a:rPr>
              <a:t>to</a:t>
            </a:r>
            <a:r>
              <a:rPr lang="en-US" sz="1600" spc="-75" dirty="0">
                <a:latin typeface="Times New Roman"/>
                <a:cs typeface="Times New Roman"/>
              </a:rPr>
              <a:t> </a:t>
            </a:r>
            <a:r>
              <a:rPr lang="en-US" sz="1600" spc="90" dirty="0">
                <a:latin typeface="Times New Roman"/>
                <a:cs typeface="Times New Roman"/>
              </a:rPr>
              <a:t>show</a:t>
            </a:r>
            <a:r>
              <a:rPr lang="en-US" sz="1600" spc="-35" dirty="0">
                <a:latin typeface="Times New Roman"/>
                <a:cs typeface="Times New Roman"/>
              </a:rPr>
              <a:t> </a:t>
            </a:r>
            <a:r>
              <a:rPr lang="en-US" sz="1600" spc="95" dirty="0">
                <a:latin typeface="Times New Roman"/>
                <a:cs typeface="Times New Roman"/>
              </a:rPr>
              <a:t>how</a:t>
            </a:r>
            <a:r>
              <a:rPr lang="en-US" sz="1600" spc="-40" dirty="0">
                <a:latin typeface="Times New Roman"/>
                <a:cs typeface="Times New Roman"/>
              </a:rPr>
              <a:t> </a:t>
            </a:r>
            <a:r>
              <a:rPr lang="en-US" sz="1600" spc="65" dirty="0">
                <a:latin typeface="Times New Roman"/>
                <a:cs typeface="Times New Roman"/>
              </a:rPr>
              <a:t>analysis</a:t>
            </a:r>
            <a:r>
              <a:rPr lang="en-US" sz="1600" spc="-35" dirty="0">
                <a:latin typeface="Times New Roman"/>
                <a:cs typeface="Times New Roman"/>
              </a:rPr>
              <a:t> </a:t>
            </a:r>
            <a:r>
              <a:rPr lang="en-US" sz="1600" spc="70" dirty="0">
                <a:latin typeface="Times New Roman"/>
                <a:cs typeface="Times New Roman"/>
              </a:rPr>
              <a:t>classes  collaborate </a:t>
            </a:r>
            <a:r>
              <a:rPr lang="en-US" sz="1600" spc="75" dirty="0">
                <a:latin typeface="Times New Roman"/>
                <a:cs typeface="Times New Roman"/>
              </a:rPr>
              <a:t>with </a:t>
            </a:r>
            <a:r>
              <a:rPr lang="en-US" sz="1600" spc="80" dirty="0">
                <a:latin typeface="Times New Roman"/>
                <a:cs typeface="Times New Roman"/>
              </a:rPr>
              <a:t>one </a:t>
            </a:r>
            <a:r>
              <a:rPr lang="en-US" sz="1600" spc="70" dirty="0">
                <a:latin typeface="Times New Roman"/>
                <a:cs typeface="Times New Roman"/>
              </a:rPr>
              <a:t>another. </a:t>
            </a:r>
            <a:r>
              <a:rPr lang="en-US" sz="1600" spc="90" dirty="0">
                <a:latin typeface="Times New Roman"/>
                <a:cs typeface="Times New Roman"/>
              </a:rPr>
              <a:t>Messages </a:t>
            </a:r>
            <a:r>
              <a:rPr lang="en-US" sz="1600" spc="70" dirty="0">
                <a:latin typeface="Times New Roman"/>
                <a:cs typeface="Times New Roman"/>
              </a:rPr>
              <a:t>that </a:t>
            </a:r>
            <a:r>
              <a:rPr lang="en-US" sz="1600" spc="80" dirty="0">
                <a:latin typeface="Times New Roman"/>
                <a:cs typeface="Times New Roman"/>
              </a:rPr>
              <a:t>are </a:t>
            </a:r>
            <a:r>
              <a:rPr lang="en-US" sz="1600" spc="85" dirty="0">
                <a:latin typeface="Times New Roman"/>
                <a:cs typeface="Times New Roman"/>
              </a:rPr>
              <a:t>passed </a:t>
            </a:r>
            <a:r>
              <a:rPr lang="en-US" sz="1600" spc="100" dirty="0">
                <a:latin typeface="Times New Roman"/>
                <a:cs typeface="Times New Roman"/>
              </a:rPr>
              <a:t>between </a:t>
            </a:r>
            <a:r>
              <a:rPr lang="en-US" sz="1600" spc="80" dirty="0">
                <a:latin typeface="Times New Roman"/>
                <a:cs typeface="Times New Roman"/>
              </a:rPr>
              <a:t>objects </a:t>
            </a:r>
            <a:r>
              <a:rPr lang="en-US" sz="1600" spc="85" dirty="0">
                <a:latin typeface="Times New Roman"/>
                <a:cs typeface="Times New Roman"/>
              </a:rPr>
              <a:t>within </a:t>
            </a:r>
            <a:r>
              <a:rPr lang="en-US" sz="1600" spc="105" dirty="0">
                <a:latin typeface="Times New Roman"/>
                <a:cs typeface="Times New Roman"/>
              </a:rPr>
              <a:t>a  </a:t>
            </a:r>
            <a:r>
              <a:rPr lang="en-US" sz="1600" spc="90" dirty="0">
                <a:latin typeface="Times New Roman"/>
                <a:cs typeface="Times New Roman"/>
              </a:rPr>
              <a:t>system.</a:t>
            </a:r>
            <a:endParaRPr lang="en-US" sz="1600" dirty="0">
              <a:latin typeface="Times New Roman"/>
              <a:cs typeface="Times New Roman"/>
            </a:endParaRPr>
          </a:p>
          <a:p>
            <a:pPr marL="12700" marR="8255" algn="just">
              <a:lnSpc>
                <a:spcPct val="103099"/>
              </a:lnSpc>
              <a:spcBef>
                <a:spcPts val="815"/>
              </a:spcBef>
            </a:pPr>
            <a:r>
              <a:rPr lang="en-US" sz="16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</a:t>
            </a:r>
            <a:r>
              <a:rPr lang="en-US" sz="16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16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3b.</a:t>
            </a:r>
            <a:r>
              <a:rPr lang="en-US" sz="1600" b="1" u="heavy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16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Identify</a:t>
            </a:r>
            <a:r>
              <a:rPr lang="en-US" sz="16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16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appropriate</a:t>
            </a:r>
            <a:r>
              <a:rPr lang="en-US" sz="1600" b="1" u="heavy" spc="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16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interfaces</a:t>
            </a:r>
            <a:r>
              <a:rPr lang="en-US" sz="1600" b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16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for</a:t>
            </a:r>
            <a:r>
              <a:rPr lang="en-US" sz="1600" b="1" u="heavy" spc="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16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each</a:t>
            </a:r>
            <a:r>
              <a:rPr lang="en-US" sz="1600" b="1" u="heavy" spc="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1600" b="1" u="heavy" spc="80" dirty="0" err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</a:t>
            </a:r>
            <a:r>
              <a:rPr lang="en-US" sz="1600" b="1" spc="80" dirty="0" err="1">
                <a:solidFill>
                  <a:srgbClr val="00ADEE"/>
                </a:solidFill>
                <a:latin typeface="Times New Roman"/>
                <a:cs typeface="Times New Roman"/>
              </a:rPr>
              <a:t>.</a:t>
            </a:r>
            <a:r>
              <a:rPr lang="en-US" sz="1600" spc="80" dirty="0" err="1">
                <a:latin typeface="Times New Roman"/>
                <a:cs typeface="Times New Roman"/>
              </a:rPr>
              <a:t>Within</a:t>
            </a:r>
            <a:r>
              <a:rPr lang="en-US" sz="1600" spc="-15" dirty="0">
                <a:latin typeface="Times New Roman"/>
                <a:cs typeface="Times New Roman"/>
              </a:rPr>
              <a:t> </a:t>
            </a:r>
            <a:r>
              <a:rPr lang="en-US" sz="1600" spc="70" dirty="0">
                <a:latin typeface="Times New Roman"/>
                <a:cs typeface="Times New Roman"/>
              </a:rPr>
              <a:t>the</a:t>
            </a:r>
            <a:r>
              <a:rPr lang="en-US" sz="1600" spc="20" dirty="0">
                <a:latin typeface="Times New Roman"/>
                <a:cs typeface="Times New Roman"/>
              </a:rPr>
              <a:t> </a:t>
            </a:r>
            <a:r>
              <a:rPr lang="en-US" sz="1600" spc="70" dirty="0">
                <a:latin typeface="Times New Roman"/>
                <a:cs typeface="Times New Roman"/>
              </a:rPr>
              <a:t>context</a:t>
            </a:r>
            <a:r>
              <a:rPr lang="en-US" sz="1600" spc="55" dirty="0">
                <a:latin typeface="Times New Roman"/>
                <a:cs typeface="Times New Roman"/>
              </a:rPr>
              <a:t> </a:t>
            </a:r>
            <a:r>
              <a:rPr lang="en-US" sz="1600" spc="100" dirty="0">
                <a:latin typeface="Times New Roman"/>
                <a:cs typeface="Times New Roman"/>
              </a:rPr>
              <a:t>of  </a:t>
            </a:r>
            <a:r>
              <a:rPr lang="en-US" sz="1600" spc="105" dirty="0">
                <a:latin typeface="Times New Roman"/>
                <a:cs typeface="Times New Roman"/>
              </a:rPr>
              <a:t>component-level </a:t>
            </a:r>
            <a:r>
              <a:rPr lang="en-US" sz="1600" spc="95" dirty="0">
                <a:latin typeface="Times New Roman"/>
                <a:cs typeface="Times New Roman"/>
              </a:rPr>
              <a:t>design, </a:t>
            </a:r>
            <a:r>
              <a:rPr lang="en-US" sz="1600" spc="105" dirty="0">
                <a:latin typeface="Times New Roman"/>
                <a:cs typeface="Times New Roman"/>
              </a:rPr>
              <a:t>a </a:t>
            </a:r>
            <a:r>
              <a:rPr lang="en-US" sz="1600" spc="170" dirty="0">
                <a:latin typeface="Times New Roman"/>
                <a:cs typeface="Times New Roman"/>
              </a:rPr>
              <a:t>UML </a:t>
            </a:r>
            <a:r>
              <a:rPr lang="en-US" sz="1600" spc="90" dirty="0">
                <a:latin typeface="Times New Roman"/>
                <a:cs typeface="Times New Roman"/>
              </a:rPr>
              <a:t>interface </a:t>
            </a:r>
            <a:r>
              <a:rPr lang="en-US" sz="1600" spc="80" dirty="0">
                <a:latin typeface="Times New Roman"/>
                <a:cs typeface="Times New Roman"/>
              </a:rPr>
              <a:t>is </a:t>
            </a:r>
            <a:r>
              <a:rPr lang="en-US" sz="1600" spc="105" dirty="0">
                <a:latin typeface="Times New Roman"/>
                <a:cs typeface="Times New Roman"/>
              </a:rPr>
              <a:t>“a </a:t>
            </a:r>
            <a:r>
              <a:rPr lang="en-US" sz="1600" spc="110" dirty="0">
                <a:latin typeface="Times New Roman"/>
                <a:cs typeface="Times New Roman"/>
              </a:rPr>
              <a:t>group </a:t>
            </a:r>
            <a:r>
              <a:rPr lang="en-US" sz="1600" spc="100" dirty="0">
                <a:latin typeface="Times New Roman"/>
                <a:cs typeface="Times New Roman"/>
              </a:rPr>
              <a:t>of </a:t>
            </a:r>
            <a:r>
              <a:rPr lang="en-US" sz="1600" spc="95" dirty="0">
                <a:latin typeface="Times New Roman"/>
                <a:cs typeface="Times New Roman"/>
              </a:rPr>
              <a:t>externally </a:t>
            </a:r>
            <a:r>
              <a:rPr lang="en-US" sz="1600" spc="90" dirty="0">
                <a:latin typeface="Times New Roman"/>
                <a:cs typeface="Times New Roman"/>
              </a:rPr>
              <a:t>visible </a:t>
            </a:r>
            <a:r>
              <a:rPr lang="en-US" sz="1600" spc="70" dirty="0">
                <a:latin typeface="Times New Roman"/>
                <a:cs typeface="Times New Roman"/>
              </a:rPr>
              <a:t>(i.e.,  public)</a:t>
            </a:r>
            <a:r>
              <a:rPr lang="en-US" sz="1600" spc="15" dirty="0">
                <a:latin typeface="Times New Roman"/>
                <a:cs typeface="Times New Roman"/>
              </a:rPr>
              <a:t> </a:t>
            </a:r>
            <a:r>
              <a:rPr lang="en-US" sz="1600" spc="70" dirty="0">
                <a:latin typeface="Times New Roman"/>
                <a:cs typeface="Times New Roman"/>
              </a:rPr>
              <a:t>operations.</a:t>
            </a:r>
            <a:r>
              <a:rPr lang="en-US" sz="1600" spc="25" dirty="0">
                <a:latin typeface="Times New Roman"/>
                <a:cs typeface="Times New Roman"/>
              </a:rPr>
              <a:t> </a:t>
            </a:r>
            <a:r>
              <a:rPr lang="en-US" sz="1600" spc="90" dirty="0">
                <a:latin typeface="Times New Roman"/>
                <a:cs typeface="Times New Roman"/>
              </a:rPr>
              <a:t>The</a:t>
            </a:r>
            <a:r>
              <a:rPr lang="en-US" sz="1600" spc="25" dirty="0">
                <a:latin typeface="Times New Roman"/>
                <a:cs typeface="Times New Roman"/>
              </a:rPr>
              <a:t> </a:t>
            </a:r>
            <a:r>
              <a:rPr lang="en-US" sz="1600" spc="65" dirty="0">
                <a:latin typeface="Times New Roman"/>
                <a:cs typeface="Times New Roman"/>
              </a:rPr>
              <a:t>interface</a:t>
            </a:r>
            <a:r>
              <a:rPr lang="en-US" sz="1600" spc="20" dirty="0">
                <a:latin typeface="Times New Roman"/>
                <a:cs typeface="Times New Roman"/>
              </a:rPr>
              <a:t> </a:t>
            </a:r>
            <a:r>
              <a:rPr lang="en-US" sz="1600" spc="70" dirty="0">
                <a:latin typeface="Times New Roman"/>
                <a:cs typeface="Times New Roman"/>
              </a:rPr>
              <a:t>contains</a:t>
            </a:r>
            <a:r>
              <a:rPr lang="en-US" sz="1600" spc="25" dirty="0">
                <a:latin typeface="Times New Roman"/>
                <a:cs typeface="Times New Roman"/>
              </a:rPr>
              <a:t> </a:t>
            </a:r>
            <a:r>
              <a:rPr lang="en-US" sz="1600" spc="90" dirty="0">
                <a:latin typeface="Times New Roman"/>
                <a:cs typeface="Times New Roman"/>
              </a:rPr>
              <a:t>no</a:t>
            </a:r>
            <a:r>
              <a:rPr lang="en-US" sz="1600" spc="15" dirty="0">
                <a:latin typeface="Times New Roman"/>
                <a:cs typeface="Times New Roman"/>
              </a:rPr>
              <a:t> </a:t>
            </a:r>
            <a:r>
              <a:rPr lang="en-US" sz="1600" spc="65" dirty="0">
                <a:latin typeface="Times New Roman"/>
                <a:cs typeface="Times New Roman"/>
              </a:rPr>
              <a:t>internal</a:t>
            </a:r>
            <a:r>
              <a:rPr lang="en-US" sz="1600" spc="20" dirty="0">
                <a:latin typeface="Times New Roman"/>
                <a:cs typeface="Times New Roman"/>
              </a:rPr>
              <a:t> </a:t>
            </a:r>
            <a:r>
              <a:rPr lang="en-US" sz="1600" spc="65" dirty="0">
                <a:latin typeface="Times New Roman"/>
                <a:cs typeface="Times New Roman"/>
              </a:rPr>
              <a:t>structure,</a:t>
            </a:r>
            <a:r>
              <a:rPr lang="en-US" sz="1600" spc="25" dirty="0">
                <a:latin typeface="Times New Roman"/>
                <a:cs typeface="Times New Roman"/>
              </a:rPr>
              <a:t> </a:t>
            </a:r>
            <a:r>
              <a:rPr lang="en-US" sz="1600" spc="50" dirty="0">
                <a:latin typeface="Times New Roman"/>
                <a:cs typeface="Times New Roman"/>
              </a:rPr>
              <a:t>it</a:t>
            </a:r>
            <a:r>
              <a:rPr lang="en-US" sz="1600" spc="35" dirty="0">
                <a:latin typeface="Times New Roman"/>
                <a:cs typeface="Times New Roman"/>
              </a:rPr>
              <a:t> </a:t>
            </a:r>
            <a:r>
              <a:rPr lang="en-US" sz="1600" spc="75" dirty="0">
                <a:latin typeface="Times New Roman"/>
                <a:cs typeface="Times New Roman"/>
              </a:rPr>
              <a:t>has</a:t>
            </a:r>
            <a:r>
              <a:rPr lang="en-US" sz="1600" spc="25" dirty="0">
                <a:latin typeface="Times New Roman"/>
                <a:cs typeface="Times New Roman"/>
              </a:rPr>
              <a:t> </a:t>
            </a:r>
            <a:r>
              <a:rPr lang="en-US" sz="1600" spc="85" dirty="0">
                <a:latin typeface="Times New Roman"/>
                <a:cs typeface="Times New Roman"/>
              </a:rPr>
              <a:t>no</a:t>
            </a:r>
            <a:r>
              <a:rPr lang="en-US" sz="1600" spc="25" dirty="0">
                <a:latin typeface="Times New Roman"/>
                <a:cs typeface="Times New Roman"/>
              </a:rPr>
              <a:t> </a:t>
            </a:r>
            <a:r>
              <a:rPr lang="en-US" sz="1600" spc="65" dirty="0">
                <a:latin typeface="Times New Roman"/>
                <a:cs typeface="Times New Roman"/>
              </a:rPr>
              <a:t>attributes,</a:t>
            </a:r>
            <a:r>
              <a:rPr lang="en-US" sz="1600" spc="-165" dirty="0">
                <a:latin typeface="Times New Roman"/>
                <a:cs typeface="Times New Roman"/>
              </a:rPr>
              <a:t> </a:t>
            </a:r>
            <a:r>
              <a:rPr lang="en-US" sz="1600" spc="120" dirty="0">
                <a:latin typeface="Times New Roman"/>
                <a:cs typeface="Times New Roman"/>
              </a:rPr>
              <a:t>no  </a:t>
            </a:r>
            <a:r>
              <a:rPr lang="en-US" sz="1600" spc="90" dirty="0">
                <a:latin typeface="Times New Roman"/>
                <a:cs typeface="Times New Roman"/>
              </a:rPr>
              <a:t>associations.</a:t>
            </a:r>
            <a:r>
              <a:rPr lang="en-US" sz="1600" spc="55" dirty="0">
                <a:latin typeface="Times New Roman"/>
                <a:cs typeface="Times New Roman"/>
              </a:rPr>
              <a:t> </a:t>
            </a:r>
            <a:r>
              <a:rPr lang="en-US" sz="1600" spc="80" dirty="0">
                <a:latin typeface="Times New Roman"/>
                <a:cs typeface="Times New Roman"/>
              </a:rPr>
              <a:t>“.</a:t>
            </a:r>
            <a:endParaRPr lang="en-US" sz="1600" dirty="0">
              <a:latin typeface="Times New Roman"/>
              <a:cs typeface="Times New Roman"/>
            </a:endParaRPr>
          </a:p>
          <a:p>
            <a:pPr marL="12700" marR="8255" algn="just">
              <a:lnSpc>
                <a:spcPct val="102499"/>
              </a:lnSpc>
              <a:spcBef>
                <a:spcPts val="855"/>
              </a:spcBef>
            </a:pPr>
            <a:r>
              <a:rPr lang="en-US" sz="16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lang="en-US" sz="1600" b="1" u="heavy" spc="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3c. </a:t>
            </a:r>
            <a:r>
              <a:rPr lang="en-US" sz="16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Elaborate </a:t>
            </a:r>
            <a:r>
              <a:rPr lang="en-US" sz="1600" b="1" u="heavy" spc="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attributes </a:t>
            </a:r>
            <a:r>
              <a:rPr lang="en-US" sz="1600" b="1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</a:t>
            </a:r>
            <a:r>
              <a:rPr lang="en-US" sz="1600" b="1" u="heavy" spc="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define </a:t>
            </a:r>
            <a:r>
              <a:rPr lang="en-US" sz="16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data types </a:t>
            </a:r>
            <a:r>
              <a:rPr lang="en-US" sz="1600" b="1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data </a:t>
            </a:r>
            <a:r>
              <a:rPr lang="en-US" sz="1600" b="1" u="heavy" spc="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structures </a:t>
            </a:r>
            <a:r>
              <a:rPr lang="en-US" sz="1600" b="1" u="heavy" spc="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required </a:t>
            </a:r>
            <a:r>
              <a:rPr lang="en-US" sz="1600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 </a:t>
            </a:r>
            <a:r>
              <a:rPr lang="en-US" sz="1600" b="1" spc="65" dirty="0">
                <a:latin typeface="Times New Roman"/>
                <a:cs typeface="Times New Roman"/>
              </a:rPr>
              <a:t> </a:t>
            </a:r>
            <a:r>
              <a:rPr lang="en-US" sz="1600" b="1" u="heavy" spc="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implement them</a:t>
            </a:r>
            <a:r>
              <a:rPr lang="en-US" sz="1600" b="1" spc="85" dirty="0">
                <a:solidFill>
                  <a:srgbClr val="00ADEE"/>
                </a:solidFill>
                <a:latin typeface="Times New Roman"/>
                <a:cs typeface="Times New Roman"/>
              </a:rPr>
              <a:t>. </a:t>
            </a:r>
            <a:r>
              <a:rPr lang="en-US" sz="1600" spc="75" dirty="0">
                <a:latin typeface="Times New Roman"/>
                <a:cs typeface="Times New Roman"/>
              </a:rPr>
              <a:t>In </a:t>
            </a:r>
            <a:r>
              <a:rPr lang="en-US" sz="1600" spc="65" dirty="0">
                <a:latin typeface="Times New Roman"/>
                <a:cs typeface="Times New Roman"/>
              </a:rPr>
              <a:t>general, </a:t>
            </a:r>
            <a:r>
              <a:rPr lang="en-US" sz="1600" spc="70" dirty="0">
                <a:latin typeface="Times New Roman"/>
                <a:cs typeface="Times New Roman"/>
              </a:rPr>
              <a:t>data </a:t>
            </a:r>
            <a:r>
              <a:rPr lang="en-US" sz="1600" spc="65" dirty="0">
                <a:latin typeface="Times New Roman"/>
                <a:cs typeface="Times New Roman"/>
              </a:rPr>
              <a:t>structures </a:t>
            </a:r>
            <a:r>
              <a:rPr lang="en-US" sz="1600" spc="80" dirty="0">
                <a:latin typeface="Times New Roman"/>
                <a:cs typeface="Times New Roman"/>
              </a:rPr>
              <a:t>and </a:t>
            </a:r>
            <a:r>
              <a:rPr lang="en-US" sz="1600" spc="70" dirty="0">
                <a:latin typeface="Times New Roman"/>
                <a:cs typeface="Times New Roman"/>
              </a:rPr>
              <a:t>types </a:t>
            </a:r>
            <a:r>
              <a:rPr lang="en-US" sz="1600" spc="80" dirty="0">
                <a:latin typeface="Times New Roman"/>
                <a:cs typeface="Times New Roman"/>
              </a:rPr>
              <a:t>used </a:t>
            </a:r>
            <a:r>
              <a:rPr lang="en-US" sz="1600" spc="70" dirty="0">
                <a:latin typeface="Times New Roman"/>
                <a:cs typeface="Times New Roman"/>
              </a:rPr>
              <a:t>to define </a:t>
            </a:r>
            <a:r>
              <a:rPr lang="en-US" sz="1600" spc="65" dirty="0">
                <a:latin typeface="Times New Roman"/>
                <a:cs typeface="Times New Roman"/>
              </a:rPr>
              <a:t>attributes </a:t>
            </a:r>
            <a:r>
              <a:rPr lang="en-US" sz="1600" spc="70" dirty="0">
                <a:latin typeface="Times New Roman"/>
                <a:cs typeface="Times New Roman"/>
              </a:rPr>
              <a:t>are  defined </a:t>
            </a:r>
            <a:r>
              <a:rPr lang="en-US" sz="1600" spc="75" dirty="0">
                <a:latin typeface="Times New Roman"/>
                <a:cs typeface="Times New Roman"/>
              </a:rPr>
              <a:t>within </a:t>
            </a:r>
            <a:r>
              <a:rPr lang="en-US" sz="1600" spc="70" dirty="0">
                <a:latin typeface="Times New Roman"/>
                <a:cs typeface="Times New Roman"/>
              </a:rPr>
              <a:t>the context of the </a:t>
            </a:r>
            <a:r>
              <a:rPr lang="en-US" sz="1600" spc="85" dirty="0">
                <a:latin typeface="Times New Roman"/>
                <a:cs typeface="Times New Roman"/>
              </a:rPr>
              <a:t>programming </a:t>
            </a:r>
            <a:r>
              <a:rPr lang="en-US" sz="1600" spc="75" dirty="0">
                <a:latin typeface="Times New Roman"/>
                <a:cs typeface="Times New Roman"/>
              </a:rPr>
              <a:t>language </a:t>
            </a:r>
            <a:r>
              <a:rPr lang="en-US" sz="1600" spc="65" dirty="0">
                <a:latin typeface="Times New Roman"/>
                <a:cs typeface="Times New Roman"/>
              </a:rPr>
              <a:t>that </a:t>
            </a:r>
            <a:r>
              <a:rPr lang="en-US" sz="1600" spc="55" dirty="0">
                <a:latin typeface="Times New Roman"/>
                <a:cs typeface="Times New Roman"/>
              </a:rPr>
              <a:t>is </a:t>
            </a:r>
            <a:r>
              <a:rPr lang="en-US" sz="1600" spc="70" dirty="0">
                <a:latin typeface="Times New Roman"/>
                <a:cs typeface="Times New Roman"/>
              </a:rPr>
              <a:t>to </a:t>
            </a:r>
            <a:r>
              <a:rPr lang="en-US" sz="1600" spc="75" dirty="0">
                <a:latin typeface="Times New Roman"/>
                <a:cs typeface="Times New Roman"/>
              </a:rPr>
              <a:t>be used </a:t>
            </a:r>
            <a:r>
              <a:rPr lang="en-US" sz="1600" spc="70" dirty="0">
                <a:latin typeface="Times New Roman"/>
                <a:cs typeface="Times New Roman"/>
              </a:rPr>
              <a:t>for  </a:t>
            </a:r>
            <a:r>
              <a:rPr lang="en-US" sz="1600" spc="75" dirty="0">
                <a:latin typeface="Times New Roman"/>
                <a:cs typeface="Times New Roman"/>
              </a:rPr>
              <a:t>implementation.</a:t>
            </a:r>
            <a:endParaRPr lang="en-US" sz="1600" dirty="0">
              <a:latin typeface="Times New Roman"/>
              <a:cs typeface="Times New Roman"/>
            </a:endParaRPr>
          </a:p>
          <a:p>
            <a:pPr marL="12700" marR="8890" algn="just">
              <a:lnSpc>
                <a:spcPct val="103099"/>
              </a:lnSpc>
              <a:spcBef>
                <a:spcPts val="819"/>
              </a:spcBef>
            </a:pPr>
            <a:r>
              <a:rPr lang="en-US" sz="16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lang="en-US" sz="1600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3d. </a:t>
            </a:r>
            <a:r>
              <a:rPr lang="en-US" sz="16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Describe processing flow </a:t>
            </a:r>
            <a:r>
              <a:rPr lang="en-US" sz="1600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within each </a:t>
            </a:r>
            <a:r>
              <a:rPr lang="en-US" sz="1600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operation </a:t>
            </a:r>
            <a:r>
              <a:rPr lang="en-US" sz="1600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 </a:t>
            </a:r>
            <a:r>
              <a:rPr lang="en-US" sz="1600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detail.</a:t>
            </a:r>
            <a:r>
              <a:rPr lang="en-US" sz="1600" b="1" spc="60" dirty="0">
                <a:latin typeface="Times New Roman"/>
                <a:cs typeface="Times New Roman"/>
              </a:rPr>
              <a:t> </a:t>
            </a:r>
            <a:r>
              <a:rPr lang="en-US" sz="1600" spc="75" dirty="0">
                <a:latin typeface="Times New Roman"/>
                <a:cs typeface="Times New Roman"/>
              </a:rPr>
              <a:t>This </a:t>
            </a:r>
            <a:r>
              <a:rPr lang="en-US" sz="1600" spc="100" dirty="0">
                <a:latin typeface="Times New Roman"/>
                <a:cs typeface="Times New Roman"/>
              </a:rPr>
              <a:t>may </a:t>
            </a:r>
            <a:r>
              <a:rPr lang="en-US" sz="1600" spc="75" dirty="0">
                <a:latin typeface="Times New Roman"/>
                <a:cs typeface="Times New Roman"/>
              </a:rPr>
              <a:t>be  </a:t>
            </a:r>
            <a:r>
              <a:rPr lang="en-US" sz="1600" spc="105" dirty="0">
                <a:latin typeface="Times New Roman"/>
                <a:cs typeface="Times New Roman"/>
              </a:rPr>
              <a:t>accomplished </a:t>
            </a:r>
            <a:r>
              <a:rPr lang="en-US" sz="1600" spc="100" dirty="0">
                <a:latin typeface="Times New Roman"/>
                <a:cs typeface="Times New Roman"/>
              </a:rPr>
              <a:t>using </a:t>
            </a:r>
            <a:r>
              <a:rPr lang="en-US" sz="1600" spc="105" dirty="0">
                <a:latin typeface="Times New Roman"/>
                <a:cs typeface="Times New Roman"/>
              </a:rPr>
              <a:t>a </a:t>
            </a:r>
            <a:r>
              <a:rPr lang="en-US" sz="1600" spc="114" dirty="0">
                <a:latin typeface="Times New Roman"/>
                <a:cs typeface="Times New Roman"/>
              </a:rPr>
              <a:t>programming </a:t>
            </a:r>
            <a:r>
              <a:rPr lang="en-US" sz="1600" spc="105" dirty="0">
                <a:latin typeface="Times New Roman"/>
                <a:cs typeface="Times New Roman"/>
              </a:rPr>
              <a:t>language-based </a:t>
            </a:r>
            <a:r>
              <a:rPr lang="en-US" sz="1600" spc="110" dirty="0">
                <a:latin typeface="Times New Roman"/>
                <a:cs typeface="Times New Roman"/>
              </a:rPr>
              <a:t>pseudo code </a:t>
            </a:r>
            <a:r>
              <a:rPr lang="en-US" sz="1600" spc="100" dirty="0">
                <a:latin typeface="Times New Roman"/>
                <a:cs typeface="Times New Roman"/>
              </a:rPr>
              <a:t>or </a:t>
            </a:r>
            <a:r>
              <a:rPr lang="en-US" sz="1600" spc="105" dirty="0">
                <a:latin typeface="Times New Roman"/>
                <a:cs typeface="Times New Roman"/>
              </a:rPr>
              <a:t>with a </a:t>
            </a:r>
            <a:r>
              <a:rPr lang="en-US" sz="1600" spc="170" dirty="0">
                <a:latin typeface="Times New Roman"/>
                <a:cs typeface="Times New Roman"/>
              </a:rPr>
              <a:t>UML  </a:t>
            </a:r>
            <a:r>
              <a:rPr lang="en-US" sz="1600" spc="85" dirty="0">
                <a:latin typeface="Times New Roman"/>
                <a:cs typeface="Times New Roman"/>
              </a:rPr>
              <a:t>activity </a:t>
            </a:r>
            <a:r>
              <a:rPr lang="en-US" sz="1600" spc="100" dirty="0">
                <a:latin typeface="Times New Roman"/>
                <a:cs typeface="Times New Roman"/>
              </a:rPr>
              <a:t>diagram. </a:t>
            </a:r>
            <a:r>
              <a:rPr lang="en-US" sz="1600" spc="114" dirty="0">
                <a:latin typeface="Times New Roman"/>
                <a:cs typeface="Times New Roman"/>
              </a:rPr>
              <a:t>Each </a:t>
            </a:r>
            <a:r>
              <a:rPr lang="en-US" sz="1600" spc="100" dirty="0">
                <a:latin typeface="Times New Roman"/>
                <a:cs typeface="Times New Roman"/>
              </a:rPr>
              <a:t>software </a:t>
            </a:r>
            <a:r>
              <a:rPr lang="en-US" sz="1600" spc="114" dirty="0">
                <a:latin typeface="Times New Roman"/>
                <a:cs typeface="Times New Roman"/>
              </a:rPr>
              <a:t>component </a:t>
            </a:r>
            <a:r>
              <a:rPr lang="en-US" sz="1600" spc="75" dirty="0">
                <a:latin typeface="Times New Roman"/>
                <a:cs typeface="Times New Roman"/>
              </a:rPr>
              <a:t>is </a:t>
            </a:r>
            <a:r>
              <a:rPr lang="en-US" sz="1600" spc="95" dirty="0">
                <a:latin typeface="Times New Roman"/>
                <a:cs typeface="Times New Roman"/>
              </a:rPr>
              <a:t>elaborated </a:t>
            </a:r>
            <a:r>
              <a:rPr lang="en-US" sz="1600" spc="105" dirty="0">
                <a:latin typeface="Times New Roman"/>
                <a:cs typeface="Times New Roman"/>
              </a:rPr>
              <a:t>through a </a:t>
            </a:r>
            <a:r>
              <a:rPr lang="en-US" sz="1600" spc="120" dirty="0">
                <a:latin typeface="Times New Roman"/>
                <a:cs typeface="Times New Roman"/>
              </a:rPr>
              <a:t>number </a:t>
            </a:r>
            <a:r>
              <a:rPr lang="en-US" sz="1600" spc="100" dirty="0">
                <a:latin typeface="Times New Roman"/>
                <a:cs typeface="Times New Roman"/>
              </a:rPr>
              <a:t>of  </a:t>
            </a:r>
            <a:r>
              <a:rPr lang="en-US" sz="1600" spc="85" dirty="0">
                <a:latin typeface="Times New Roman"/>
                <a:cs typeface="Times New Roman"/>
              </a:rPr>
              <a:t>iterations </a:t>
            </a:r>
            <a:r>
              <a:rPr lang="en-US" sz="1600" spc="90" dirty="0">
                <a:latin typeface="Times New Roman"/>
                <a:cs typeface="Times New Roman"/>
              </a:rPr>
              <a:t>that </a:t>
            </a:r>
            <a:r>
              <a:rPr lang="en-US" sz="1600" spc="105" dirty="0">
                <a:latin typeface="Times New Roman"/>
                <a:cs typeface="Times New Roman"/>
              </a:rPr>
              <a:t>apply </a:t>
            </a:r>
            <a:r>
              <a:rPr lang="en-US" sz="1600" spc="95" dirty="0">
                <a:latin typeface="Times New Roman"/>
                <a:cs typeface="Times New Roman"/>
              </a:rPr>
              <a:t>the </a:t>
            </a:r>
            <a:r>
              <a:rPr lang="en-US" sz="1600" spc="100" dirty="0">
                <a:latin typeface="Times New Roman"/>
                <a:cs typeface="Times New Roman"/>
              </a:rPr>
              <a:t>stepwise refinement</a:t>
            </a:r>
            <a:r>
              <a:rPr lang="en-US" sz="1600" spc="-150" dirty="0">
                <a:latin typeface="Times New Roman"/>
                <a:cs typeface="Times New Roman"/>
              </a:rPr>
              <a:t> </a:t>
            </a:r>
            <a:r>
              <a:rPr lang="en-US" sz="1600" spc="95" dirty="0">
                <a:latin typeface="Times New Roman"/>
                <a:cs typeface="Times New Roman"/>
              </a:rPr>
              <a:t>concept</a:t>
            </a:r>
            <a:r>
              <a:rPr lang="en-US" sz="1600" spc="95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874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460" y="427990"/>
            <a:ext cx="6812280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2700" marR="8890" algn="just">
              <a:lnSpc>
                <a:spcPct val="103099"/>
              </a:lnSpc>
              <a:spcBef>
                <a:spcPts val="820"/>
              </a:spcBef>
            </a:pPr>
            <a:r>
              <a:rPr lang="en-US" spc="120" dirty="0">
                <a:latin typeface="Times New Roman"/>
                <a:cs typeface="Times New Roman"/>
              </a:rPr>
              <a:t>The</a:t>
            </a:r>
            <a:r>
              <a:rPr lang="en-US" spc="45" dirty="0">
                <a:latin typeface="Times New Roman"/>
                <a:cs typeface="Times New Roman"/>
              </a:rPr>
              <a:t> </a:t>
            </a:r>
            <a:r>
              <a:rPr lang="en-US" spc="75" dirty="0">
                <a:latin typeface="Times New Roman"/>
                <a:cs typeface="Times New Roman"/>
              </a:rPr>
              <a:t>first</a:t>
            </a:r>
            <a:r>
              <a:rPr lang="en-US" spc="50" dirty="0">
                <a:latin typeface="Times New Roman"/>
                <a:cs typeface="Times New Roman"/>
              </a:rPr>
              <a:t> </a:t>
            </a:r>
            <a:r>
              <a:rPr lang="en-US" spc="85" dirty="0">
                <a:latin typeface="Times New Roman"/>
                <a:cs typeface="Times New Roman"/>
              </a:rPr>
              <a:t>iteration</a:t>
            </a:r>
            <a:r>
              <a:rPr lang="en-US" spc="50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defines</a:t>
            </a:r>
            <a:r>
              <a:rPr lang="en-US" spc="55" dirty="0">
                <a:latin typeface="Times New Roman"/>
                <a:cs typeface="Times New Roman"/>
              </a:rPr>
              <a:t> </a:t>
            </a:r>
            <a:r>
              <a:rPr lang="en-US" spc="105" dirty="0">
                <a:latin typeface="Times New Roman"/>
                <a:cs typeface="Times New Roman"/>
              </a:rPr>
              <a:t>each</a:t>
            </a:r>
            <a:r>
              <a:rPr lang="en-US" spc="45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operation</a:t>
            </a:r>
            <a:r>
              <a:rPr lang="en-US" spc="55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as</a:t>
            </a:r>
            <a:r>
              <a:rPr lang="en-US" spc="50" dirty="0">
                <a:latin typeface="Times New Roman"/>
                <a:cs typeface="Times New Roman"/>
              </a:rPr>
              <a:t> </a:t>
            </a:r>
            <a:r>
              <a:rPr lang="en-US" spc="90" dirty="0">
                <a:latin typeface="Times New Roman"/>
                <a:cs typeface="Times New Roman"/>
              </a:rPr>
              <a:t>part</a:t>
            </a:r>
            <a:r>
              <a:rPr lang="en-US" spc="50" dirty="0">
                <a:latin typeface="Times New Roman"/>
                <a:cs typeface="Times New Roman"/>
              </a:rPr>
              <a:t> </a:t>
            </a:r>
            <a:r>
              <a:rPr lang="en-US" spc="100" dirty="0">
                <a:latin typeface="Times New Roman"/>
                <a:cs typeface="Times New Roman"/>
              </a:rPr>
              <a:t>of</a:t>
            </a:r>
            <a:r>
              <a:rPr lang="en-US" spc="55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the</a:t>
            </a:r>
            <a:r>
              <a:rPr lang="en-US" spc="45" dirty="0">
                <a:latin typeface="Times New Roman"/>
                <a:cs typeface="Times New Roman"/>
              </a:rPr>
              <a:t> </a:t>
            </a:r>
            <a:r>
              <a:rPr lang="en-US" spc="100" dirty="0">
                <a:latin typeface="Times New Roman"/>
                <a:cs typeface="Times New Roman"/>
              </a:rPr>
              <a:t>design</a:t>
            </a:r>
            <a:r>
              <a:rPr lang="en-US" spc="50" dirty="0">
                <a:latin typeface="Times New Roman"/>
                <a:cs typeface="Times New Roman"/>
              </a:rPr>
              <a:t> </a:t>
            </a:r>
            <a:r>
              <a:rPr lang="en-US" spc="85" dirty="0">
                <a:latin typeface="Times New Roman"/>
                <a:cs typeface="Times New Roman"/>
              </a:rPr>
              <a:t>class.</a:t>
            </a:r>
            <a:r>
              <a:rPr lang="en-US" spc="55" dirty="0">
                <a:latin typeface="Times New Roman"/>
                <a:cs typeface="Times New Roman"/>
              </a:rPr>
              <a:t> </a:t>
            </a:r>
            <a:r>
              <a:rPr lang="en-US" spc="100" dirty="0">
                <a:latin typeface="Times New Roman"/>
                <a:cs typeface="Times New Roman"/>
              </a:rPr>
              <a:t>In</a:t>
            </a:r>
            <a:r>
              <a:rPr lang="en-US" spc="55" dirty="0">
                <a:latin typeface="Times New Roman"/>
                <a:cs typeface="Times New Roman"/>
              </a:rPr>
              <a:t> </a:t>
            </a:r>
            <a:r>
              <a:rPr lang="en-US" spc="100" dirty="0">
                <a:latin typeface="Times New Roman"/>
                <a:cs typeface="Times New Roman"/>
              </a:rPr>
              <a:t>every</a:t>
            </a:r>
            <a:r>
              <a:rPr lang="en-US" spc="65" dirty="0">
                <a:latin typeface="Times New Roman"/>
                <a:cs typeface="Times New Roman"/>
              </a:rPr>
              <a:t> </a:t>
            </a:r>
            <a:r>
              <a:rPr lang="en-US" spc="90" dirty="0">
                <a:latin typeface="Times New Roman"/>
                <a:cs typeface="Times New Roman"/>
              </a:rPr>
              <a:t>case,  </a:t>
            </a:r>
            <a:r>
              <a:rPr lang="en-US" spc="95" dirty="0">
                <a:latin typeface="Times New Roman"/>
                <a:cs typeface="Times New Roman"/>
              </a:rPr>
              <a:t>the</a:t>
            </a:r>
            <a:r>
              <a:rPr lang="en-US" spc="65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operation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05" dirty="0">
                <a:latin typeface="Times New Roman"/>
                <a:cs typeface="Times New Roman"/>
              </a:rPr>
              <a:t>should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10" dirty="0">
                <a:latin typeface="Times New Roman"/>
                <a:cs typeface="Times New Roman"/>
              </a:rPr>
              <a:t>be</a:t>
            </a:r>
            <a:r>
              <a:rPr lang="en-US" spc="70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characterized</a:t>
            </a:r>
            <a:r>
              <a:rPr lang="en-US" spc="75" dirty="0">
                <a:latin typeface="Times New Roman"/>
                <a:cs typeface="Times New Roman"/>
              </a:rPr>
              <a:t> </a:t>
            </a:r>
            <a:r>
              <a:rPr lang="en-US" spc="90" dirty="0">
                <a:latin typeface="Times New Roman"/>
                <a:cs typeface="Times New Roman"/>
              </a:rPr>
              <a:t>in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05" dirty="0">
                <a:latin typeface="Times New Roman"/>
                <a:cs typeface="Times New Roman"/>
              </a:rPr>
              <a:t>a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125" dirty="0">
                <a:latin typeface="Times New Roman"/>
                <a:cs typeface="Times New Roman"/>
              </a:rPr>
              <a:t>way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90" dirty="0">
                <a:latin typeface="Times New Roman"/>
                <a:cs typeface="Times New Roman"/>
              </a:rPr>
              <a:t>that</a:t>
            </a:r>
            <a:r>
              <a:rPr lang="en-US" spc="65" dirty="0">
                <a:latin typeface="Times New Roman"/>
                <a:cs typeface="Times New Roman"/>
              </a:rPr>
              <a:t> </a:t>
            </a:r>
            <a:r>
              <a:rPr lang="en-US" spc="100" dirty="0">
                <a:latin typeface="Times New Roman"/>
                <a:cs typeface="Times New Roman"/>
              </a:rPr>
              <a:t>ensures</a:t>
            </a:r>
            <a:r>
              <a:rPr lang="en-US" spc="75" dirty="0">
                <a:latin typeface="Times New Roman"/>
                <a:cs typeface="Times New Roman"/>
              </a:rPr>
              <a:t> </a:t>
            </a:r>
            <a:r>
              <a:rPr lang="en-US" spc="110" dirty="0">
                <a:latin typeface="Times New Roman"/>
                <a:cs typeface="Times New Roman"/>
              </a:rPr>
              <a:t>high</a:t>
            </a:r>
            <a:r>
              <a:rPr lang="en-US" spc="75" dirty="0">
                <a:latin typeface="Times New Roman"/>
                <a:cs typeface="Times New Roman"/>
              </a:rPr>
              <a:t> </a:t>
            </a:r>
            <a:r>
              <a:rPr lang="en-US" spc="100" dirty="0">
                <a:latin typeface="Times New Roman"/>
                <a:cs typeface="Times New Roman"/>
              </a:rPr>
              <a:t>cohesion;</a:t>
            </a:r>
            <a:r>
              <a:rPr lang="en-US" spc="-95" dirty="0">
                <a:latin typeface="Times New Roman"/>
                <a:cs typeface="Times New Roman"/>
              </a:rPr>
              <a:t> </a:t>
            </a:r>
            <a:r>
              <a:rPr lang="en-US" spc="90" dirty="0">
                <a:latin typeface="Times New Roman"/>
                <a:cs typeface="Times New Roman"/>
              </a:rPr>
              <a:t>that</a:t>
            </a:r>
            <a:r>
              <a:rPr lang="en-US" spc="70" dirty="0">
                <a:latin typeface="Times New Roman"/>
                <a:cs typeface="Times New Roman"/>
              </a:rPr>
              <a:t> is,  </a:t>
            </a:r>
            <a:r>
              <a:rPr lang="en-US" spc="95" dirty="0">
                <a:latin typeface="Times New Roman"/>
                <a:cs typeface="Times New Roman"/>
              </a:rPr>
              <a:t>the operation </a:t>
            </a:r>
            <a:r>
              <a:rPr lang="en-US" spc="105" dirty="0">
                <a:latin typeface="Times New Roman"/>
                <a:cs typeface="Times New Roman"/>
              </a:rPr>
              <a:t>should </a:t>
            </a:r>
            <a:r>
              <a:rPr lang="en-US" spc="110" dirty="0">
                <a:latin typeface="Times New Roman"/>
                <a:cs typeface="Times New Roman"/>
              </a:rPr>
              <a:t>perform </a:t>
            </a:r>
            <a:r>
              <a:rPr lang="en-US" spc="105" dirty="0">
                <a:latin typeface="Times New Roman"/>
                <a:cs typeface="Times New Roman"/>
              </a:rPr>
              <a:t>a </a:t>
            </a:r>
            <a:r>
              <a:rPr lang="en-US" spc="90" dirty="0">
                <a:latin typeface="Times New Roman"/>
                <a:cs typeface="Times New Roman"/>
              </a:rPr>
              <a:t>single </a:t>
            </a:r>
            <a:r>
              <a:rPr lang="en-US" spc="95" dirty="0">
                <a:latin typeface="Times New Roman"/>
                <a:cs typeface="Times New Roman"/>
              </a:rPr>
              <a:t>targeted function </a:t>
            </a:r>
            <a:r>
              <a:rPr lang="en-US" spc="100" dirty="0">
                <a:latin typeface="Times New Roman"/>
                <a:cs typeface="Times New Roman"/>
              </a:rPr>
              <a:t>or </a:t>
            </a:r>
            <a:r>
              <a:rPr lang="en-US" spc="110" dirty="0">
                <a:latin typeface="Times New Roman"/>
                <a:cs typeface="Times New Roman"/>
              </a:rPr>
              <a:t>sub </a:t>
            </a:r>
            <a:r>
              <a:rPr lang="en-US" spc="90" dirty="0">
                <a:latin typeface="Times New Roman"/>
                <a:cs typeface="Times New Roman"/>
              </a:rPr>
              <a:t>function. </a:t>
            </a:r>
            <a:r>
              <a:rPr lang="en-US" spc="120" dirty="0">
                <a:latin typeface="Times New Roman"/>
                <a:cs typeface="Times New Roman"/>
              </a:rPr>
              <a:t>The </a:t>
            </a:r>
            <a:r>
              <a:rPr lang="en-US" spc="105" dirty="0">
                <a:latin typeface="Times New Roman"/>
                <a:cs typeface="Times New Roman"/>
              </a:rPr>
              <a:t>next  </a:t>
            </a:r>
            <a:r>
              <a:rPr lang="en-US" spc="85" dirty="0">
                <a:latin typeface="Times New Roman"/>
                <a:cs typeface="Times New Roman"/>
              </a:rPr>
              <a:t>iteration </a:t>
            </a:r>
            <a:r>
              <a:rPr lang="en-US" spc="105" dirty="0">
                <a:latin typeface="Times New Roman"/>
                <a:cs typeface="Times New Roman"/>
              </a:rPr>
              <a:t>does </a:t>
            </a:r>
            <a:r>
              <a:rPr lang="en-US" spc="70" dirty="0">
                <a:latin typeface="Times New Roman"/>
                <a:cs typeface="Times New Roman"/>
              </a:rPr>
              <a:t>little </a:t>
            </a:r>
            <a:r>
              <a:rPr lang="en-US" spc="120" dirty="0">
                <a:latin typeface="Times New Roman"/>
                <a:cs typeface="Times New Roman"/>
              </a:rPr>
              <a:t>more </a:t>
            </a:r>
            <a:r>
              <a:rPr lang="en-US" spc="100" dirty="0">
                <a:latin typeface="Times New Roman"/>
                <a:cs typeface="Times New Roman"/>
              </a:rPr>
              <a:t>than </a:t>
            </a:r>
            <a:r>
              <a:rPr lang="en-US" spc="110" dirty="0">
                <a:latin typeface="Times New Roman"/>
                <a:cs typeface="Times New Roman"/>
              </a:rPr>
              <a:t>expand</a:t>
            </a:r>
            <a:r>
              <a:rPr lang="en-US" spc="-185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the operation </a:t>
            </a:r>
            <a:r>
              <a:rPr lang="en-US" spc="114" dirty="0">
                <a:latin typeface="Times New Roman"/>
                <a:cs typeface="Times New Roman"/>
              </a:rPr>
              <a:t>name.</a:t>
            </a:r>
            <a:endParaRPr lang="en-US" dirty="0">
              <a:latin typeface="Times New Roman"/>
              <a:cs typeface="Times New Roman"/>
            </a:endParaRPr>
          </a:p>
          <a:p>
            <a:pPr marL="12700" marR="9525" algn="just">
              <a:lnSpc>
                <a:spcPct val="103000"/>
              </a:lnSpc>
              <a:spcBef>
                <a:spcPts val="845"/>
              </a:spcBef>
            </a:pPr>
            <a:r>
              <a:rPr lang="en-US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lang="en-US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4. </a:t>
            </a:r>
            <a:r>
              <a:rPr lang="en-US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Describe </a:t>
            </a:r>
            <a:r>
              <a:rPr lang="en-US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persistent </a:t>
            </a:r>
            <a:r>
              <a:rPr lang="en-US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data </a:t>
            </a:r>
            <a:r>
              <a:rPr lang="en-US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sources (databases </a:t>
            </a:r>
            <a:r>
              <a:rPr lang="en-US" b="1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</a:t>
            </a:r>
            <a:r>
              <a:rPr lang="en-US" b="1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files) </a:t>
            </a:r>
            <a:r>
              <a:rPr lang="en-US" b="1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</a:t>
            </a:r>
            <a:r>
              <a:rPr lang="en-US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identify </a:t>
            </a:r>
            <a:r>
              <a:rPr lang="en-US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lang="en-US" b="1" spc="75" dirty="0">
                <a:latin typeface="Times New Roman"/>
                <a:cs typeface="Times New Roman"/>
              </a:rPr>
              <a:t> </a:t>
            </a:r>
            <a:r>
              <a:rPr lang="en-US" b="1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classes </a:t>
            </a:r>
            <a:r>
              <a:rPr lang="en-US" b="1" u="heavy" spc="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required </a:t>
            </a:r>
            <a:r>
              <a:rPr lang="en-US" b="1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 </a:t>
            </a:r>
            <a:r>
              <a:rPr lang="en-US" b="1" u="heavy" spc="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manage </a:t>
            </a:r>
            <a:r>
              <a:rPr lang="en-US" b="1" u="heavy" spc="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them</a:t>
            </a:r>
            <a:r>
              <a:rPr lang="en-US" b="1" spc="114" dirty="0">
                <a:solidFill>
                  <a:srgbClr val="00ADEE"/>
                </a:solidFill>
                <a:latin typeface="Times New Roman"/>
                <a:cs typeface="Times New Roman"/>
              </a:rPr>
              <a:t>. </a:t>
            </a:r>
            <a:r>
              <a:rPr lang="en-US" spc="105" dirty="0">
                <a:latin typeface="Times New Roman"/>
                <a:cs typeface="Times New Roman"/>
              </a:rPr>
              <a:t>Databases </a:t>
            </a:r>
            <a:r>
              <a:rPr lang="en-US" spc="114" dirty="0">
                <a:latin typeface="Times New Roman"/>
                <a:cs typeface="Times New Roman"/>
              </a:rPr>
              <a:t>and </a:t>
            </a:r>
            <a:r>
              <a:rPr lang="en-US" spc="80" dirty="0">
                <a:latin typeface="Times New Roman"/>
                <a:cs typeface="Times New Roman"/>
              </a:rPr>
              <a:t>files </a:t>
            </a:r>
            <a:r>
              <a:rPr lang="en-US" spc="105" dirty="0">
                <a:latin typeface="Times New Roman"/>
                <a:cs typeface="Times New Roman"/>
              </a:rPr>
              <a:t>normally </a:t>
            </a:r>
            <a:r>
              <a:rPr lang="en-US" spc="100" dirty="0">
                <a:latin typeface="Times New Roman"/>
                <a:cs typeface="Times New Roman"/>
              </a:rPr>
              <a:t>transcend the  design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description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pc="100" dirty="0">
                <a:latin typeface="Times New Roman"/>
                <a:cs typeface="Times New Roman"/>
              </a:rPr>
              <a:t>of</a:t>
            </a:r>
            <a:r>
              <a:rPr lang="en-US" spc="25" dirty="0">
                <a:latin typeface="Times New Roman"/>
                <a:cs typeface="Times New Roman"/>
              </a:rPr>
              <a:t> </a:t>
            </a:r>
            <a:r>
              <a:rPr lang="en-US" spc="110" dirty="0">
                <a:latin typeface="Times New Roman"/>
                <a:cs typeface="Times New Roman"/>
              </a:rPr>
              <a:t>an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individual</a:t>
            </a:r>
            <a:r>
              <a:rPr lang="en-US" spc="5" dirty="0">
                <a:latin typeface="Times New Roman"/>
                <a:cs typeface="Times New Roman"/>
              </a:rPr>
              <a:t> </a:t>
            </a:r>
            <a:r>
              <a:rPr lang="en-US" spc="110" dirty="0">
                <a:latin typeface="Times New Roman"/>
                <a:cs typeface="Times New Roman"/>
              </a:rPr>
              <a:t>component.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pc="100" dirty="0">
                <a:latin typeface="Times New Roman"/>
                <a:cs typeface="Times New Roman"/>
              </a:rPr>
              <a:t>In</a:t>
            </a:r>
            <a:r>
              <a:rPr lang="en-US" spc="15" dirty="0">
                <a:latin typeface="Times New Roman"/>
                <a:cs typeface="Times New Roman"/>
              </a:rPr>
              <a:t> </a:t>
            </a:r>
            <a:r>
              <a:rPr lang="en-US" spc="114" dirty="0">
                <a:latin typeface="Times New Roman"/>
                <a:cs typeface="Times New Roman"/>
              </a:rPr>
              <a:t>most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cases,</a:t>
            </a:r>
            <a:r>
              <a:rPr lang="en-US" spc="5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these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pc="90" dirty="0">
                <a:latin typeface="Times New Roman"/>
                <a:cs typeface="Times New Roman"/>
              </a:rPr>
              <a:t>persistent</a:t>
            </a:r>
            <a:r>
              <a:rPr lang="en-US" spc="25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data  </a:t>
            </a:r>
            <a:r>
              <a:rPr lang="en-US" spc="90" dirty="0">
                <a:latin typeface="Times New Roman"/>
                <a:cs typeface="Times New Roman"/>
              </a:rPr>
              <a:t>stores </a:t>
            </a:r>
            <a:r>
              <a:rPr lang="en-US" spc="95" dirty="0">
                <a:latin typeface="Times New Roman"/>
                <a:cs typeface="Times New Roman"/>
              </a:rPr>
              <a:t>are </a:t>
            </a:r>
            <a:r>
              <a:rPr lang="en-US" spc="80" dirty="0">
                <a:latin typeface="Times New Roman"/>
                <a:cs typeface="Times New Roman"/>
              </a:rPr>
              <a:t>initially </a:t>
            </a:r>
            <a:r>
              <a:rPr lang="en-US" spc="95" dirty="0">
                <a:latin typeface="Times New Roman"/>
                <a:cs typeface="Times New Roman"/>
              </a:rPr>
              <a:t>specified as part </a:t>
            </a:r>
            <a:r>
              <a:rPr lang="en-US" spc="100" dirty="0">
                <a:latin typeface="Times New Roman"/>
                <a:cs typeface="Times New Roman"/>
              </a:rPr>
              <a:t>of </a:t>
            </a:r>
            <a:r>
              <a:rPr lang="en-US" spc="90" dirty="0">
                <a:latin typeface="Times New Roman"/>
                <a:cs typeface="Times New Roman"/>
              </a:rPr>
              <a:t>architectural </a:t>
            </a:r>
            <a:r>
              <a:rPr lang="en-US" spc="95" dirty="0">
                <a:latin typeface="Times New Roman"/>
                <a:cs typeface="Times New Roman"/>
              </a:rPr>
              <a:t>design. </a:t>
            </a:r>
            <a:r>
              <a:rPr lang="en-US" spc="114" dirty="0">
                <a:latin typeface="Times New Roman"/>
                <a:cs typeface="Times New Roman"/>
              </a:rPr>
              <a:t>However, </a:t>
            </a:r>
            <a:r>
              <a:rPr lang="en-US" spc="95" dirty="0">
                <a:latin typeface="Times New Roman"/>
                <a:cs typeface="Times New Roman"/>
              </a:rPr>
              <a:t>as </a:t>
            </a:r>
            <a:r>
              <a:rPr lang="en-US" spc="100" dirty="0">
                <a:latin typeface="Times New Roman"/>
                <a:cs typeface="Times New Roman"/>
              </a:rPr>
              <a:t>design  </a:t>
            </a:r>
            <a:r>
              <a:rPr lang="en-US" spc="95" dirty="0">
                <a:latin typeface="Times New Roman"/>
                <a:cs typeface="Times New Roman"/>
              </a:rPr>
              <a:t>elaboration </a:t>
            </a:r>
            <a:r>
              <a:rPr lang="en-US" spc="100" dirty="0">
                <a:latin typeface="Times New Roman"/>
                <a:cs typeface="Times New Roman"/>
              </a:rPr>
              <a:t>proceeds, </a:t>
            </a:r>
            <a:r>
              <a:rPr lang="en-US" spc="65" dirty="0">
                <a:latin typeface="Times New Roman"/>
                <a:cs typeface="Times New Roman"/>
              </a:rPr>
              <a:t>it </a:t>
            </a:r>
            <a:r>
              <a:rPr lang="en-US" spc="75" dirty="0">
                <a:latin typeface="Times New Roman"/>
                <a:cs typeface="Times New Roman"/>
              </a:rPr>
              <a:t>is </a:t>
            </a:r>
            <a:r>
              <a:rPr lang="en-US" spc="95" dirty="0">
                <a:latin typeface="Times New Roman"/>
                <a:cs typeface="Times New Roman"/>
              </a:rPr>
              <a:t>often useful </a:t>
            </a:r>
            <a:r>
              <a:rPr lang="en-US" spc="90" dirty="0">
                <a:latin typeface="Times New Roman"/>
                <a:cs typeface="Times New Roman"/>
              </a:rPr>
              <a:t>to </a:t>
            </a:r>
            <a:r>
              <a:rPr lang="en-US" spc="100" dirty="0">
                <a:latin typeface="Times New Roman"/>
                <a:cs typeface="Times New Roman"/>
              </a:rPr>
              <a:t>provide </a:t>
            </a:r>
            <a:r>
              <a:rPr lang="en-US" spc="95" dirty="0">
                <a:latin typeface="Times New Roman"/>
                <a:cs typeface="Times New Roman"/>
              </a:rPr>
              <a:t>additional </a:t>
            </a:r>
            <a:r>
              <a:rPr lang="en-US" spc="85" dirty="0">
                <a:latin typeface="Times New Roman"/>
                <a:cs typeface="Times New Roman"/>
              </a:rPr>
              <a:t>detail </a:t>
            </a:r>
            <a:r>
              <a:rPr lang="en-US" spc="105" dirty="0">
                <a:latin typeface="Times New Roman"/>
                <a:cs typeface="Times New Roman"/>
              </a:rPr>
              <a:t>about </a:t>
            </a:r>
            <a:r>
              <a:rPr lang="en-US" spc="95" dirty="0">
                <a:latin typeface="Times New Roman"/>
                <a:cs typeface="Times New Roman"/>
              </a:rPr>
              <a:t>the  </a:t>
            </a:r>
            <a:r>
              <a:rPr lang="en-US" spc="90" dirty="0">
                <a:latin typeface="Times New Roman"/>
                <a:cs typeface="Times New Roman"/>
              </a:rPr>
              <a:t>structure </a:t>
            </a:r>
            <a:r>
              <a:rPr lang="en-US" spc="114" dirty="0">
                <a:latin typeface="Times New Roman"/>
                <a:cs typeface="Times New Roman"/>
              </a:rPr>
              <a:t>and </a:t>
            </a:r>
            <a:r>
              <a:rPr lang="en-US" spc="95" dirty="0">
                <a:latin typeface="Times New Roman"/>
                <a:cs typeface="Times New Roman"/>
              </a:rPr>
              <a:t>organization </a:t>
            </a:r>
            <a:r>
              <a:rPr lang="en-US" spc="100" dirty="0">
                <a:latin typeface="Times New Roman"/>
                <a:cs typeface="Times New Roman"/>
              </a:rPr>
              <a:t>of </a:t>
            </a:r>
            <a:r>
              <a:rPr lang="en-US" spc="95" dirty="0">
                <a:latin typeface="Times New Roman"/>
                <a:cs typeface="Times New Roman"/>
              </a:rPr>
              <a:t>these </a:t>
            </a:r>
            <a:r>
              <a:rPr lang="en-US" spc="90" dirty="0">
                <a:latin typeface="Times New Roman"/>
                <a:cs typeface="Times New Roman"/>
              </a:rPr>
              <a:t>persistent </a:t>
            </a:r>
            <a:r>
              <a:rPr lang="en-US" spc="100" dirty="0">
                <a:latin typeface="Times New Roman"/>
                <a:cs typeface="Times New Roman"/>
              </a:rPr>
              <a:t>data</a:t>
            </a:r>
            <a:r>
              <a:rPr lang="en-US" spc="-114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sources.</a:t>
            </a:r>
            <a:endParaRPr lang="en-US" dirty="0">
              <a:latin typeface="Times New Roman"/>
              <a:cs typeface="Times New Roman"/>
            </a:endParaRPr>
          </a:p>
          <a:p>
            <a:pPr marL="12700" marR="10160" algn="just">
              <a:lnSpc>
                <a:spcPct val="102899"/>
              </a:lnSpc>
              <a:spcBef>
                <a:spcPts val="835"/>
              </a:spcBef>
            </a:pPr>
            <a:r>
              <a:rPr lang="en-US" b="1" u="heavy" spc="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lang="en-US" b="1" u="heavy" spc="8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5. </a:t>
            </a:r>
            <a:r>
              <a:rPr lang="en-US" b="1" u="heavy" spc="1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Develop </a:t>
            </a:r>
            <a:r>
              <a:rPr lang="en-US" b="1" u="heavy" spc="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 </a:t>
            </a:r>
            <a:r>
              <a:rPr lang="en-US" b="1" u="heavy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elaborate </a:t>
            </a:r>
            <a:r>
              <a:rPr lang="en-US" b="1" u="heavy" spc="105" dirty="0" err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behavioural</a:t>
            </a:r>
            <a:r>
              <a:rPr lang="en-US" b="1" u="heavy" spc="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b="1" u="heavy" spc="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representations </a:t>
            </a:r>
            <a:r>
              <a:rPr lang="en-US" b="1" u="heavy" spc="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for </a:t>
            </a:r>
            <a:r>
              <a:rPr lang="en-US" b="1" u="heavy" spc="1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 </a:t>
            </a:r>
            <a:r>
              <a:rPr lang="en-US" b="1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class </a:t>
            </a:r>
            <a:r>
              <a:rPr lang="en-US" b="1" u="heavy" spc="10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or </a:t>
            </a:r>
            <a:r>
              <a:rPr lang="en-US" b="1" spc="105" dirty="0">
                <a:latin typeface="Times New Roman"/>
                <a:cs typeface="Times New Roman"/>
              </a:rPr>
              <a:t> </a:t>
            </a:r>
            <a:r>
              <a:rPr lang="en-US" b="1" u="heavy" spc="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</a:t>
            </a:r>
            <a:r>
              <a:rPr lang="en-US" b="1" spc="114" dirty="0">
                <a:solidFill>
                  <a:srgbClr val="00ADEE"/>
                </a:solidFill>
                <a:latin typeface="Times New Roman"/>
                <a:cs typeface="Times New Roman"/>
              </a:rPr>
              <a:t>. </a:t>
            </a:r>
            <a:r>
              <a:rPr lang="en-US" spc="175" dirty="0">
                <a:latin typeface="Times New Roman"/>
                <a:cs typeface="Times New Roman"/>
              </a:rPr>
              <a:t>UML </a:t>
            </a:r>
            <a:r>
              <a:rPr lang="en-US" spc="85" dirty="0">
                <a:latin typeface="Times New Roman"/>
                <a:cs typeface="Times New Roman"/>
              </a:rPr>
              <a:t>state </a:t>
            </a:r>
            <a:r>
              <a:rPr lang="en-US" spc="105" dirty="0">
                <a:latin typeface="Times New Roman"/>
                <a:cs typeface="Times New Roman"/>
              </a:rPr>
              <a:t>diagrams </a:t>
            </a:r>
            <a:r>
              <a:rPr lang="en-US" spc="114" dirty="0">
                <a:latin typeface="Times New Roman"/>
                <a:cs typeface="Times New Roman"/>
              </a:rPr>
              <a:t>were </a:t>
            </a:r>
            <a:r>
              <a:rPr lang="en-US" spc="105" dirty="0">
                <a:latin typeface="Times New Roman"/>
                <a:cs typeface="Times New Roman"/>
              </a:rPr>
              <a:t>used </a:t>
            </a:r>
            <a:r>
              <a:rPr lang="en-US" spc="95" dirty="0">
                <a:latin typeface="Times New Roman"/>
                <a:cs typeface="Times New Roman"/>
              </a:rPr>
              <a:t>as </a:t>
            </a:r>
            <a:r>
              <a:rPr lang="en-US" spc="90" dirty="0">
                <a:latin typeface="Times New Roman"/>
                <a:cs typeface="Times New Roman"/>
              </a:rPr>
              <a:t>part </a:t>
            </a:r>
            <a:r>
              <a:rPr lang="en-US" spc="100" dirty="0">
                <a:latin typeface="Times New Roman"/>
                <a:cs typeface="Times New Roman"/>
              </a:rPr>
              <a:t>of </a:t>
            </a:r>
            <a:r>
              <a:rPr lang="en-US" spc="95" dirty="0">
                <a:latin typeface="Times New Roman"/>
                <a:cs typeface="Times New Roman"/>
              </a:rPr>
              <a:t>the </a:t>
            </a:r>
            <a:r>
              <a:rPr lang="en-US" spc="100" dirty="0">
                <a:latin typeface="Times New Roman"/>
                <a:cs typeface="Times New Roman"/>
              </a:rPr>
              <a:t>requirements </a:t>
            </a:r>
            <a:r>
              <a:rPr lang="en-US" spc="114" dirty="0">
                <a:latin typeface="Times New Roman"/>
                <a:cs typeface="Times New Roman"/>
              </a:rPr>
              <a:t>model</a:t>
            </a:r>
            <a:r>
              <a:rPr lang="en-US" spc="-100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to  represent</a:t>
            </a:r>
            <a:r>
              <a:rPr lang="en-US" spc="-20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the</a:t>
            </a:r>
            <a:r>
              <a:rPr lang="en-US" spc="-10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externally</a:t>
            </a:r>
            <a:r>
              <a:rPr lang="en-US" spc="-15" dirty="0">
                <a:latin typeface="Times New Roman"/>
                <a:cs typeface="Times New Roman"/>
              </a:rPr>
              <a:t> </a:t>
            </a:r>
            <a:r>
              <a:rPr lang="en-US" spc="100" dirty="0">
                <a:latin typeface="Times New Roman"/>
                <a:cs typeface="Times New Roman"/>
              </a:rPr>
              <a:t>observable</a:t>
            </a:r>
            <a:r>
              <a:rPr lang="en-US" spc="-10" dirty="0">
                <a:latin typeface="Times New Roman"/>
                <a:cs typeface="Times New Roman"/>
              </a:rPr>
              <a:t> </a:t>
            </a:r>
            <a:r>
              <a:rPr lang="en-US" spc="105" dirty="0" err="1">
                <a:latin typeface="Times New Roman"/>
                <a:cs typeface="Times New Roman"/>
              </a:rPr>
              <a:t>behaviour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100" dirty="0">
                <a:latin typeface="Times New Roman"/>
                <a:cs typeface="Times New Roman"/>
              </a:rPr>
              <a:t>of</a:t>
            </a:r>
            <a:r>
              <a:rPr lang="en-US" spc="-10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the</a:t>
            </a:r>
            <a:r>
              <a:rPr lang="en-US" spc="-10" dirty="0">
                <a:latin typeface="Times New Roman"/>
                <a:cs typeface="Times New Roman"/>
              </a:rPr>
              <a:t> </a:t>
            </a:r>
            <a:r>
              <a:rPr lang="en-US" spc="110" dirty="0">
                <a:latin typeface="Times New Roman"/>
                <a:cs typeface="Times New Roman"/>
              </a:rPr>
              <a:t>system</a:t>
            </a:r>
            <a:r>
              <a:rPr lang="en-US" spc="-20" dirty="0">
                <a:latin typeface="Times New Roman"/>
                <a:cs typeface="Times New Roman"/>
              </a:rPr>
              <a:t> </a:t>
            </a:r>
            <a:r>
              <a:rPr lang="en-US" spc="114" dirty="0">
                <a:latin typeface="Times New Roman"/>
                <a:cs typeface="Times New Roman"/>
              </a:rPr>
              <a:t>and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the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pc="120" dirty="0">
                <a:latin typeface="Times New Roman"/>
                <a:cs typeface="Times New Roman"/>
              </a:rPr>
              <a:t>more</a:t>
            </a:r>
            <a:r>
              <a:rPr lang="en-US" spc="-10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localized  </a:t>
            </a:r>
            <a:r>
              <a:rPr lang="en-US" spc="105" dirty="0" err="1">
                <a:latin typeface="Times New Roman"/>
                <a:cs typeface="Times New Roman"/>
              </a:rPr>
              <a:t>behaviour</a:t>
            </a:r>
            <a:r>
              <a:rPr lang="en-US" spc="105" dirty="0">
                <a:latin typeface="Times New Roman"/>
                <a:cs typeface="Times New Roman"/>
              </a:rPr>
              <a:t> </a:t>
            </a:r>
            <a:r>
              <a:rPr lang="en-US" spc="100" dirty="0">
                <a:latin typeface="Times New Roman"/>
                <a:cs typeface="Times New Roman"/>
              </a:rPr>
              <a:t>of </a:t>
            </a:r>
            <a:r>
              <a:rPr lang="en-US" spc="95" dirty="0">
                <a:latin typeface="Times New Roman"/>
                <a:cs typeface="Times New Roman"/>
              </a:rPr>
              <a:t>individual analysis </a:t>
            </a:r>
            <a:r>
              <a:rPr lang="en-US" spc="90" dirty="0">
                <a:latin typeface="Times New Roman"/>
                <a:cs typeface="Times New Roman"/>
              </a:rPr>
              <a:t>classes. </a:t>
            </a:r>
            <a:r>
              <a:rPr lang="en-US" spc="110" dirty="0">
                <a:latin typeface="Times New Roman"/>
                <a:cs typeface="Times New Roman"/>
              </a:rPr>
              <a:t>During </a:t>
            </a:r>
            <a:r>
              <a:rPr lang="en-US" spc="105" dirty="0">
                <a:latin typeface="Times New Roman"/>
                <a:cs typeface="Times New Roman"/>
              </a:rPr>
              <a:t>component-level </a:t>
            </a:r>
            <a:r>
              <a:rPr lang="en-US" spc="95" dirty="0">
                <a:latin typeface="Times New Roman"/>
                <a:cs typeface="Times New Roman"/>
              </a:rPr>
              <a:t>design, </a:t>
            </a:r>
            <a:r>
              <a:rPr lang="en-US" spc="60" dirty="0">
                <a:latin typeface="Times New Roman"/>
                <a:cs typeface="Times New Roman"/>
              </a:rPr>
              <a:t>it </a:t>
            </a:r>
            <a:r>
              <a:rPr lang="en-US" spc="70" dirty="0">
                <a:latin typeface="Times New Roman"/>
                <a:cs typeface="Times New Roman"/>
              </a:rPr>
              <a:t>is  </a:t>
            </a:r>
            <a:r>
              <a:rPr lang="en-US" spc="110" dirty="0">
                <a:latin typeface="Times New Roman"/>
                <a:cs typeface="Times New Roman"/>
              </a:rPr>
              <a:t>sometimes</a:t>
            </a:r>
            <a:r>
              <a:rPr lang="en-US" spc="65" dirty="0">
                <a:latin typeface="Times New Roman"/>
                <a:cs typeface="Times New Roman"/>
              </a:rPr>
              <a:t> </a:t>
            </a:r>
            <a:r>
              <a:rPr lang="en-US" spc="100" dirty="0">
                <a:latin typeface="Times New Roman"/>
                <a:cs typeface="Times New Roman"/>
              </a:rPr>
              <a:t>necessary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90" dirty="0">
                <a:latin typeface="Times New Roman"/>
                <a:cs typeface="Times New Roman"/>
              </a:rPr>
              <a:t>to</a:t>
            </a:r>
            <a:r>
              <a:rPr lang="en-US" spc="60" dirty="0">
                <a:latin typeface="Times New Roman"/>
                <a:cs typeface="Times New Roman"/>
              </a:rPr>
              <a:t> </a:t>
            </a:r>
            <a:r>
              <a:rPr lang="en-US" spc="114" dirty="0">
                <a:latin typeface="Times New Roman"/>
                <a:cs typeface="Times New Roman"/>
              </a:rPr>
              <a:t>model</a:t>
            </a:r>
            <a:r>
              <a:rPr lang="en-US" spc="50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the</a:t>
            </a:r>
            <a:r>
              <a:rPr lang="en-US" spc="55" dirty="0">
                <a:latin typeface="Times New Roman"/>
                <a:cs typeface="Times New Roman"/>
              </a:rPr>
              <a:t> </a:t>
            </a:r>
            <a:r>
              <a:rPr lang="en-US" spc="105" dirty="0" err="1">
                <a:latin typeface="Times New Roman"/>
                <a:cs typeface="Times New Roman"/>
              </a:rPr>
              <a:t>behaviour</a:t>
            </a:r>
            <a:r>
              <a:rPr lang="en-US" spc="85" dirty="0">
                <a:latin typeface="Times New Roman"/>
                <a:cs typeface="Times New Roman"/>
              </a:rPr>
              <a:t> </a:t>
            </a:r>
            <a:r>
              <a:rPr lang="en-US" spc="100" dirty="0">
                <a:latin typeface="Times New Roman"/>
                <a:cs typeface="Times New Roman"/>
              </a:rPr>
              <a:t>of</a:t>
            </a:r>
            <a:r>
              <a:rPr lang="en-US" spc="60" dirty="0">
                <a:latin typeface="Times New Roman"/>
                <a:cs typeface="Times New Roman"/>
              </a:rPr>
              <a:t> </a:t>
            </a:r>
            <a:r>
              <a:rPr lang="en-US" spc="105" dirty="0">
                <a:latin typeface="Times New Roman"/>
                <a:cs typeface="Times New Roman"/>
              </a:rPr>
              <a:t>a</a:t>
            </a:r>
            <a:r>
              <a:rPr lang="en-US" spc="60" dirty="0">
                <a:latin typeface="Times New Roman"/>
                <a:cs typeface="Times New Roman"/>
              </a:rPr>
              <a:t> </a:t>
            </a:r>
            <a:r>
              <a:rPr lang="en-US" spc="100" dirty="0">
                <a:latin typeface="Times New Roman"/>
                <a:cs typeface="Times New Roman"/>
              </a:rPr>
              <a:t>design</a:t>
            </a:r>
            <a:r>
              <a:rPr lang="en-US" spc="70" dirty="0">
                <a:latin typeface="Times New Roman"/>
                <a:cs typeface="Times New Roman"/>
              </a:rPr>
              <a:t> </a:t>
            </a:r>
            <a:r>
              <a:rPr lang="en-US" spc="85" dirty="0">
                <a:latin typeface="Times New Roman"/>
                <a:cs typeface="Times New Roman"/>
              </a:rPr>
              <a:t>class.</a:t>
            </a:r>
            <a:endParaRPr lang="en-US" dirty="0">
              <a:latin typeface="Times New Roman"/>
              <a:cs typeface="Times New Roman"/>
            </a:endParaRPr>
          </a:p>
          <a:p>
            <a:pPr marL="12700" marR="8255" algn="just">
              <a:lnSpc>
                <a:spcPct val="103099"/>
              </a:lnSpc>
              <a:spcBef>
                <a:spcPts val="819"/>
              </a:spcBef>
            </a:pPr>
            <a:r>
              <a:rPr lang="en-US" spc="120" dirty="0">
                <a:latin typeface="Times New Roman"/>
                <a:cs typeface="Times New Roman"/>
              </a:rPr>
              <a:t>The </a:t>
            </a:r>
            <a:r>
              <a:rPr lang="en-US" spc="114" dirty="0">
                <a:latin typeface="Times New Roman"/>
                <a:cs typeface="Times New Roman"/>
              </a:rPr>
              <a:t>dynamic </a:t>
            </a:r>
            <a:r>
              <a:rPr lang="en-US" spc="100" dirty="0">
                <a:latin typeface="Times New Roman"/>
                <a:cs typeface="Times New Roman"/>
              </a:rPr>
              <a:t>behavior of </a:t>
            </a:r>
            <a:r>
              <a:rPr lang="en-US" spc="110" dirty="0">
                <a:latin typeface="Times New Roman"/>
                <a:cs typeface="Times New Roman"/>
              </a:rPr>
              <a:t>an </a:t>
            </a:r>
            <a:r>
              <a:rPr lang="en-US" spc="95" dirty="0">
                <a:latin typeface="Times New Roman"/>
                <a:cs typeface="Times New Roman"/>
              </a:rPr>
              <a:t>object </a:t>
            </a:r>
            <a:r>
              <a:rPr lang="en-US" spc="100" dirty="0">
                <a:latin typeface="Times New Roman"/>
                <a:cs typeface="Times New Roman"/>
              </a:rPr>
              <a:t>(an </a:t>
            </a:r>
            <a:r>
              <a:rPr lang="en-US" spc="90" dirty="0">
                <a:latin typeface="Times New Roman"/>
                <a:cs typeface="Times New Roman"/>
              </a:rPr>
              <a:t>instantiation </a:t>
            </a:r>
            <a:r>
              <a:rPr lang="en-US" spc="100" dirty="0">
                <a:latin typeface="Times New Roman"/>
                <a:cs typeface="Times New Roman"/>
              </a:rPr>
              <a:t>of </a:t>
            </a:r>
            <a:r>
              <a:rPr lang="en-US" spc="105" dirty="0">
                <a:latin typeface="Times New Roman"/>
                <a:cs typeface="Times New Roman"/>
              </a:rPr>
              <a:t>a design </a:t>
            </a:r>
            <a:r>
              <a:rPr lang="en-US" spc="90" dirty="0">
                <a:latin typeface="Times New Roman"/>
                <a:cs typeface="Times New Roman"/>
              </a:rPr>
              <a:t>class </a:t>
            </a:r>
            <a:r>
              <a:rPr lang="en-US" spc="95" dirty="0">
                <a:latin typeface="Times New Roman"/>
                <a:cs typeface="Times New Roman"/>
              </a:rPr>
              <a:t>as the  </a:t>
            </a:r>
            <a:r>
              <a:rPr lang="en-US" spc="114" dirty="0">
                <a:latin typeface="Times New Roman"/>
                <a:cs typeface="Times New Roman"/>
              </a:rPr>
              <a:t>program</a:t>
            </a:r>
            <a:r>
              <a:rPr lang="en-US" spc="45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executes)</a:t>
            </a:r>
            <a:r>
              <a:rPr lang="en-US" spc="55" dirty="0">
                <a:latin typeface="Times New Roman"/>
                <a:cs typeface="Times New Roman"/>
              </a:rPr>
              <a:t> </a:t>
            </a:r>
            <a:r>
              <a:rPr lang="en-US" spc="75" dirty="0">
                <a:latin typeface="Times New Roman"/>
                <a:cs typeface="Times New Roman"/>
              </a:rPr>
              <a:t>is</a:t>
            </a:r>
            <a:r>
              <a:rPr lang="en-US" spc="60" dirty="0">
                <a:latin typeface="Times New Roman"/>
                <a:cs typeface="Times New Roman"/>
              </a:rPr>
              <a:t> </a:t>
            </a:r>
            <a:r>
              <a:rPr lang="en-US" spc="90" dirty="0">
                <a:latin typeface="Times New Roman"/>
                <a:cs typeface="Times New Roman"/>
              </a:rPr>
              <a:t>affected</a:t>
            </a:r>
            <a:r>
              <a:rPr lang="en-US" spc="65" dirty="0">
                <a:latin typeface="Times New Roman"/>
                <a:cs typeface="Times New Roman"/>
              </a:rPr>
              <a:t> </a:t>
            </a:r>
            <a:r>
              <a:rPr lang="en-US" spc="120" dirty="0">
                <a:latin typeface="Times New Roman"/>
                <a:cs typeface="Times New Roman"/>
              </a:rPr>
              <a:t>by</a:t>
            </a:r>
            <a:r>
              <a:rPr lang="en-US" spc="45" dirty="0">
                <a:latin typeface="Times New Roman"/>
                <a:cs typeface="Times New Roman"/>
              </a:rPr>
              <a:t> </a:t>
            </a:r>
            <a:r>
              <a:rPr lang="en-US" spc="100" dirty="0">
                <a:latin typeface="Times New Roman"/>
                <a:cs typeface="Times New Roman"/>
              </a:rPr>
              <a:t>events</a:t>
            </a:r>
            <a:r>
              <a:rPr lang="en-US" spc="50" dirty="0">
                <a:latin typeface="Times New Roman"/>
                <a:cs typeface="Times New Roman"/>
              </a:rPr>
              <a:t> </a:t>
            </a:r>
            <a:r>
              <a:rPr lang="en-US" spc="90" dirty="0">
                <a:latin typeface="Times New Roman"/>
                <a:cs typeface="Times New Roman"/>
              </a:rPr>
              <a:t>that</a:t>
            </a:r>
            <a:r>
              <a:rPr lang="en-US" spc="45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are</a:t>
            </a:r>
            <a:r>
              <a:rPr lang="en-US" spc="55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external</a:t>
            </a:r>
            <a:r>
              <a:rPr lang="en-US" spc="45" dirty="0">
                <a:latin typeface="Times New Roman"/>
                <a:cs typeface="Times New Roman"/>
              </a:rPr>
              <a:t> </a:t>
            </a:r>
            <a:r>
              <a:rPr lang="en-US" spc="90" dirty="0">
                <a:latin typeface="Times New Roman"/>
                <a:cs typeface="Times New Roman"/>
              </a:rPr>
              <a:t>to</a:t>
            </a:r>
            <a:r>
              <a:rPr lang="en-US" spc="60" dirty="0">
                <a:latin typeface="Times New Roman"/>
                <a:cs typeface="Times New Roman"/>
              </a:rPr>
              <a:t> it</a:t>
            </a:r>
            <a:r>
              <a:rPr lang="en-US" spc="45" dirty="0">
                <a:latin typeface="Times New Roman"/>
                <a:cs typeface="Times New Roman"/>
              </a:rPr>
              <a:t> </a:t>
            </a:r>
            <a:r>
              <a:rPr lang="en-US" spc="114" dirty="0">
                <a:latin typeface="Times New Roman"/>
                <a:cs typeface="Times New Roman"/>
              </a:rPr>
              <a:t>and</a:t>
            </a:r>
            <a:r>
              <a:rPr lang="en-US" spc="50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the</a:t>
            </a:r>
            <a:r>
              <a:rPr lang="en-US" spc="45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current</a:t>
            </a:r>
            <a:r>
              <a:rPr lang="en-US" spc="65" dirty="0">
                <a:latin typeface="Times New Roman"/>
                <a:cs typeface="Times New Roman"/>
              </a:rPr>
              <a:t> </a:t>
            </a:r>
            <a:r>
              <a:rPr lang="en-US" spc="85" dirty="0">
                <a:latin typeface="Times New Roman"/>
                <a:cs typeface="Times New Roman"/>
              </a:rPr>
              <a:t>state  </a:t>
            </a:r>
            <a:r>
              <a:rPr lang="en-US" spc="120" dirty="0">
                <a:latin typeface="Times New Roman"/>
                <a:cs typeface="Times New Roman"/>
              </a:rPr>
              <a:t>(mode</a:t>
            </a:r>
            <a:r>
              <a:rPr lang="en-US" spc="-35" dirty="0">
                <a:latin typeface="Times New Roman"/>
                <a:cs typeface="Times New Roman"/>
              </a:rPr>
              <a:t> </a:t>
            </a:r>
            <a:r>
              <a:rPr lang="en-US" spc="100" dirty="0">
                <a:latin typeface="Times New Roman"/>
                <a:cs typeface="Times New Roman"/>
              </a:rPr>
              <a:t>of</a:t>
            </a:r>
            <a:r>
              <a:rPr lang="en-US" spc="-25" dirty="0">
                <a:latin typeface="Times New Roman"/>
                <a:cs typeface="Times New Roman"/>
              </a:rPr>
              <a:t> </a:t>
            </a:r>
            <a:r>
              <a:rPr lang="en-US" spc="100" dirty="0">
                <a:latin typeface="Times New Roman"/>
                <a:cs typeface="Times New Roman"/>
              </a:rPr>
              <a:t>behavior)</a:t>
            </a:r>
            <a:r>
              <a:rPr lang="en-US" spc="-25" dirty="0">
                <a:latin typeface="Times New Roman"/>
                <a:cs typeface="Times New Roman"/>
              </a:rPr>
              <a:t> </a:t>
            </a:r>
            <a:r>
              <a:rPr lang="en-US" spc="105" dirty="0">
                <a:latin typeface="Times New Roman"/>
                <a:cs typeface="Times New Roman"/>
              </a:rPr>
              <a:t>of</a:t>
            </a:r>
            <a:r>
              <a:rPr lang="en-US" spc="-20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the</a:t>
            </a:r>
            <a:r>
              <a:rPr lang="en-US" spc="-30" dirty="0">
                <a:latin typeface="Times New Roman"/>
                <a:cs typeface="Times New Roman"/>
              </a:rPr>
              <a:t> </a:t>
            </a:r>
            <a:r>
              <a:rPr lang="en-US" spc="90" dirty="0">
                <a:latin typeface="Times New Roman"/>
                <a:cs typeface="Times New Roman"/>
              </a:rPr>
              <a:t>object.</a:t>
            </a:r>
            <a:r>
              <a:rPr lang="en-US" spc="-25" dirty="0">
                <a:latin typeface="Times New Roman"/>
                <a:cs typeface="Times New Roman"/>
              </a:rPr>
              <a:t> </a:t>
            </a:r>
            <a:r>
              <a:rPr lang="en-US" spc="130" dirty="0">
                <a:latin typeface="Times New Roman"/>
                <a:cs typeface="Times New Roman"/>
              </a:rPr>
              <a:t>To</a:t>
            </a:r>
            <a:r>
              <a:rPr lang="en-US" spc="-30" dirty="0">
                <a:latin typeface="Times New Roman"/>
                <a:cs typeface="Times New Roman"/>
              </a:rPr>
              <a:t> </a:t>
            </a:r>
            <a:r>
              <a:rPr lang="en-US" spc="105" dirty="0">
                <a:latin typeface="Times New Roman"/>
                <a:cs typeface="Times New Roman"/>
              </a:rPr>
              <a:t>understand</a:t>
            </a:r>
            <a:r>
              <a:rPr lang="en-US" spc="-25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the</a:t>
            </a:r>
            <a:r>
              <a:rPr lang="en-US" spc="-30" dirty="0">
                <a:latin typeface="Times New Roman"/>
                <a:cs typeface="Times New Roman"/>
              </a:rPr>
              <a:t> </a:t>
            </a:r>
            <a:r>
              <a:rPr lang="en-US" spc="114" dirty="0">
                <a:latin typeface="Times New Roman"/>
                <a:cs typeface="Times New Roman"/>
              </a:rPr>
              <a:t>dynamic</a:t>
            </a:r>
            <a:r>
              <a:rPr lang="en-US" spc="-35" dirty="0">
                <a:latin typeface="Times New Roman"/>
                <a:cs typeface="Times New Roman"/>
              </a:rPr>
              <a:t> </a:t>
            </a:r>
            <a:r>
              <a:rPr lang="en-US" spc="105" dirty="0">
                <a:latin typeface="Times New Roman"/>
                <a:cs typeface="Times New Roman"/>
              </a:rPr>
              <a:t>behavior</a:t>
            </a:r>
            <a:r>
              <a:rPr lang="en-US" spc="-20" dirty="0">
                <a:latin typeface="Times New Roman"/>
                <a:cs typeface="Times New Roman"/>
              </a:rPr>
              <a:t> </a:t>
            </a:r>
            <a:r>
              <a:rPr lang="en-US" spc="100" dirty="0">
                <a:latin typeface="Times New Roman"/>
                <a:cs typeface="Times New Roman"/>
              </a:rPr>
              <a:t>of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pc="110" dirty="0">
                <a:latin typeface="Times New Roman"/>
                <a:cs typeface="Times New Roman"/>
              </a:rPr>
              <a:t>an</a:t>
            </a:r>
            <a:r>
              <a:rPr lang="en-US" spc="-30" dirty="0">
                <a:latin typeface="Times New Roman"/>
                <a:cs typeface="Times New Roman"/>
              </a:rPr>
              <a:t> </a:t>
            </a:r>
            <a:r>
              <a:rPr lang="en-US" spc="90" dirty="0">
                <a:latin typeface="Times New Roman"/>
                <a:cs typeface="Times New Roman"/>
              </a:rPr>
              <a:t>object,  </a:t>
            </a:r>
            <a:r>
              <a:rPr lang="en-US" spc="120" dirty="0">
                <a:latin typeface="Times New Roman"/>
                <a:cs typeface="Times New Roman"/>
              </a:rPr>
              <a:t>you </a:t>
            </a:r>
            <a:r>
              <a:rPr lang="en-US" spc="105" dirty="0">
                <a:latin typeface="Times New Roman"/>
                <a:cs typeface="Times New Roman"/>
              </a:rPr>
              <a:t>should </a:t>
            </a:r>
            <a:r>
              <a:rPr lang="en-US" spc="110" dirty="0">
                <a:latin typeface="Times New Roman"/>
                <a:cs typeface="Times New Roman"/>
              </a:rPr>
              <a:t>examine </a:t>
            </a:r>
            <a:r>
              <a:rPr lang="en-US" spc="75" dirty="0">
                <a:latin typeface="Times New Roman"/>
                <a:cs typeface="Times New Roman"/>
              </a:rPr>
              <a:t>all </a:t>
            </a:r>
            <a:r>
              <a:rPr lang="en-US" spc="105" dirty="0">
                <a:latin typeface="Times New Roman"/>
                <a:cs typeface="Times New Roman"/>
              </a:rPr>
              <a:t>use </a:t>
            </a:r>
            <a:r>
              <a:rPr lang="en-US" spc="95" dirty="0">
                <a:latin typeface="Times New Roman"/>
                <a:cs typeface="Times New Roman"/>
              </a:rPr>
              <a:t>cases </a:t>
            </a:r>
            <a:r>
              <a:rPr lang="en-US" spc="90" dirty="0">
                <a:latin typeface="Times New Roman"/>
                <a:cs typeface="Times New Roman"/>
              </a:rPr>
              <a:t>that </a:t>
            </a:r>
            <a:r>
              <a:rPr lang="en-US" spc="95" dirty="0">
                <a:latin typeface="Times New Roman"/>
                <a:cs typeface="Times New Roman"/>
              </a:rPr>
              <a:t>are relevant to the </a:t>
            </a:r>
            <a:r>
              <a:rPr lang="en-US" spc="105" dirty="0">
                <a:latin typeface="Times New Roman"/>
                <a:cs typeface="Times New Roman"/>
              </a:rPr>
              <a:t>design </a:t>
            </a:r>
            <a:r>
              <a:rPr lang="en-US" spc="90" dirty="0">
                <a:latin typeface="Times New Roman"/>
                <a:cs typeface="Times New Roman"/>
              </a:rPr>
              <a:t>class </a:t>
            </a:r>
            <a:r>
              <a:rPr lang="en-US" spc="100" dirty="0">
                <a:latin typeface="Times New Roman"/>
                <a:cs typeface="Times New Roman"/>
              </a:rPr>
              <a:t>throughout  </a:t>
            </a:r>
            <a:r>
              <a:rPr lang="en-US" spc="70" dirty="0">
                <a:latin typeface="Times New Roman"/>
                <a:cs typeface="Times New Roman"/>
              </a:rPr>
              <a:t>its</a:t>
            </a:r>
            <a:r>
              <a:rPr lang="en-US" spc="55" dirty="0">
                <a:latin typeface="Times New Roman"/>
                <a:cs typeface="Times New Roman"/>
              </a:rPr>
              <a:t> </a:t>
            </a:r>
            <a:r>
              <a:rPr lang="en-US" spc="75" dirty="0">
                <a:latin typeface="Times New Roman"/>
                <a:cs typeface="Times New Roman"/>
              </a:rPr>
              <a:t>life.</a:t>
            </a:r>
            <a:endParaRPr lang="en-US" dirty="0">
              <a:latin typeface="Times New Roman"/>
              <a:cs typeface="Times New Roman"/>
            </a:endParaRPr>
          </a:p>
          <a:p>
            <a:pPr marL="12700" marR="8890" algn="just">
              <a:lnSpc>
                <a:spcPct val="102499"/>
              </a:lnSpc>
              <a:spcBef>
                <a:spcPts val="855"/>
              </a:spcBef>
            </a:pPr>
            <a:r>
              <a:rPr lang="en-US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Step </a:t>
            </a:r>
            <a:r>
              <a:rPr lang="en-US" b="1" u="heavy" spc="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6. </a:t>
            </a:r>
            <a:r>
              <a:rPr lang="en-US" b="1" u="heavy" spc="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Elaborate </a:t>
            </a:r>
            <a:r>
              <a:rPr lang="en-US" b="1" u="heavy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deployment diagrams </a:t>
            </a:r>
            <a:r>
              <a:rPr lang="en-US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 </a:t>
            </a:r>
            <a:r>
              <a:rPr lang="en-US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provide </a:t>
            </a:r>
            <a:r>
              <a:rPr lang="en-US" b="1" u="heavy" spc="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additional </a:t>
            </a:r>
            <a:r>
              <a:rPr lang="en-US" b="1" u="heavy" spc="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implementation </a:t>
            </a:r>
            <a:r>
              <a:rPr lang="en-US" b="1" spc="75" dirty="0">
                <a:latin typeface="Times New Roman"/>
                <a:cs typeface="Times New Roman"/>
              </a:rPr>
              <a:t> </a:t>
            </a:r>
            <a:r>
              <a:rPr lang="en-US" b="1" u="heavy" spc="6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detail.</a:t>
            </a:r>
            <a:r>
              <a:rPr lang="en-US" b="1" spc="60" dirty="0">
                <a:latin typeface="Times New Roman"/>
                <a:cs typeface="Times New Roman"/>
              </a:rPr>
              <a:t> </a:t>
            </a:r>
            <a:r>
              <a:rPr lang="en-US" spc="85" dirty="0">
                <a:latin typeface="Times New Roman"/>
                <a:cs typeface="Times New Roman"/>
              </a:rPr>
              <a:t>Deployment </a:t>
            </a:r>
            <a:r>
              <a:rPr lang="en-US" spc="75" dirty="0">
                <a:latin typeface="Times New Roman"/>
                <a:cs typeface="Times New Roman"/>
              </a:rPr>
              <a:t>diagrams </a:t>
            </a:r>
            <a:r>
              <a:rPr lang="en-US" spc="70" dirty="0">
                <a:latin typeface="Times New Roman"/>
                <a:cs typeface="Times New Roman"/>
              </a:rPr>
              <a:t>are </a:t>
            </a:r>
            <a:r>
              <a:rPr lang="en-US" spc="80" dirty="0">
                <a:latin typeface="Times New Roman"/>
                <a:cs typeface="Times New Roman"/>
              </a:rPr>
              <a:t>used </a:t>
            </a:r>
            <a:r>
              <a:rPr lang="en-US" spc="70" dirty="0">
                <a:latin typeface="Times New Roman"/>
                <a:cs typeface="Times New Roman"/>
              </a:rPr>
              <a:t>as </a:t>
            </a:r>
            <a:r>
              <a:rPr lang="en-US" spc="65" dirty="0">
                <a:latin typeface="Times New Roman"/>
                <a:cs typeface="Times New Roman"/>
              </a:rPr>
              <a:t>part </a:t>
            </a:r>
            <a:r>
              <a:rPr lang="en-US" spc="75" dirty="0">
                <a:latin typeface="Times New Roman"/>
                <a:cs typeface="Times New Roman"/>
              </a:rPr>
              <a:t>of </a:t>
            </a:r>
            <a:r>
              <a:rPr lang="en-US" spc="65" dirty="0">
                <a:latin typeface="Times New Roman"/>
                <a:cs typeface="Times New Roman"/>
              </a:rPr>
              <a:t>architectural </a:t>
            </a:r>
            <a:r>
              <a:rPr lang="en-US" spc="75" dirty="0">
                <a:latin typeface="Times New Roman"/>
                <a:cs typeface="Times New Roman"/>
              </a:rPr>
              <a:t>design </a:t>
            </a:r>
            <a:r>
              <a:rPr lang="en-US" spc="85" dirty="0">
                <a:latin typeface="Times New Roman"/>
                <a:cs typeface="Times New Roman"/>
              </a:rPr>
              <a:t>and </a:t>
            </a:r>
            <a:r>
              <a:rPr lang="en-US" spc="70" dirty="0">
                <a:latin typeface="Times New Roman"/>
                <a:cs typeface="Times New Roman"/>
              </a:rPr>
              <a:t>are  represented in </a:t>
            </a:r>
            <a:r>
              <a:rPr lang="en-US" spc="65" dirty="0">
                <a:latin typeface="Times New Roman"/>
                <a:cs typeface="Times New Roman"/>
              </a:rPr>
              <a:t>descriptor </a:t>
            </a:r>
            <a:r>
              <a:rPr lang="en-US" spc="75" dirty="0">
                <a:latin typeface="Times New Roman"/>
                <a:cs typeface="Times New Roman"/>
              </a:rPr>
              <a:t>form. In </a:t>
            </a:r>
            <a:r>
              <a:rPr lang="en-US" spc="60" dirty="0">
                <a:latin typeface="Times New Roman"/>
                <a:cs typeface="Times New Roman"/>
              </a:rPr>
              <a:t>this </a:t>
            </a:r>
            <a:r>
              <a:rPr lang="en-US" spc="75" dirty="0">
                <a:latin typeface="Times New Roman"/>
                <a:cs typeface="Times New Roman"/>
              </a:rPr>
              <a:t>form, </a:t>
            </a:r>
            <a:r>
              <a:rPr lang="en-US" spc="80" dirty="0">
                <a:latin typeface="Times New Roman"/>
                <a:cs typeface="Times New Roman"/>
              </a:rPr>
              <a:t>major  system  </a:t>
            </a:r>
            <a:r>
              <a:rPr lang="en-US" spc="70" dirty="0">
                <a:latin typeface="Times New Roman"/>
                <a:cs typeface="Times New Roman"/>
              </a:rPr>
              <a:t>functions</a:t>
            </a:r>
            <a:r>
              <a:rPr lang="en-US" spc="160" dirty="0">
                <a:latin typeface="Times New Roman"/>
                <a:cs typeface="Times New Roman"/>
              </a:rPr>
              <a:t> </a:t>
            </a:r>
            <a:r>
              <a:rPr lang="en-US" spc="70" dirty="0">
                <a:latin typeface="Times New Roman"/>
                <a:cs typeface="Times New Roman"/>
              </a:rPr>
              <a:t>(often</a:t>
            </a:r>
            <a:endParaRPr lang="en-US" dirty="0">
              <a:latin typeface="Times New Roman"/>
              <a:cs typeface="Times New Roman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20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460" y="427990"/>
            <a:ext cx="6812280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 marR="6350" algn="just">
              <a:lnSpc>
                <a:spcPct val="102600"/>
              </a:lnSpc>
            </a:pPr>
            <a:r>
              <a:rPr lang="en-US" spc="70" dirty="0">
                <a:latin typeface="Times New Roman"/>
                <a:cs typeface="Times New Roman"/>
              </a:rPr>
              <a:t>represented as </a:t>
            </a:r>
            <a:r>
              <a:rPr lang="en-US" spc="75" dirty="0">
                <a:latin typeface="Times New Roman"/>
                <a:cs typeface="Times New Roman"/>
              </a:rPr>
              <a:t>subsystems) </a:t>
            </a:r>
            <a:r>
              <a:rPr lang="en-US" spc="70" dirty="0">
                <a:latin typeface="Times New Roman"/>
                <a:cs typeface="Times New Roman"/>
              </a:rPr>
              <a:t>are represented </a:t>
            </a:r>
            <a:r>
              <a:rPr lang="en-US" spc="75" dirty="0">
                <a:latin typeface="Times New Roman"/>
                <a:cs typeface="Times New Roman"/>
              </a:rPr>
              <a:t>within </a:t>
            </a:r>
            <a:r>
              <a:rPr lang="en-US" spc="70" dirty="0">
                <a:latin typeface="Times New Roman"/>
                <a:cs typeface="Times New Roman"/>
              </a:rPr>
              <a:t>the context of the </a:t>
            </a:r>
            <a:r>
              <a:rPr lang="en-US" spc="80" dirty="0">
                <a:latin typeface="Times New Roman"/>
                <a:cs typeface="Times New Roman"/>
              </a:rPr>
              <a:t>computing  </a:t>
            </a:r>
            <a:r>
              <a:rPr lang="en-US" spc="75" dirty="0">
                <a:latin typeface="Times New Roman"/>
                <a:cs typeface="Times New Roman"/>
              </a:rPr>
              <a:t>environment </a:t>
            </a:r>
            <a:r>
              <a:rPr lang="en-US" spc="65" dirty="0">
                <a:latin typeface="Times New Roman"/>
                <a:cs typeface="Times New Roman"/>
              </a:rPr>
              <a:t>that will </a:t>
            </a:r>
            <a:r>
              <a:rPr lang="en-US" spc="75" dirty="0">
                <a:latin typeface="Times New Roman"/>
                <a:cs typeface="Times New Roman"/>
              </a:rPr>
              <a:t>house</a:t>
            </a:r>
            <a:r>
              <a:rPr lang="en-US" spc="90" dirty="0">
                <a:latin typeface="Times New Roman"/>
                <a:cs typeface="Times New Roman"/>
              </a:rPr>
              <a:t> </a:t>
            </a:r>
            <a:r>
              <a:rPr lang="en-US" spc="75" dirty="0">
                <a:latin typeface="Times New Roman"/>
                <a:cs typeface="Times New Roman"/>
              </a:rPr>
              <a:t>them.</a:t>
            </a:r>
            <a:endParaRPr lang="en-US" dirty="0">
              <a:latin typeface="Times New Roman"/>
              <a:cs typeface="Times New Roman"/>
            </a:endParaRPr>
          </a:p>
          <a:p>
            <a:pPr marL="12700" marR="6350" algn="just">
              <a:lnSpc>
                <a:spcPct val="103200"/>
              </a:lnSpc>
              <a:spcBef>
                <a:spcPts val="819"/>
              </a:spcBef>
            </a:pPr>
            <a:r>
              <a:rPr lang="en-US" spc="110" dirty="0">
                <a:latin typeface="Times New Roman"/>
                <a:cs typeface="Times New Roman"/>
              </a:rPr>
              <a:t>During </a:t>
            </a:r>
            <a:r>
              <a:rPr lang="en-US" spc="105" dirty="0">
                <a:latin typeface="Times New Roman"/>
                <a:cs typeface="Times New Roman"/>
              </a:rPr>
              <a:t>component-level </a:t>
            </a:r>
            <a:r>
              <a:rPr lang="en-US" spc="95" dirty="0">
                <a:latin typeface="Times New Roman"/>
                <a:cs typeface="Times New Roman"/>
              </a:rPr>
              <a:t>design, </a:t>
            </a:r>
            <a:r>
              <a:rPr lang="en-US" spc="110" dirty="0">
                <a:latin typeface="Times New Roman"/>
                <a:cs typeface="Times New Roman"/>
              </a:rPr>
              <a:t>deployment </a:t>
            </a:r>
            <a:r>
              <a:rPr lang="en-US" spc="105" dirty="0">
                <a:latin typeface="Times New Roman"/>
                <a:cs typeface="Times New Roman"/>
              </a:rPr>
              <a:t>diagrams can </a:t>
            </a:r>
            <a:r>
              <a:rPr lang="en-US" spc="110" dirty="0">
                <a:latin typeface="Times New Roman"/>
                <a:cs typeface="Times New Roman"/>
              </a:rPr>
              <a:t>be </a:t>
            </a:r>
            <a:r>
              <a:rPr lang="en-US" spc="95" dirty="0">
                <a:latin typeface="Times New Roman"/>
                <a:cs typeface="Times New Roman"/>
              </a:rPr>
              <a:t>elaborated </a:t>
            </a:r>
            <a:r>
              <a:rPr lang="en-US" spc="90" dirty="0">
                <a:latin typeface="Times New Roman"/>
                <a:cs typeface="Times New Roman"/>
              </a:rPr>
              <a:t>to  </a:t>
            </a:r>
            <a:r>
              <a:rPr lang="en-US" spc="70" dirty="0">
                <a:latin typeface="Times New Roman"/>
                <a:cs typeface="Times New Roman"/>
              </a:rPr>
              <a:t>represent the location of </a:t>
            </a:r>
            <a:r>
              <a:rPr lang="en-US" spc="80" dirty="0">
                <a:latin typeface="Times New Roman"/>
                <a:cs typeface="Times New Roman"/>
              </a:rPr>
              <a:t>key </a:t>
            </a:r>
            <a:r>
              <a:rPr lang="en-US" spc="75" dirty="0">
                <a:latin typeface="Times New Roman"/>
                <a:cs typeface="Times New Roman"/>
              </a:rPr>
              <a:t>packages </a:t>
            </a:r>
            <a:r>
              <a:rPr lang="en-US" spc="70" dirty="0">
                <a:latin typeface="Times New Roman"/>
                <a:cs typeface="Times New Roman"/>
              </a:rPr>
              <a:t>of </a:t>
            </a:r>
            <a:r>
              <a:rPr lang="en-US" spc="80" dirty="0">
                <a:latin typeface="Times New Roman"/>
                <a:cs typeface="Times New Roman"/>
              </a:rPr>
              <a:t>components. </a:t>
            </a:r>
            <a:r>
              <a:rPr lang="en-US" spc="85" dirty="0">
                <a:latin typeface="Times New Roman"/>
                <a:cs typeface="Times New Roman"/>
              </a:rPr>
              <a:t>However, </a:t>
            </a:r>
            <a:r>
              <a:rPr lang="en-US" spc="80" dirty="0">
                <a:latin typeface="Times New Roman"/>
                <a:cs typeface="Times New Roman"/>
              </a:rPr>
              <a:t>components  </a:t>
            </a:r>
            <a:r>
              <a:rPr lang="en-US" spc="85" dirty="0">
                <a:latin typeface="Times New Roman"/>
                <a:cs typeface="Times New Roman"/>
              </a:rPr>
              <a:t>generally </a:t>
            </a:r>
            <a:r>
              <a:rPr lang="en-US" spc="95" dirty="0">
                <a:latin typeface="Times New Roman"/>
                <a:cs typeface="Times New Roman"/>
              </a:rPr>
              <a:t>are </a:t>
            </a:r>
            <a:r>
              <a:rPr lang="en-US" spc="105" dirty="0">
                <a:latin typeface="Times New Roman"/>
                <a:cs typeface="Times New Roman"/>
              </a:rPr>
              <a:t>not </a:t>
            </a:r>
            <a:r>
              <a:rPr lang="en-US" spc="95" dirty="0">
                <a:latin typeface="Times New Roman"/>
                <a:cs typeface="Times New Roman"/>
              </a:rPr>
              <a:t>represented individually within </a:t>
            </a:r>
            <a:r>
              <a:rPr lang="en-US" spc="105" dirty="0">
                <a:latin typeface="Times New Roman"/>
                <a:cs typeface="Times New Roman"/>
              </a:rPr>
              <a:t>a </a:t>
            </a:r>
            <a:r>
              <a:rPr lang="en-US" spc="114" dirty="0">
                <a:latin typeface="Times New Roman"/>
                <a:cs typeface="Times New Roman"/>
              </a:rPr>
              <a:t>component </a:t>
            </a:r>
            <a:r>
              <a:rPr lang="en-US" spc="100" dirty="0">
                <a:latin typeface="Times New Roman"/>
                <a:cs typeface="Times New Roman"/>
              </a:rPr>
              <a:t>diagram. </a:t>
            </a:r>
            <a:r>
              <a:rPr lang="en-US" spc="75" dirty="0">
                <a:latin typeface="Times New Roman"/>
                <a:cs typeface="Times New Roman"/>
              </a:rPr>
              <a:t>In </a:t>
            </a:r>
            <a:r>
              <a:rPr lang="en-US" spc="90" dirty="0">
                <a:latin typeface="Times New Roman"/>
                <a:cs typeface="Times New Roman"/>
              </a:rPr>
              <a:t>some  </a:t>
            </a:r>
            <a:r>
              <a:rPr lang="en-US" spc="70" dirty="0">
                <a:latin typeface="Times New Roman"/>
                <a:cs typeface="Times New Roman"/>
              </a:rPr>
              <a:t>cases, </a:t>
            </a:r>
            <a:r>
              <a:rPr lang="en-US" spc="80" dirty="0">
                <a:latin typeface="Times New Roman"/>
                <a:cs typeface="Times New Roman"/>
              </a:rPr>
              <a:t>deployment </a:t>
            </a:r>
            <a:r>
              <a:rPr lang="en-US" spc="75" dirty="0">
                <a:latin typeface="Times New Roman"/>
                <a:cs typeface="Times New Roman"/>
              </a:rPr>
              <a:t>diagrams </a:t>
            </a:r>
            <a:r>
              <a:rPr lang="en-US" spc="95" dirty="0">
                <a:latin typeface="Times New Roman"/>
                <a:cs typeface="Times New Roman"/>
              </a:rPr>
              <a:t>are elaborated </a:t>
            </a:r>
            <a:r>
              <a:rPr lang="en-US" spc="90" dirty="0">
                <a:latin typeface="Times New Roman"/>
                <a:cs typeface="Times New Roman"/>
              </a:rPr>
              <a:t>into </a:t>
            </a:r>
            <a:r>
              <a:rPr lang="en-US" spc="95" dirty="0">
                <a:latin typeface="Times New Roman"/>
                <a:cs typeface="Times New Roman"/>
              </a:rPr>
              <a:t>instance </a:t>
            </a:r>
            <a:r>
              <a:rPr lang="en-US" spc="114" dirty="0">
                <a:latin typeface="Times New Roman"/>
                <a:cs typeface="Times New Roman"/>
              </a:rPr>
              <a:t>form </a:t>
            </a:r>
            <a:r>
              <a:rPr lang="en-US" spc="85" dirty="0">
                <a:latin typeface="Times New Roman"/>
                <a:cs typeface="Times New Roman"/>
              </a:rPr>
              <a:t>at this </a:t>
            </a:r>
            <a:r>
              <a:rPr lang="en-US" spc="95" dirty="0">
                <a:latin typeface="Times New Roman"/>
                <a:cs typeface="Times New Roman"/>
              </a:rPr>
              <a:t>time. </a:t>
            </a:r>
            <a:r>
              <a:rPr lang="en-US" spc="100" dirty="0">
                <a:latin typeface="Times New Roman"/>
                <a:cs typeface="Times New Roman"/>
              </a:rPr>
              <a:t>This  </a:t>
            </a:r>
            <a:r>
              <a:rPr lang="en-US" spc="114" dirty="0">
                <a:latin typeface="Times New Roman"/>
                <a:cs typeface="Times New Roman"/>
              </a:rPr>
              <a:t>means</a:t>
            </a:r>
            <a:r>
              <a:rPr lang="en-US" spc="80" dirty="0">
                <a:latin typeface="Times New Roman"/>
                <a:cs typeface="Times New Roman"/>
              </a:rPr>
              <a:t> </a:t>
            </a:r>
            <a:r>
              <a:rPr lang="en-US" spc="90" dirty="0">
                <a:latin typeface="Times New Roman"/>
                <a:cs typeface="Times New Roman"/>
              </a:rPr>
              <a:t>that</a:t>
            </a:r>
            <a:r>
              <a:rPr lang="en-US" spc="75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the</a:t>
            </a:r>
            <a:r>
              <a:rPr lang="en-US" spc="75" dirty="0">
                <a:latin typeface="Times New Roman"/>
                <a:cs typeface="Times New Roman"/>
              </a:rPr>
              <a:t> </a:t>
            </a:r>
            <a:r>
              <a:rPr lang="en-US" spc="90" dirty="0">
                <a:latin typeface="Times New Roman"/>
                <a:cs typeface="Times New Roman"/>
              </a:rPr>
              <a:t>specific</a:t>
            </a:r>
            <a:r>
              <a:rPr lang="en-US" spc="75" dirty="0">
                <a:latin typeface="Times New Roman"/>
                <a:cs typeface="Times New Roman"/>
              </a:rPr>
              <a:t> </a:t>
            </a:r>
            <a:r>
              <a:rPr lang="en-US" spc="100" dirty="0">
                <a:latin typeface="Times New Roman"/>
                <a:cs typeface="Times New Roman"/>
              </a:rPr>
              <a:t>hard-</a:t>
            </a:r>
            <a:r>
              <a:rPr lang="en-US" spc="-140" dirty="0">
                <a:latin typeface="Times New Roman"/>
                <a:cs typeface="Times New Roman"/>
              </a:rPr>
              <a:t> </a:t>
            </a:r>
            <a:r>
              <a:rPr lang="en-US" spc="85" dirty="0">
                <a:latin typeface="Times New Roman"/>
                <a:cs typeface="Times New Roman"/>
              </a:rPr>
              <a:t>ware</a:t>
            </a:r>
            <a:r>
              <a:rPr lang="en-US" spc="60" dirty="0">
                <a:latin typeface="Times New Roman"/>
                <a:cs typeface="Times New Roman"/>
              </a:rPr>
              <a:t> </a:t>
            </a:r>
            <a:r>
              <a:rPr lang="en-US" spc="85" dirty="0">
                <a:latin typeface="Times New Roman"/>
                <a:cs typeface="Times New Roman"/>
              </a:rPr>
              <a:t>and</a:t>
            </a:r>
            <a:r>
              <a:rPr lang="en-US" spc="60" dirty="0">
                <a:latin typeface="Times New Roman"/>
                <a:cs typeface="Times New Roman"/>
              </a:rPr>
              <a:t> </a:t>
            </a:r>
            <a:r>
              <a:rPr lang="en-US" spc="70" dirty="0">
                <a:latin typeface="Times New Roman"/>
                <a:cs typeface="Times New Roman"/>
              </a:rPr>
              <a:t>operating</a:t>
            </a:r>
            <a:r>
              <a:rPr lang="en-US" spc="60" dirty="0">
                <a:latin typeface="Times New Roman"/>
                <a:cs typeface="Times New Roman"/>
              </a:rPr>
              <a:t> </a:t>
            </a:r>
            <a:r>
              <a:rPr lang="en-US" spc="80" dirty="0">
                <a:latin typeface="Times New Roman"/>
                <a:cs typeface="Times New Roman"/>
              </a:rPr>
              <a:t>system</a:t>
            </a:r>
            <a:r>
              <a:rPr lang="en-US" spc="60" dirty="0">
                <a:latin typeface="Times New Roman"/>
                <a:cs typeface="Times New Roman"/>
              </a:rPr>
              <a:t> </a:t>
            </a:r>
            <a:r>
              <a:rPr lang="en-US" spc="75" dirty="0">
                <a:latin typeface="Times New Roman"/>
                <a:cs typeface="Times New Roman"/>
              </a:rPr>
              <a:t>environment(s)</a:t>
            </a:r>
            <a:r>
              <a:rPr lang="en-US" spc="60" dirty="0">
                <a:latin typeface="Times New Roman"/>
                <a:cs typeface="Times New Roman"/>
              </a:rPr>
              <a:t> </a:t>
            </a:r>
            <a:r>
              <a:rPr lang="en-US" spc="65" dirty="0">
                <a:latin typeface="Times New Roman"/>
                <a:cs typeface="Times New Roman"/>
              </a:rPr>
              <a:t>that</a:t>
            </a:r>
            <a:r>
              <a:rPr lang="en-US" spc="70" dirty="0">
                <a:latin typeface="Times New Roman"/>
                <a:cs typeface="Times New Roman"/>
              </a:rPr>
              <a:t> </a:t>
            </a:r>
            <a:r>
              <a:rPr lang="en-US" spc="65" dirty="0">
                <a:latin typeface="Times New Roman"/>
                <a:cs typeface="Times New Roman"/>
              </a:rPr>
              <a:t>will </a:t>
            </a:r>
            <a:r>
              <a:rPr lang="en-US" spc="75" dirty="0">
                <a:latin typeface="Times New Roman"/>
                <a:cs typeface="Times New Roman"/>
              </a:rPr>
              <a:t>be  used </a:t>
            </a:r>
            <a:r>
              <a:rPr lang="en-US" spc="55" dirty="0">
                <a:latin typeface="Times New Roman"/>
                <a:cs typeface="Times New Roman"/>
              </a:rPr>
              <a:t>is</a:t>
            </a:r>
            <a:r>
              <a:rPr lang="en-US" spc="409" dirty="0">
                <a:latin typeface="Times New Roman"/>
                <a:cs typeface="Times New Roman"/>
              </a:rPr>
              <a:t> </a:t>
            </a:r>
            <a:r>
              <a:rPr lang="en-US" spc="65" dirty="0">
                <a:latin typeface="Times New Roman"/>
                <a:cs typeface="Times New Roman"/>
              </a:rPr>
              <a:t>(are) </a:t>
            </a:r>
            <a:r>
              <a:rPr lang="en-US" spc="70" dirty="0">
                <a:latin typeface="Times New Roman"/>
                <a:cs typeface="Times New Roman"/>
              </a:rPr>
              <a:t>specified </a:t>
            </a:r>
            <a:r>
              <a:rPr lang="en-US" spc="85" dirty="0">
                <a:latin typeface="Times New Roman"/>
                <a:cs typeface="Times New Roman"/>
              </a:rPr>
              <a:t>and </a:t>
            </a:r>
            <a:r>
              <a:rPr lang="en-US" spc="95" dirty="0">
                <a:latin typeface="Times New Roman"/>
                <a:cs typeface="Times New Roman"/>
              </a:rPr>
              <a:t>the </a:t>
            </a:r>
            <a:r>
              <a:rPr lang="en-US" spc="90" dirty="0">
                <a:latin typeface="Times New Roman"/>
                <a:cs typeface="Times New Roman"/>
              </a:rPr>
              <a:t>location </a:t>
            </a:r>
            <a:r>
              <a:rPr lang="en-US" spc="100" dirty="0">
                <a:latin typeface="Times New Roman"/>
                <a:cs typeface="Times New Roman"/>
              </a:rPr>
              <a:t>of </a:t>
            </a:r>
            <a:r>
              <a:rPr lang="en-US" spc="114" dirty="0">
                <a:latin typeface="Times New Roman"/>
                <a:cs typeface="Times New Roman"/>
              </a:rPr>
              <a:t>component </a:t>
            </a:r>
            <a:r>
              <a:rPr lang="en-US" spc="105" dirty="0">
                <a:latin typeface="Times New Roman"/>
                <a:cs typeface="Times New Roman"/>
              </a:rPr>
              <a:t>packages </a:t>
            </a:r>
            <a:r>
              <a:rPr lang="en-US" spc="100" dirty="0">
                <a:latin typeface="Times New Roman"/>
                <a:cs typeface="Times New Roman"/>
              </a:rPr>
              <a:t>within </a:t>
            </a:r>
            <a:r>
              <a:rPr lang="en-US" spc="85" dirty="0">
                <a:latin typeface="Times New Roman"/>
                <a:cs typeface="Times New Roman"/>
              </a:rPr>
              <a:t>this  </a:t>
            </a:r>
            <a:r>
              <a:rPr lang="en-US" spc="105" dirty="0">
                <a:latin typeface="Times New Roman"/>
                <a:cs typeface="Times New Roman"/>
              </a:rPr>
              <a:t>environment </a:t>
            </a:r>
            <a:r>
              <a:rPr lang="en-US" spc="75" dirty="0">
                <a:latin typeface="Times New Roman"/>
                <a:cs typeface="Times New Roman"/>
              </a:rPr>
              <a:t>is</a:t>
            </a:r>
            <a:r>
              <a:rPr lang="en-US" spc="-65" dirty="0">
                <a:latin typeface="Times New Roman"/>
                <a:cs typeface="Times New Roman"/>
              </a:rPr>
              <a:t> </a:t>
            </a:r>
            <a:r>
              <a:rPr lang="en-US" spc="90" dirty="0">
                <a:latin typeface="Times New Roman"/>
                <a:cs typeface="Times New Roman"/>
              </a:rPr>
              <a:t>indicated.</a:t>
            </a:r>
            <a:endParaRPr lang="en-US" dirty="0">
              <a:latin typeface="Times New Roman"/>
              <a:cs typeface="Times New Roman"/>
            </a:endParaRPr>
          </a:p>
          <a:p>
            <a:pPr marL="12700" marR="5715" algn="just">
              <a:lnSpc>
                <a:spcPct val="102800"/>
              </a:lnSpc>
              <a:spcBef>
                <a:spcPts val="844"/>
              </a:spcBef>
            </a:pPr>
            <a:r>
              <a:rPr lang="en-US" b="1" spc="50" dirty="0">
                <a:latin typeface="Times New Roman"/>
                <a:cs typeface="Times New Roman"/>
              </a:rPr>
              <a:t>Step</a:t>
            </a:r>
            <a:r>
              <a:rPr lang="en-US" b="1" spc="15" dirty="0">
                <a:latin typeface="Times New Roman"/>
                <a:cs typeface="Times New Roman"/>
              </a:rPr>
              <a:t> </a:t>
            </a:r>
            <a:r>
              <a:rPr lang="en-US" b="1" spc="40" dirty="0">
                <a:latin typeface="Times New Roman"/>
                <a:cs typeface="Times New Roman"/>
              </a:rPr>
              <a:t>7.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spc="50" dirty="0">
                <a:latin typeface="Times New Roman"/>
                <a:cs typeface="Times New Roman"/>
              </a:rPr>
              <a:t>Refactor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50" dirty="0">
                <a:latin typeface="Times New Roman"/>
                <a:cs typeface="Times New Roman"/>
              </a:rPr>
              <a:t>every</a:t>
            </a:r>
            <a:r>
              <a:rPr lang="en-US" b="1" spc="20" dirty="0">
                <a:latin typeface="Times New Roman"/>
                <a:cs typeface="Times New Roman"/>
              </a:rPr>
              <a:t> </a:t>
            </a:r>
            <a:r>
              <a:rPr lang="en-US" b="1" spc="55" dirty="0">
                <a:latin typeface="Times New Roman"/>
                <a:cs typeface="Times New Roman"/>
              </a:rPr>
              <a:t>component-level</a:t>
            </a:r>
            <a:r>
              <a:rPr lang="en-US" b="1" spc="10" dirty="0">
                <a:latin typeface="Times New Roman"/>
                <a:cs typeface="Times New Roman"/>
              </a:rPr>
              <a:t> </a:t>
            </a:r>
            <a:r>
              <a:rPr lang="en-US" b="1" spc="50" dirty="0">
                <a:latin typeface="Times New Roman"/>
                <a:cs typeface="Times New Roman"/>
              </a:rPr>
              <a:t>design</a:t>
            </a:r>
            <a:r>
              <a:rPr lang="en-US" b="1" spc="15" dirty="0">
                <a:latin typeface="Times New Roman"/>
                <a:cs typeface="Times New Roman"/>
              </a:rPr>
              <a:t> </a:t>
            </a:r>
            <a:r>
              <a:rPr lang="en-US" b="1" spc="45" dirty="0">
                <a:latin typeface="Times New Roman"/>
                <a:cs typeface="Times New Roman"/>
              </a:rPr>
              <a:t>representation</a:t>
            </a:r>
            <a:r>
              <a:rPr lang="en-US" b="1" spc="5" dirty="0">
                <a:latin typeface="Times New Roman"/>
                <a:cs typeface="Times New Roman"/>
              </a:rPr>
              <a:t> </a:t>
            </a:r>
            <a:r>
              <a:rPr lang="en-US" b="1" spc="55" dirty="0">
                <a:latin typeface="Times New Roman"/>
                <a:cs typeface="Times New Roman"/>
              </a:rPr>
              <a:t>and</a:t>
            </a:r>
            <a:r>
              <a:rPr lang="en-US" b="1" spc="25" dirty="0">
                <a:latin typeface="Times New Roman"/>
                <a:cs typeface="Times New Roman"/>
              </a:rPr>
              <a:t> </a:t>
            </a:r>
            <a:r>
              <a:rPr lang="en-US" b="1" spc="50" dirty="0">
                <a:latin typeface="Times New Roman"/>
                <a:cs typeface="Times New Roman"/>
              </a:rPr>
              <a:t>always</a:t>
            </a:r>
            <a:r>
              <a:rPr lang="en-US" b="1" spc="20" dirty="0">
                <a:latin typeface="Times New Roman"/>
                <a:cs typeface="Times New Roman"/>
              </a:rPr>
              <a:t> </a:t>
            </a:r>
            <a:r>
              <a:rPr lang="en-US" b="1" spc="55" dirty="0">
                <a:latin typeface="Times New Roman"/>
                <a:cs typeface="Times New Roman"/>
              </a:rPr>
              <a:t>con-</a:t>
            </a:r>
            <a:r>
              <a:rPr lang="en-US" b="1" spc="20" dirty="0">
                <a:latin typeface="Times New Roman"/>
                <a:cs typeface="Times New Roman"/>
              </a:rPr>
              <a:t> </a:t>
            </a:r>
            <a:r>
              <a:rPr lang="en-US" b="1" spc="95" dirty="0">
                <a:latin typeface="Times New Roman"/>
                <a:cs typeface="Times New Roman"/>
              </a:rPr>
              <a:t>sider  </a:t>
            </a:r>
            <a:r>
              <a:rPr lang="en-US" b="1" u="heavy" spc="9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alternatives</a:t>
            </a:r>
            <a:r>
              <a:rPr lang="en-US" b="1" spc="90" dirty="0">
                <a:solidFill>
                  <a:srgbClr val="00ADEE"/>
                </a:solidFill>
                <a:latin typeface="Times New Roman"/>
                <a:cs typeface="Times New Roman"/>
              </a:rPr>
              <a:t>. </a:t>
            </a:r>
            <a:r>
              <a:rPr lang="en-US" spc="110" dirty="0">
                <a:latin typeface="Times New Roman"/>
                <a:cs typeface="Times New Roman"/>
              </a:rPr>
              <a:t>Design </a:t>
            </a:r>
            <a:r>
              <a:rPr lang="en-US" spc="75" dirty="0">
                <a:latin typeface="Times New Roman"/>
                <a:cs typeface="Times New Roman"/>
              </a:rPr>
              <a:t>is </a:t>
            </a:r>
            <a:r>
              <a:rPr lang="en-US" spc="110" dirty="0">
                <a:latin typeface="Times New Roman"/>
                <a:cs typeface="Times New Roman"/>
              </a:rPr>
              <a:t>an </a:t>
            </a:r>
            <a:r>
              <a:rPr lang="en-US" spc="85" dirty="0">
                <a:latin typeface="Times New Roman"/>
                <a:cs typeface="Times New Roman"/>
              </a:rPr>
              <a:t>iterative </a:t>
            </a:r>
            <a:r>
              <a:rPr lang="en-US" spc="95" dirty="0">
                <a:latin typeface="Times New Roman"/>
                <a:cs typeface="Times New Roman"/>
              </a:rPr>
              <a:t>process. </a:t>
            </a:r>
            <a:r>
              <a:rPr lang="en-US" spc="120" dirty="0">
                <a:latin typeface="Times New Roman"/>
                <a:cs typeface="Times New Roman"/>
              </a:rPr>
              <a:t>The </a:t>
            </a:r>
            <a:r>
              <a:rPr lang="en-US" spc="75" dirty="0">
                <a:latin typeface="Times New Roman"/>
                <a:cs typeface="Times New Roman"/>
              </a:rPr>
              <a:t>first </a:t>
            </a:r>
            <a:r>
              <a:rPr lang="en-US" spc="105" dirty="0">
                <a:latin typeface="Times New Roman"/>
                <a:cs typeface="Times New Roman"/>
              </a:rPr>
              <a:t>component-level </a:t>
            </a:r>
            <a:r>
              <a:rPr lang="en-US" spc="120" dirty="0">
                <a:latin typeface="Times New Roman"/>
                <a:cs typeface="Times New Roman"/>
              </a:rPr>
              <a:t>model </a:t>
            </a:r>
            <a:r>
              <a:rPr lang="en-US" spc="90" dirty="0">
                <a:latin typeface="Times New Roman"/>
                <a:cs typeface="Times New Roman"/>
              </a:rPr>
              <a:t>we  create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90" dirty="0">
                <a:latin typeface="Times New Roman"/>
                <a:cs typeface="Times New Roman"/>
              </a:rPr>
              <a:t>will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100" dirty="0">
                <a:latin typeface="Times New Roman"/>
                <a:cs typeface="Times New Roman"/>
              </a:rPr>
              <a:t>not</a:t>
            </a:r>
            <a:r>
              <a:rPr lang="en-US" spc="-15" dirty="0">
                <a:latin typeface="Times New Roman"/>
                <a:cs typeface="Times New Roman"/>
              </a:rPr>
              <a:t> </a:t>
            </a:r>
            <a:r>
              <a:rPr lang="en-US" spc="110" dirty="0">
                <a:latin typeface="Times New Roman"/>
                <a:cs typeface="Times New Roman"/>
              </a:rPr>
              <a:t>be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as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spc="100" dirty="0">
                <a:latin typeface="Times New Roman"/>
                <a:cs typeface="Times New Roman"/>
              </a:rPr>
              <a:t>complete,</a:t>
            </a:r>
            <a:r>
              <a:rPr lang="en-US" spc="-160" dirty="0">
                <a:latin typeface="Times New Roman"/>
                <a:cs typeface="Times New Roman"/>
              </a:rPr>
              <a:t> </a:t>
            </a:r>
            <a:r>
              <a:rPr lang="en-US" spc="90" dirty="0">
                <a:latin typeface="Times New Roman"/>
                <a:cs typeface="Times New Roman"/>
              </a:rPr>
              <a:t>consistent,</a:t>
            </a:r>
            <a:r>
              <a:rPr lang="en-US" spc="35" dirty="0">
                <a:latin typeface="Times New Roman"/>
                <a:cs typeface="Times New Roman"/>
              </a:rPr>
              <a:t> </a:t>
            </a:r>
            <a:r>
              <a:rPr lang="en-US" spc="100" dirty="0">
                <a:latin typeface="Times New Roman"/>
                <a:cs typeface="Times New Roman"/>
              </a:rPr>
              <a:t>or</a:t>
            </a:r>
            <a:r>
              <a:rPr lang="en-US" spc="25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accurate</a:t>
            </a:r>
            <a:r>
              <a:rPr lang="en-US" spc="25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as</a:t>
            </a:r>
            <a:r>
              <a:rPr lang="en-US" spc="25" dirty="0">
                <a:latin typeface="Times New Roman"/>
                <a:cs typeface="Times New Roman"/>
              </a:rPr>
              <a:t> </a:t>
            </a:r>
            <a:r>
              <a:rPr lang="en-US" spc="95" dirty="0">
                <a:latin typeface="Times New Roman"/>
                <a:cs typeface="Times New Roman"/>
              </a:rPr>
              <a:t>the</a:t>
            </a:r>
            <a:r>
              <a:rPr lang="en-US" spc="30" dirty="0">
                <a:latin typeface="Times New Roman"/>
                <a:cs typeface="Times New Roman"/>
              </a:rPr>
              <a:t> </a:t>
            </a:r>
            <a:r>
              <a:rPr lang="en-US" i="1" spc="100" dirty="0">
                <a:latin typeface="Times New Roman"/>
                <a:cs typeface="Times New Roman"/>
              </a:rPr>
              <a:t>n</a:t>
            </a:r>
            <a:r>
              <a:rPr lang="en-US" spc="100" dirty="0">
                <a:latin typeface="Times New Roman"/>
                <a:cs typeface="Times New Roman"/>
              </a:rPr>
              <a:t>th</a:t>
            </a:r>
            <a:r>
              <a:rPr lang="en-US" spc="25" dirty="0">
                <a:latin typeface="Times New Roman"/>
                <a:cs typeface="Times New Roman"/>
              </a:rPr>
              <a:t> </a:t>
            </a:r>
            <a:r>
              <a:rPr lang="en-US" spc="85" dirty="0">
                <a:latin typeface="Times New Roman"/>
                <a:cs typeface="Times New Roman"/>
              </a:rPr>
              <a:t>iteration</a:t>
            </a:r>
            <a:r>
              <a:rPr lang="en-US" spc="25" dirty="0">
                <a:latin typeface="Times New Roman"/>
                <a:cs typeface="Times New Roman"/>
              </a:rPr>
              <a:t> </a:t>
            </a:r>
            <a:r>
              <a:rPr lang="en-US" spc="120" dirty="0">
                <a:latin typeface="Times New Roman"/>
                <a:cs typeface="Times New Roman"/>
              </a:rPr>
              <a:t>you</a:t>
            </a:r>
            <a:r>
              <a:rPr lang="en-US" spc="25" dirty="0">
                <a:latin typeface="Times New Roman"/>
                <a:cs typeface="Times New Roman"/>
              </a:rPr>
              <a:t> </a:t>
            </a:r>
            <a:r>
              <a:rPr lang="en-US" spc="105" dirty="0">
                <a:latin typeface="Times New Roman"/>
                <a:cs typeface="Times New Roman"/>
              </a:rPr>
              <a:t>apply  </a:t>
            </a:r>
            <a:r>
              <a:rPr lang="en-US" spc="90" dirty="0">
                <a:latin typeface="Times New Roman"/>
                <a:cs typeface="Times New Roman"/>
              </a:rPr>
              <a:t>to </a:t>
            </a:r>
            <a:r>
              <a:rPr lang="en-US" spc="95" dirty="0">
                <a:latin typeface="Times New Roman"/>
                <a:cs typeface="Times New Roman"/>
              </a:rPr>
              <a:t>the </a:t>
            </a:r>
            <a:r>
              <a:rPr lang="en-US" spc="105" dirty="0">
                <a:latin typeface="Times New Roman"/>
                <a:cs typeface="Times New Roman"/>
              </a:rPr>
              <a:t>model. </a:t>
            </a:r>
            <a:r>
              <a:rPr lang="en-US" spc="70" dirty="0">
                <a:latin typeface="Times New Roman"/>
                <a:cs typeface="Times New Roman"/>
              </a:rPr>
              <a:t>It </a:t>
            </a:r>
            <a:r>
              <a:rPr lang="en-US" spc="75" dirty="0">
                <a:latin typeface="Times New Roman"/>
                <a:cs typeface="Times New Roman"/>
              </a:rPr>
              <a:t>is </a:t>
            </a:r>
            <a:r>
              <a:rPr lang="en-US" spc="90" dirty="0">
                <a:latin typeface="Times New Roman"/>
                <a:cs typeface="Times New Roman"/>
              </a:rPr>
              <a:t>essential to refactor </a:t>
            </a:r>
            <a:r>
              <a:rPr lang="en-US" spc="95" dirty="0">
                <a:latin typeface="Times New Roman"/>
                <a:cs typeface="Times New Roman"/>
              </a:rPr>
              <a:t>as </a:t>
            </a:r>
            <a:r>
              <a:rPr lang="en-US" spc="105" dirty="0">
                <a:latin typeface="Times New Roman"/>
                <a:cs typeface="Times New Roman"/>
              </a:rPr>
              <a:t>design </a:t>
            </a:r>
            <a:r>
              <a:rPr lang="en-US" spc="120" dirty="0">
                <a:latin typeface="Times New Roman"/>
                <a:cs typeface="Times New Roman"/>
              </a:rPr>
              <a:t>work</a:t>
            </a:r>
            <a:r>
              <a:rPr lang="en-US" spc="-180" dirty="0">
                <a:latin typeface="Times New Roman"/>
                <a:cs typeface="Times New Roman"/>
              </a:rPr>
              <a:t> </a:t>
            </a:r>
            <a:r>
              <a:rPr lang="en-US" spc="75" dirty="0">
                <a:latin typeface="Times New Roman"/>
                <a:cs typeface="Times New Roman"/>
              </a:rPr>
              <a:t>is </a:t>
            </a:r>
            <a:r>
              <a:rPr lang="en-US" spc="100" dirty="0">
                <a:latin typeface="Times New Roman"/>
                <a:cs typeface="Times New Roman"/>
              </a:rPr>
              <a:t>conducted.</a:t>
            </a:r>
            <a:endParaRPr lang="en-US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31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116" y="528827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18288"/>
                </a:moveTo>
                <a:lnTo>
                  <a:pt x="0" y="18288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18288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9144"/>
                </a:lnTo>
                <a:lnTo>
                  <a:pt x="6001258" y="9144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704" y="281431"/>
            <a:ext cx="5972175" cy="47089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00"/>
              </a:spcBef>
              <a:tabLst>
                <a:tab pos="3611245" algn="l"/>
                <a:tab pos="4693285" algn="l"/>
                <a:tab pos="5280025" algn="l"/>
              </a:tabLst>
            </a:pPr>
            <a:r>
              <a:rPr sz="1400" spc="-5" dirty="0">
                <a:latin typeface="Times New Roman"/>
                <a:cs typeface="Times New Roman"/>
              </a:rPr>
              <a:t>	</a:t>
            </a:r>
            <a:endParaRPr sz="1750" dirty="0">
              <a:latin typeface="Times New Roman"/>
              <a:cs typeface="Times New Roman"/>
            </a:endParaRPr>
          </a:p>
          <a:p>
            <a:pPr marL="697865" marR="163195" indent="-228600">
              <a:lnSpc>
                <a:spcPts val="1370"/>
              </a:lnSpc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Realism. Can the requirements be implemented </a:t>
            </a:r>
            <a:r>
              <a:rPr sz="1200" b="1" dirty="0">
                <a:latin typeface="Times New Roman"/>
                <a:cs typeface="Times New Roman"/>
              </a:rPr>
              <a:t>given </a:t>
            </a:r>
            <a:r>
              <a:rPr sz="1200" b="1" spc="-5" dirty="0">
                <a:latin typeface="Times New Roman"/>
                <a:cs typeface="Times New Roman"/>
              </a:rPr>
              <a:t>available budget and  technology</a:t>
            </a:r>
            <a:endParaRPr sz="1200" dirty="0">
              <a:latin typeface="Times New Roman"/>
              <a:cs typeface="Times New Roman"/>
            </a:endParaRPr>
          </a:p>
          <a:p>
            <a:pPr marL="697865" indent="-228600">
              <a:lnSpc>
                <a:spcPct val="100000"/>
              </a:lnSpc>
              <a:spcBef>
                <a:spcPts val="5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Verifiability. Can the requirements be</a:t>
            </a:r>
            <a:r>
              <a:rPr sz="1200" b="1" spc="2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checked?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buFont typeface="Wingdings"/>
              <a:buChar char=""/>
              <a:tabLst>
                <a:tab pos="469900" algn="l"/>
              </a:tabLst>
            </a:pPr>
            <a:r>
              <a:rPr sz="1200" b="1" spc="-5" dirty="0">
                <a:latin typeface="Times New Roman"/>
                <a:cs typeface="Times New Roman"/>
              </a:rPr>
              <a:t>Requirements </a:t>
            </a:r>
            <a:r>
              <a:rPr sz="1200" b="1" dirty="0">
                <a:latin typeface="Times New Roman"/>
                <a:cs typeface="Times New Roman"/>
              </a:rPr>
              <a:t>validation </a:t>
            </a:r>
            <a:r>
              <a:rPr sz="1200" b="1" spc="-5" dirty="0">
                <a:latin typeface="Times New Roman"/>
                <a:cs typeface="Times New Roman"/>
              </a:rPr>
              <a:t>techniques</a:t>
            </a: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"/>
            </a:pPr>
            <a:endParaRPr sz="1300" dirty="0">
              <a:latin typeface="Times New Roman"/>
              <a:cs typeface="Times New Roman"/>
            </a:endParaRPr>
          </a:p>
          <a:p>
            <a:pPr marL="697865" lvl="1" indent="-228600">
              <a:lnSpc>
                <a:spcPts val="1390"/>
              </a:lnSpc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Requirements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reviews</a:t>
            </a:r>
            <a:endParaRPr sz="1200" dirty="0">
              <a:latin typeface="Times New Roman"/>
              <a:cs typeface="Times New Roman"/>
            </a:endParaRPr>
          </a:p>
          <a:p>
            <a:pPr marL="697865" marR="164465">
              <a:lnSpc>
                <a:spcPts val="1380"/>
              </a:lnSpc>
              <a:spcBef>
                <a:spcPts val="50"/>
              </a:spcBef>
            </a:pPr>
            <a:r>
              <a:rPr sz="1200" spc="-5" dirty="0">
                <a:latin typeface="Times New Roman"/>
                <a:cs typeface="Times New Roman"/>
              </a:rPr>
              <a:t>Systematic manual analysis </a:t>
            </a:r>
            <a:r>
              <a:rPr sz="1200" dirty="0">
                <a:latin typeface="Times New Roman"/>
                <a:cs typeface="Times New Roman"/>
              </a:rPr>
              <a:t>of the </a:t>
            </a:r>
            <a:r>
              <a:rPr sz="1200" spc="-5" dirty="0">
                <a:latin typeface="Times New Roman"/>
                <a:cs typeface="Times New Roman"/>
              </a:rPr>
              <a:t>requirements:requirements </a:t>
            </a:r>
            <a:r>
              <a:rPr sz="1200" dirty="0">
                <a:latin typeface="Times New Roman"/>
                <a:cs typeface="Times New Roman"/>
              </a:rPr>
              <a:t>are </a:t>
            </a:r>
            <a:r>
              <a:rPr sz="1200" spc="-5" dirty="0">
                <a:latin typeface="Times New Roman"/>
                <a:cs typeface="Times New Roman"/>
              </a:rPr>
              <a:t>analysed  systematically </a:t>
            </a:r>
            <a:r>
              <a:rPr sz="1200" spc="10" dirty="0">
                <a:latin typeface="Times New Roman"/>
                <a:cs typeface="Times New Roman"/>
              </a:rPr>
              <a:t>by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team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reviewers who check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5" dirty="0">
                <a:latin typeface="Times New Roman"/>
                <a:cs typeface="Times New Roman"/>
              </a:rPr>
              <a:t>errors and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inconsistencies.</a:t>
            </a:r>
          </a:p>
          <a:p>
            <a:pPr marL="697865" lvl="1" indent="-228600">
              <a:lnSpc>
                <a:spcPts val="1400"/>
              </a:lnSpc>
              <a:spcBef>
                <a:spcPts val="815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Prototyping</a:t>
            </a:r>
            <a:endParaRPr sz="1200" dirty="0">
              <a:latin typeface="Times New Roman"/>
              <a:cs typeface="Times New Roman"/>
            </a:endParaRPr>
          </a:p>
          <a:p>
            <a:pPr marL="697865">
              <a:lnSpc>
                <a:spcPts val="1400"/>
              </a:lnSpc>
            </a:pPr>
            <a:r>
              <a:rPr sz="1200" spc="-5" dirty="0">
                <a:latin typeface="Times New Roman"/>
                <a:cs typeface="Times New Roman"/>
              </a:rPr>
              <a:t>Using an executable </a:t>
            </a:r>
            <a:r>
              <a:rPr sz="1200" dirty="0">
                <a:latin typeface="Times New Roman"/>
                <a:cs typeface="Times New Roman"/>
              </a:rPr>
              <a:t>model of the </a:t>
            </a:r>
            <a:r>
              <a:rPr sz="1200" spc="-5" dirty="0">
                <a:latin typeface="Times New Roman"/>
                <a:cs typeface="Times New Roman"/>
              </a:rPr>
              <a:t>system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" dirty="0">
                <a:latin typeface="Times New Roman"/>
                <a:cs typeface="Times New Roman"/>
              </a:rPr>
              <a:t>check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requirements.</a:t>
            </a:r>
            <a:endParaRPr sz="1200" dirty="0">
              <a:latin typeface="Times New Roman"/>
              <a:cs typeface="Times New Roman"/>
            </a:endParaRPr>
          </a:p>
          <a:p>
            <a:pPr marL="697865" lvl="1" indent="-228600">
              <a:lnSpc>
                <a:spcPts val="1395"/>
              </a:lnSpc>
              <a:spcBef>
                <a:spcPts val="850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Test-case</a:t>
            </a:r>
            <a:r>
              <a:rPr sz="12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generation</a:t>
            </a:r>
            <a:endParaRPr sz="1200" dirty="0">
              <a:latin typeface="Times New Roman"/>
              <a:cs typeface="Times New Roman"/>
            </a:endParaRPr>
          </a:p>
          <a:p>
            <a:pPr marL="697865">
              <a:lnSpc>
                <a:spcPts val="1395"/>
              </a:lnSpc>
            </a:pPr>
            <a:r>
              <a:rPr sz="1200" spc="-5" dirty="0">
                <a:latin typeface="Times New Roman"/>
                <a:cs typeface="Times New Roman"/>
              </a:rPr>
              <a:t>Developing tests </a:t>
            </a:r>
            <a:r>
              <a:rPr sz="1200" dirty="0">
                <a:latin typeface="Times New Roman"/>
                <a:cs typeface="Times New Roman"/>
              </a:rPr>
              <a:t>for requirements to </a:t>
            </a:r>
            <a:r>
              <a:rPr sz="1200" spc="-5" dirty="0">
                <a:latin typeface="Times New Roman"/>
                <a:cs typeface="Times New Roman"/>
              </a:rPr>
              <a:t>check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testability.</a:t>
            </a:r>
            <a:endParaRPr sz="1200" dirty="0">
              <a:latin typeface="Times New Roman"/>
              <a:cs typeface="Times New Roman"/>
            </a:endParaRPr>
          </a:p>
          <a:p>
            <a:pPr marL="469900" indent="-228600">
              <a:lnSpc>
                <a:spcPct val="100000"/>
              </a:lnSpc>
              <a:spcBef>
                <a:spcPts val="770"/>
              </a:spcBef>
              <a:buFont typeface="Wingdings"/>
              <a:buChar char=""/>
              <a:tabLst>
                <a:tab pos="469900" algn="l"/>
              </a:tabLst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Software Requirements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Document</a:t>
            </a:r>
            <a:endParaRPr sz="1200" dirty="0">
              <a:latin typeface="Times New Roman"/>
              <a:cs typeface="Times New Roman"/>
            </a:endParaRPr>
          </a:p>
          <a:p>
            <a:pPr marL="697865" marR="163830" lvl="1" indent="-228600">
              <a:lnSpc>
                <a:spcPts val="1370"/>
              </a:lnSpc>
              <a:spcBef>
                <a:spcPts val="114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software requirements document is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official statement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what is required </a:t>
            </a:r>
            <a:r>
              <a:rPr sz="1200" dirty="0">
                <a:latin typeface="Times New Roman"/>
                <a:cs typeface="Times New Roman"/>
              </a:rPr>
              <a:t>of  the </a:t>
            </a:r>
            <a:r>
              <a:rPr sz="1200" spc="-5" dirty="0">
                <a:latin typeface="Times New Roman"/>
                <a:cs typeface="Times New Roman"/>
              </a:rPr>
              <a:t>system developers.</a:t>
            </a:r>
            <a:endParaRPr sz="1200" dirty="0">
              <a:latin typeface="Times New Roman"/>
              <a:cs typeface="Times New Roman"/>
            </a:endParaRPr>
          </a:p>
          <a:p>
            <a:pPr marL="697865" marR="161290" lvl="1" indent="-228600">
              <a:lnSpc>
                <a:spcPts val="1370"/>
              </a:lnSpc>
              <a:spcBef>
                <a:spcPts val="105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dirty="0">
                <a:latin typeface="Times New Roman"/>
                <a:cs typeface="Times New Roman"/>
              </a:rPr>
              <a:t>Should include both a definition of </a:t>
            </a:r>
            <a:r>
              <a:rPr sz="1200" spc="-5" dirty="0">
                <a:latin typeface="Times New Roman"/>
                <a:cs typeface="Times New Roman"/>
              </a:rPr>
              <a:t>user </a:t>
            </a:r>
            <a:r>
              <a:rPr sz="1200" dirty="0">
                <a:latin typeface="Times New Roman"/>
                <a:cs typeface="Times New Roman"/>
              </a:rPr>
              <a:t>requirements </a:t>
            </a:r>
            <a:r>
              <a:rPr sz="1200" spc="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specification </a:t>
            </a:r>
            <a:r>
              <a:rPr sz="1200" dirty="0">
                <a:latin typeface="Times New Roman"/>
                <a:cs typeface="Times New Roman"/>
              </a:rPr>
              <a:t>of the  </a:t>
            </a:r>
            <a:r>
              <a:rPr sz="1200" spc="-5" dirty="0">
                <a:latin typeface="Times New Roman"/>
                <a:cs typeface="Times New Roman"/>
              </a:rPr>
              <a:t>system requirements.</a:t>
            </a:r>
            <a:endParaRPr sz="1200" dirty="0">
              <a:latin typeface="Times New Roman"/>
              <a:cs typeface="Times New Roman"/>
            </a:endParaRPr>
          </a:p>
          <a:p>
            <a:pPr marL="697865" marR="163830" lvl="1" indent="-228600">
              <a:lnSpc>
                <a:spcPts val="1370"/>
              </a:lnSpc>
              <a:spcBef>
                <a:spcPts val="105"/>
              </a:spcBef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1200" spc="-10" dirty="0">
                <a:latin typeface="Times New Roman"/>
                <a:cs typeface="Times New Roman"/>
              </a:rPr>
              <a:t>It </a:t>
            </a:r>
            <a:r>
              <a:rPr sz="1200" spc="-5" dirty="0">
                <a:latin typeface="Times New Roman"/>
                <a:cs typeface="Times New Roman"/>
              </a:rPr>
              <a:t>is NOT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5" dirty="0">
                <a:latin typeface="Times New Roman"/>
                <a:cs typeface="Times New Roman"/>
              </a:rPr>
              <a:t>design </a:t>
            </a:r>
            <a:r>
              <a:rPr sz="1200" dirty="0">
                <a:latin typeface="Times New Roman"/>
                <a:cs typeface="Times New Roman"/>
              </a:rPr>
              <a:t>document. </a:t>
            </a:r>
            <a:r>
              <a:rPr sz="1200" spc="-5" dirty="0">
                <a:latin typeface="Times New Roman"/>
                <a:cs typeface="Times New Roman"/>
              </a:rPr>
              <a:t>As far as </a:t>
            </a:r>
            <a:r>
              <a:rPr sz="1200" dirty="0">
                <a:latin typeface="Times New Roman"/>
                <a:cs typeface="Times New Roman"/>
              </a:rPr>
              <a:t>possible, it should </a:t>
            </a:r>
            <a:r>
              <a:rPr sz="1200" spc="-5" dirty="0">
                <a:latin typeface="Times New Roman"/>
                <a:cs typeface="Times New Roman"/>
              </a:rPr>
              <a:t>set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WHAT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system  </a:t>
            </a:r>
            <a:r>
              <a:rPr sz="1200" dirty="0">
                <a:latin typeface="Times New Roman"/>
                <a:cs typeface="Times New Roman"/>
              </a:rPr>
              <a:t>should do </a:t>
            </a:r>
            <a:r>
              <a:rPr sz="1200" spc="-5" dirty="0">
                <a:latin typeface="Times New Roman"/>
                <a:cs typeface="Times New Roman"/>
              </a:rPr>
              <a:t>rather </a:t>
            </a:r>
            <a:r>
              <a:rPr sz="1200" dirty="0">
                <a:latin typeface="Times New Roman"/>
                <a:cs typeface="Times New Roman"/>
              </a:rPr>
              <a:t>than HOW it should do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it.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The structure </a:t>
            </a:r>
            <a:r>
              <a:rPr sz="1200" b="1" dirty="0">
                <a:latin typeface="Times New Roman"/>
                <a:cs typeface="Times New Roman"/>
              </a:rPr>
              <a:t>of a </a:t>
            </a:r>
            <a:r>
              <a:rPr sz="1200" b="1" spc="-5" dirty="0">
                <a:latin typeface="Times New Roman"/>
                <a:cs typeface="Times New Roman"/>
              </a:rPr>
              <a:t>requirements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document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2116" y="10283951"/>
            <a:ext cx="6001385" cy="56515"/>
          </a:xfrm>
          <a:custGeom>
            <a:avLst/>
            <a:gdLst/>
            <a:ahLst/>
            <a:cxnLst/>
            <a:rect l="l" t="t" r="r" b="b"/>
            <a:pathLst>
              <a:path w="6001384" h="56515">
                <a:moveTo>
                  <a:pt x="6001258" y="47244"/>
                </a:moveTo>
                <a:lnTo>
                  <a:pt x="0" y="47244"/>
                </a:lnTo>
                <a:lnTo>
                  <a:pt x="0" y="56388"/>
                </a:lnTo>
                <a:lnTo>
                  <a:pt x="6001258" y="56388"/>
                </a:lnTo>
                <a:lnTo>
                  <a:pt x="6001258" y="47244"/>
                </a:lnTo>
                <a:close/>
              </a:path>
              <a:path w="6001384" h="56515">
                <a:moveTo>
                  <a:pt x="6001258" y="0"/>
                </a:moveTo>
                <a:lnTo>
                  <a:pt x="0" y="0"/>
                </a:lnTo>
                <a:lnTo>
                  <a:pt x="0" y="38100"/>
                </a:lnTo>
                <a:lnTo>
                  <a:pt x="6001258" y="38100"/>
                </a:lnTo>
                <a:lnTo>
                  <a:pt x="6001258" y="0"/>
                </a:lnTo>
                <a:close/>
              </a:path>
            </a:pathLst>
          </a:custGeom>
          <a:solidFill>
            <a:srgbClr val="823A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100" y="5262371"/>
            <a:ext cx="5955792" cy="335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704" y="10367264"/>
            <a:ext cx="1823720" cy="165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z="1100" spc="-55" dirty="0">
                <a:latin typeface="Trebuchet MS"/>
                <a:cs typeface="Trebuchet MS"/>
              </a:rPr>
              <a:t>KAVITHA </a:t>
            </a:r>
            <a:r>
              <a:rPr sz="1100" spc="-35" dirty="0">
                <a:latin typeface="Trebuchet MS"/>
                <a:cs typeface="Trebuchet MS"/>
              </a:rPr>
              <a:t>V </a:t>
            </a:r>
            <a:r>
              <a:rPr sz="1100" spc="-80" dirty="0">
                <a:latin typeface="Trebuchet MS"/>
                <a:cs typeface="Trebuchet MS"/>
              </a:rPr>
              <a:t>K </a:t>
            </a:r>
            <a:r>
              <a:rPr sz="1100" spc="-55" dirty="0">
                <a:latin typeface="Trebuchet MS"/>
                <a:cs typeface="Trebuchet MS"/>
              </a:rPr>
              <a:t>ASST</a:t>
            </a:r>
            <a:r>
              <a:rPr sz="1100" spc="-220" dirty="0">
                <a:latin typeface="Trebuchet MS"/>
                <a:cs typeface="Trebuchet MS"/>
              </a:rPr>
              <a:t> </a:t>
            </a:r>
            <a:r>
              <a:rPr sz="1100" spc="-50" dirty="0">
                <a:latin typeface="Trebuchet MS"/>
                <a:cs typeface="Trebuchet MS"/>
              </a:rPr>
              <a:t>PROFESSOR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60" dirty="0"/>
              <a:t>DEPT </a:t>
            </a:r>
            <a:r>
              <a:rPr spc="-50" dirty="0"/>
              <a:t>OF</a:t>
            </a:r>
            <a:r>
              <a:rPr spc="-170" dirty="0"/>
              <a:t> </a:t>
            </a:r>
            <a:r>
              <a:rPr spc="-55" dirty="0"/>
              <a:t>CSE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BMCE</a:t>
            </a:r>
            <a:r>
              <a:rPr spc="-140" dirty="0"/>
              <a:t> </a:t>
            </a:r>
            <a:r>
              <a:rPr spc="-35" dirty="0"/>
              <a:t>SASTHAMCOTA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0" dirty="0"/>
              <a:t>Page</a:t>
            </a:r>
            <a:r>
              <a:rPr spc="-135" dirty="0"/>
              <a:t> </a:t>
            </a:r>
            <a:fld id="{81D60167-4931-47E6-BA6A-407CBD079E47}" type="slidenum">
              <a:rPr spc="-20" dirty="0"/>
              <a:t>9</a:t>
            </a:fld>
            <a:endParaRPr spc="-2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237772"/>
            <a:ext cx="6995160" cy="10461978"/>
          </a:xfrm>
        </p:spPr>
        <p:txBody>
          <a:bodyPr>
            <a:noAutofit/>
          </a:bodyPr>
          <a:lstStyle/>
          <a:p>
            <a:pPr marL="12700" algn="just">
              <a:lnSpc>
                <a:spcPct val="100000"/>
              </a:lnSpc>
              <a:spcBef>
                <a:spcPts val="844"/>
              </a:spcBef>
            </a:pPr>
            <a:r>
              <a:rPr lang="en-US"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 LEVEL </a:t>
            </a:r>
            <a:r>
              <a:rPr lang="en-US" sz="1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 </a:t>
            </a:r>
            <a:r>
              <a:rPr lang="en-US"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FOR </a:t>
            </a:r>
            <a:r>
              <a:rPr lang="en-US" sz="1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WEB</a:t>
            </a:r>
            <a:r>
              <a:rPr lang="en-US" sz="14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14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APPLICATIONS</a:t>
            </a:r>
            <a:endParaRPr lang="en-US" sz="1400" dirty="0">
              <a:latin typeface="Times New Roman"/>
              <a:cs typeface="Times New Roman"/>
            </a:endParaRPr>
          </a:p>
          <a:p>
            <a:pPr marL="12700" marR="6985" algn="just">
              <a:lnSpc>
                <a:spcPct val="103099"/>
              </a:lnSpc>
              <a:spcBef>
                <a:spcPts val="830"/>
              </a:spcBef>
            </a:pPr>
            <a:r>
              <a:rPr lang="en-US" sz="1400" spc="140" dirty="0" err="1">
                <a:latin typeface="Times New Roman"/>
                <a:cs typeface="Times New Roman"/>
              </a:rPr>
              <a:t>WebApp</a:t>
            </a:r>
            <a:r>
              <a:rPr lang="en-US" sz="1400" spc="140" dirty="0">
                <a:latin typeface="Times New Roman"/>
                <a:cs typeface="Times New Roman"/>
              </a:rPr>
              <a:t> </a:t>
            </a:r>
            <a:r>
              <a:rPr lang="en-US" sz="1400" spc="114" dirty="0">
                <a:latin typeface="Times New Roman"/>
                <a:cs typeface="Times New Roman"/>
              </a:rPr>
              <a:t>component </a:t>
            </a:r>
            <a:r>
              <a:rPr lang="en-US" sz="1400" spc="75" dirty="0">
                <a:latin typeface="Times New Roman"/>
                <a:cs typeface="Times New Roman"/>
              </a:rPr>
              <a:t>is </a:t>
            </a:r>
            <a:r>
              <a:rPr lang="en-US" sz="1400" spc="90" dirty="0">
                <a:latin typeface="Times New Roman"/>
                <a:cs typeface="Times New Roman"/>
              </a:rPr>
              <a:t>(1) </a:t>
            </a:r>
            <a:r>
              <a:rPr lang="en-US" sz="1400" spc="105" dirty="0">
                <a:latin typeface="Times New Roman"/>
                <a:cs typeface="Times New Roman"/>
              </a:rPr>
              <a:t>a </a:t>
            </a:r>
            <a:r>
              <a:rPr lang="en-US" sz="1400" spc="100" dirty="0">
                <a:latin typeface="Times New Roman"/>
                <a:cs typeface="Times New Roman"/>
              </a:rPr>
              <a:t>well-defined </a:t>
            </a:r>
            <a:r>
              <a:rPr lang="en-US" sz="1400" spc="105" dirty="0">
                <a:latin typeface="Times New Roman"/>
                <a:cs typeface="Times New Roman"/>
              </a:rPr>
              <a:t>cohesive </a:t>
            </a:r>
            <a:r>
              <a:rPr lang="en-US" sz="1400" spc="95" dirty="0">
                <a:latin typeface="Times New Roman"/>
                <a:cs typeface="Times New Roman"/>
              </a:rPr>
              <a:t>function </a:t>
            </a:r>
            <a:r>
              <a:rPr lang="en-US" sz="1400" spc="85" dirty="0">
                <a:latin typeface="Times New Roman"/>
                <a:cs typeface="Times New Roman"/>
              </a:rPr>
              <a:t>that </a:t>
            </a:r>
            <a:r>
              <a:rPr lang="en-US" sz="1400" spc="100" dirty="0">
                <a:latin typeface="Times New Roman"/>
                <a:cs typeface="Times New Roman"/>
              </a:rPr>
              <a:t>manipulates  </a:t>
            </a:r>
            <a:r>
              <a:rPr lang="en-US" sz="1400" spc="95" dirty="0">
                <a:latin typeface="Times New Roman"/>
                <a:cs typeface="Times New Roman"/>
              </a:rPr>
              <a:t>content </a:t>
            </a:r>
            <a:r>
              <a:rPr lang="en-US" sz="1400" spc="100" dirty="0">
                <a:latin typeface="Times New Roman"/>
                <a:cs typeface="Times New Roman"/>
              </a:rPr>
              <a:t>or provides computational or data processing </a:t>
            </a:r>
            <a:r>
              <a:rPr lang="en-US" sz="1400" spc="90" dirty="0">
                <a:latin typeface="Times New Roman"/>
                <a:cs typeface="Times New Roman"/>
              </a:rPr>
              <a:t>for </a:t>
            </a:r>
            <a:r>
              <a:rPr lang="en-US" sz="1400" spc="110" dirty="0">
                <a:latin typeface="Times New Roman"/>
                <a:cs typeface="Times New Roman"/>
              </a:rPr>
              <a:t>an </a:t>
            </a:r>
            <a:r>
              <a:rPr lang="en-US" sz="1400" spc="114" dirty="0">
                <a:latin typeface="Times New Roman"/>
                <a:cs typeface="Times New Roman"/>
              </a:rPr>
              <a:t>end </a:t>
            </a:r>
            <a:r>
              <a:rPr lang="en-US" sz="1400" spc="95" dirty="0">
                <a:latin typeface="Times New Roman"/>
                <a:cs typeface="Times New Roman"/>
              </a:rPr>
              <a:t>user </a:t>
            </a:r>
            <a:r>
              <a:rPr lang="en-US" sz="1400" spc="100" dirty="0">
                <a:latin typeface="Times New Roman"/>
                <a:cs typeface="Times New Roman"/>
              </a:rPr>
              <a:t>or </a:t>
            </a:r>
            <a:r>
              <a:rPr lang="en-US" sz="1400" spc="90" dirty="0">
                <a:latin typeface="Times New Roman"/>
                <a:cs typeface="Times New Roman"/>
              </a:rPr>
              <a:t>(2) </a:t>
            </a:r>
            <a:r>
              <a:rPr lang="en-US" sz="1400" spc="105" dirty="0">
                <a:latin typeface="Times New Roman"/>
                <a:cs typeface="Times New Roman"/>
              </a:rPr>
              <a:t>a  </a:t>
            </a:r>
            <a:r>
              <a:rPr lang="en-US" sz="1400" spc="100" dirty="0">
                <a:latin typeface="Times New Roman"/>
                <a:cs typeface="Times New Roman"/>
              </a:rPr>
              <a:t>cohesive</a:t>
            </a:r>
            <a:r>
              <a:rPr lang="en-US" sz="1400" spc="-25" dirty="0">
                <a:latin typeface="Times New Roman"/>
                <a:cs typeface="Times New Roman"/>
              </a:rPr>
              <a:t> </a:t>
            </a:r>
            <a:r>
              <a:rPr lang="en-US" sz="1400" spc="110" dirty="0">
                <a:latin typeface="Times New Roman"/>
                <a:cs typeface="Times New Roman"/>
              </a:rPr>
              <a:t>package</a:t>
            </a:r>
            <a:r>
              <a:rPr lang="en-US" sz="1400" spc="-10" dirty="0">
                <a:latin typeface="Times New Roman"/>
                <a:cs typeface="Times New Roman"/>
              </a:rPr>
              <a:t> </a:t>
            </a:r>
            <a:r>
              <a:rPr lang="en-US" sz="1400" spc="100" dirty="0">
                <a:latin typeface="Times New Roman"/>
                <a:cs typeface="Times New Roman"/>
              </a:rPr>
              <a:t>of</a:t>
            </a:r>
            <a:r>
              <a:rPr lang="en-US" sz="1400" spc="-5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content</a:t>
            </a:r>
            <a:r>
              <a:rPr lang="en-US" sz="1400" spc="-10" dirty="0">
                <a:latin typeface="Times New Roman"/>
                <a:cs typeface="Times New Roman"/>
              </a:rPr>
              <a:t> </a:t>
            </a:r>
            <a:r>
              <a:rPr lang="en-US" sz="1400" spc="114" dirty="0">
                <a:latin typeface="Times New Roman"/>
                <a:cs typeface="Times New Roman"/>
              </a:rPr>
              <a:t>and</a:t>
            </a:r>
            <a:r>
              <a:rPr lang="en-US" sz="1400" spc="-25" dirty="0">
                <a:latin typeface="Times New Roman"/>
                <a:cs typeface="Times New Roman"/>
              </a:rPr>
              <a:t> </a:t>
            </a:r>
            <a:r>
              <a:rPr lang="en-US" sz="1400" spc="90" dirty="0">
                <a:latin typeface="Times New Roman"/>
                <a:cs typeface="Times New Roman"/>
              </a:rPr>
              <a:t>functionality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spc="90" dirty="0">
                <a:latin typeface="Times New Roman"/>
                <a:cs typeface="Times New Roman"/>
              </a:rPr>
              <a:t>that</a:t>
            </a:r>
            <a:r>
              <a:rPr lang="en-US" sz="1400" spc="-25" dirty="0">
                <a:latin typeface="Times New Roman"/>
                <a:cs typeface="Times New Roman"/>
              </a:rPr>
              <a:t> </a:t>
            </a:r>
            <a:r>
              <a:rPr lang="en-US" sz="1400" spc="100" dirty="0">
                <a:latin typeface="Times New Roman"/>
                <a:cs typeface="Times New Roman"/>
              </a:rPr>
              <a:t>provides</a:t>
            </a:r>
            <a:r>
              <a:rPr lang="en-US" sz="1400" spc="-15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the</a:t>
            </a:r>
            <a:r>
              <a:rPr lang="en-US" sz="1400" spc="-25" dirty="0">
                <a:latin typeface="Times New Roman"/>
                <a:cs typeface="Times New Roman"/>
              </a:rPr>
              <a:t> </a:t>
            </a:r>
            <a:r>
              <a:rPr lang="en-US" sz="1400" spc="114" dirty="0">
                <a:latin typeface="Times New Roman"/>
                <a:cs typeface="Times New Roman"/>
              </a:rPr>
              <a:t>end</a:t>
            </a:r>
            <a:r>
              <a:rPr lang="en-US" sz="1400" spc="-20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user</a:t>
            </a:r>
            <a:r>
              <a:rPr lang="en-US" sz="1400" spc="-5" dirty="0">
                <a:latin typeface="Times New Roman"/>
                <a:cs typeface="Times New Roman"/>
              </a:rPr>
              <a:t> </a:t>
            </a:r>
            <a:r>
              <a:rPr lang="en-US" sz="1400" spc="105" dirty="0">
                <a:latin typeface="Times New Roman"/>
                <a:cs typeface="Times New Roman"/>
              </a:rPr>
              <a:t>with</a:t>
            </a:r>
            <a:r>
              <a:rPr lang="en-US" sz="1400" spc="-20" dirty="0">
                <a:latin typeface="Times New Roman"/>
                <a:cs typeface="Times New Roman"/>
              </a:rPr>
              <a:t> </a:t>
            </a:r>
            <a:r>
              <a:rPr lang="en-US" sz="1400" spc="125" dirty="0">
                <a:latin typeface="Times New Roman"/>
                <a:cs typeface="Times New Roman"/>
              </a:rPr>
              <a:t>some  </a:t>
            </a:r>
            <a:r>
              <a:rPr lang="en-US" sz="1400" spc="95" dirty="0">
                <a:latin typeface="Times New Roman"/>
                <a:cs typeface="Times New Roman"/>
              </a:rPr>
              <a:t>required </a:t>
            </a:r>
            <a:r>
              <a:rPr lang="en-US" sz="1400" spc="90" dirty="0">
                <a:latin typeface="Times New Roman"/>
                <a:cs typeface="Times New Roman"/>
              </a:rPr>
              <a:t>capability. </a:t>
            </a:r>
            <a:r>
              <a:rPr lang="en-US" sz="1400" spc="95" dirty="0">
                <a:latin typeface="Times New Roman"/>
                <a:cs typeface="Times New Roman"/>
              </a:rPr>
              <a:t>Therefore, </a:t>
            </a:r>
            <a:r>
              <a:rPr lang="en-US" sz="1400" spc="105" dirty="0">
                <a:latin typeface="Times New Roman"/>
                <a:cs typeface="Times New Roman"/>
              </a:rPr>
              <a:t>component-level design </a:t>
            </a:r>
            <a:r>
              <a:rPr lang="en-US" sz="1400" spc="95" dirty="0">
                <a:latin typeface="Times New Roman"/>
                <a:cs typeface="Times New Roman"/>
              </a:rPr>
              <a:t>for </a:t>
            </a:r>
            <a:r>
              <a:rPr lang="en-US" sz="1400" spc="135" dirty="0" err="1">
                <a:latin typeface="Times New Roman"/>
                <a:cs typeface="Times New Roman"/>
              </a:rPr>
              <a:t>WebApps</a:t>
            </a:r>
            <a:r>
              <a:rPr lang="en-US" sz="1400" spc="135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often  incorporates </a:t>
            </a:r>
            <a:r>
              <a:rPr lang="en-US" sz="1400" spc="105" dirty="0">
                <a:latin typeface="Times New Roman"/>
                <a:cs typeface="Times New Roman"/>
              </a:rPr>
              <a:t>elements </a:t>
            </a:r>
            <a:r>
              <a:rPr lang="en-US" sz="1400" spc="100" dirty="0">
                <a:latin typeface="Times New Roman"/>
                <a:cs typeface="Times New Roman"/>
              </a:rPr>
              <a:t>of </a:t>
            </a:r>
            <a:r>
              <a:rPr lang="en-US" sz="1400" spc="95" dirty="0">
                <a:latin typeface="Times New Roman"/>
                <a:cs typeface="Times New Roman"/>
              </a:rPr>
              <a:t>content </a:t>
            </a:r>
            <a:r>
              <a:rPr lang="en-US" sz="1400" spc="100" dirty="0">
                <a:latin typeface="Times New Roman"/>
                <a:cs typeface="Times New Roman"/>
              </a:rPr>
              <a:t>design </a:t>
            </a:r>
            <a:r>
              <a:rPr lang="en-US" sz="1400" spc="114" dirty="0">
                <a:latin typeface="Times New Roman"/>
                <a:cs typeface="Times New Roman"/>
              </a:rPr>
              <a:t>and </a:t>
            </a:r>
            <a:r>
              <a:rPr lang="en-US" sz="1400" spc="95" dirty="0">
                <a:latin typeface="Times New Roman"/>
                <a:cs typeface="Times New Roman"/>
              </a:rPr>
              <a:t>functional</a:t>
            </a:r>
            <a:r>
              <a:rPr lang="en-US" sz="1400" spc="-170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design.</a:t>
            </a:r>
            <a:endParaRPr lang="en-US" sz="14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875"/>
              </a:spcBef>
            </a:pPr>
            <a:r>
              <a:rPr lang="en-US" sz="1400" b="1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Content Design </a:t>
            </a:r>
            <a:r>
              <a:rPr lang="en-US" sz="1400" b="1" u="heavy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at </a:t>
            </a:r>
            <a:r>
              <a:rPr lang="en-US" sz="1400" b="1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the</a:t>
            </a:r>
            <a:r>
              <a:rPr lang="en-US" sz="1400" b="1" u="heavy" spc="19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140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 </a:t>
            </a:r>
            <a:r>
              <a:rPr lang="en-US" sz="1400" b="1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Level</a:t>
            </a:r>
            <a:endParaRPr lang="en-US" sz="14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3299"/>
              </a:lnSpc>
              <a:spcBef>
                <a:spcPts val="790"/>
              </a:spcBef>
            </a:pPr>
            <a:r>
              <a:rPr lang="en-US" sz="1400" spc="105" dirty="0">
                <a:latin typeface="Times New Roman"/>
                <a:cs typeface="Times New Roman"/>
              </a:rPr>
              <a:t>Content</a:t>
            </a:r>
            <a:r>
              <a:rPr lang="en-US" sz="1400" spc="65" dirty="0">
                <a:latin typeface="Times New Roman"/>
                <a:cs typeface="Times New Roman"/>
              </a:rPr>
              <a:t> </a:t>
            </a:r>
            <a:r>
              <a:rPr lang="en-US" sz="1400" spc="100" dirty="0">
                <a:latin typeface="Times New Roman"/>
                <a:cs typeface="Times New Roman"/>
              </a:rPr>
              <a:t>design</a:t>
            </a:r>
            <a:r>
              <a:rPr lang="en-US" sz="1400" spc="70" dirty="0">
                <a:latin typeface="Times New Roman"/>
                <a:cs typeface="Times New Roman"/>
              </a:rPr>
              <a:t> </a:t>
            </a:r>
            <a:r>
              <a:rPr lang="en-US" sz="1400" spc="85" dirty="0">
                <a:latin typeface="Times New Roman"/>
                <a:cs typeface="Times New Roman"/>
              </a:rPr>
              <a:t>at</a:t>
            </a:r>
            <a:r>
              <a:rPr lang="en-US" sz="1400" spc="65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the</a:t>
            </a:r>
            <a:r>
              <a:rPr lang="en-US" sz="1400" spc="85" dirty="0">
                <a:latin typeface="Times New Roman"/>
                <a:cs typeface="Times New Roman"/>
              </a:rPr>
              <a:t> </a:t>
            </a:r>
            <a:r>
              <a:rPr lang="en-US" sz="1400" spc="114" dirty="0">
                <a:latin typeface="Times New Roman"/>
                <a:cs typeface="Times New Roman"/>
              </a:rPr>
              <a:t>component</a:t>
            </a:r>
            <a:r>
              <a:rPr lang="en-US" sz="1400" spc="65" dirty="0">
                <a:latin typeface="Times New Roman"/>
                <a:cs typeface="Times New Roman"/>
              </a:rPr>
              <a:t> </a:t>
            </a:r>
            <a:r>
              <a:rPr lang="en-US" sz="1400" spc="90" dirty="0">
                <a:latin typeface="Times New Roman"/>
                <a:cs typeface="Times New Roman"/>
              </a:rPr>
              <a:t>level</a:t>
            </a:r>
            <a:r>
              <a:rPr lang="en-US" sz="1400" spc="70" dirty="0">
                <a:latin typeface="Times New Roman"/>
                <a:cs typeface="Times New Roman"/>
              </a:rPr>
              <a:t> </a:t>
            </a:r>
            <a:r>
              <a:rPr lang="en-US" sz="1400" spc="100" dirty="0">
                <a:latin typeface="Times New Roman"/>
                <a:cs typeface="Times New Roman"/>
              </a:rPr>
              <a:t>focuses </a:t>
            </a:r>
            <a:r>
              <a:rPr lang="en-US" sz="1400" spc="120" dirty="0">
                <a:latin typeface="Times New Roman"/>
                <a:cs typeface="Times New Roman"/>
              </a:rPr>
              <a:t>on</a:t>
            </a:r>
            <a:r>
              <a:rPr lang="en-US" sz="1400" spc="75" dirty="0">
                <a:latin typeface="Times New Roman"/>
                <a:cs typeface="Times New Roman"/>
              </a:rPr>
              <a:t> </a:t>
            </a:r>
            <a:r>
              <a:rPr lang="en-US" sz="1400" b="1" spc="95" dirty="0">
                <a:latin typeface="Times New Roman"/>
                <a:cs typeface="Times New Roman"/>
              </a:rPr>
              <a:t>content</a:t>
            </a:r>
            <a:r>
              <a:rPr lang="en-US" sz="1400" b="1" spc="65" dirty="0">
                <a:latin typeface="Times New Roman"/>
                <a:cs typeface="Times New Roman"/>
              </a:rPr>
              <a:t> </a:t>
            </a:r>
            <a:r>
              <a:rPr lang="en-US" sz="1400" b="1" spc="90" dirty="0">
                <a:latin typeface="Times New Roman"/>
                <a:cs typeface="Times New Roman"/>
              </a:rPr>
              <a:t>objects</a:t>
            </a:r>
            <a:r>
              <a:rPr lang="en-US" sz="1400" b="1" spc="80" dirty="0">
                <a:latin typeface="Times New Roman"/>
                <a:cs typeface="Times New Roman"/>
              </a:rPr>
              <a:t> </a:t>
            </a:r>
            <a:r>
              <a:rPr lang="en-US" sz="1400" b="1" spc="114" dirty="0">
                <a:latin typeface="Times New Roman"/>
                <a:cs typeface="Times New Roman"/>
              </a:rPr>
              <a:t>and</a:t>
            </a:r>
            <a:r>
              <a:rPr lang="en-US" sz="1400" b="1" spc="70" dirty="0">
                <a:latin typeface="Times New Roman"/>
                <a:cs typeface="Times New Roman"/>
              </a:rPr>
              <a:t> </a:t>
            </a:r>
            <a:r>
              <a:rPr lang="en-US" sz="1400" b="1" spc="95" dirty="0">
                <a:latin typeface="Times New Roman"/>
                <a:cs typeface="Times New Roman"/>
              </a:rPr>
              <a:t>the</a:t>
            </a:r>
            <a:r>
              <a:rPr lang="en-US" sz="1400" b="1" spc="70" dirty="0">
                <a:latin typeface="Times New Roman"/>
                <a:cs typeface="Times New Roman"/>
              </a:rPr>
              <a:t> </a:t>
            </a:r>
            <a:r>
              <a:rPr lang="en-US" sz="1400" b="1" spc="120" dirty="0">
                <a:latin typeface="Times New Roman"/>
                <a:cs typeface="Times New Roman"/>
              </a:rPr>
              <a:t>manner </a:t>
            </a:r>
            <a:r>
              <a:rPr lang="en-US" sz="1400" spc="120" dirty="0">
                <a:latin typeface="Times New Roman"/>
                <a:cs typeface="Times New Roman"/>
              </a:rPr>
              <a:t> </a:t>
            </a:r>
            <a:r>
              <a:rPr lang="en-US" sz="1400" spc="90" dirty="0">
                <a:latin typeface="Times New Roman"/>
                <a:cs typeface="Times New Roman"/>
              </a:rPr>
              <a:t>in </a:t>
            </a:r>
            <a:r>
              <a:rPr lang="en-US" sz="1400" spc="114" dirty="0">
                <a:latin typeface="Times New Roman"/>
                <a:cs typeface="Times New Roman"/>
              </a:rPr>
              <a:t>which </a:t>
            </a:r>
            <a:r>
              <a:rPr lang="en-US" sz="1400" spc="100" dirty="0">
                <a:latin typeface="Times New Roman"/>
                <a:cs typeface="Times New Roman"/>
              </a:rPr>
              <a:t>they </a:t>
            </a:r>
            <a:r>
              <a:rPr lang="en-US" sz="1400" spc="135" dirty="0">
                <a:latin typeface="Times New Roman"/>
                <a:cs typeface="Times New Roman"/>
              </a:rPr>
              <a:t>may </a:t>
            </a:r>
            <a:r>
              <a:rPr lang="en-US" sz="1400" spc="110" dirty="0">
                <a:latin typeface="Times New Roman"/>
                <a:cs typeface="Times New Roman"/>
              </a:rPr>
              <a:t>be packaged </a:t>
            </a:r>
            <a:r>
              <a:rPr lang="en-US" sz="1400" spc="90" dirty="0">
                <a:latin typeface="Times New Roman"/>
                <a:cs typeface="Times New Roman"/>
              </a:rPr>
              <a:t>for </a:t>
            </a:r>
            <a:r>
              <a:rPr lang="en-US" sz="1400" spc="95" dirty="0">
                <a:latin typeface="Times New Roman"/>
                <a:cs typeface="Times New Roman"/>
              </a:rPr>
              <a:t>presentation </a:t>
            </a:r>
            <a:r>
              <a:rPr lang="en-US" sz="1400" spc="90" dirty="0">
                <a:latin typeface="Times New Roman"/>
                <a:cs typeface="Times New Roman"/>
              </a:rPr>
              <a:t>to </a:t>
            </a:r>
            <a:r>
              <a:rPr lang="en-US" sz="1400" spc="105" dirty="0">
                <a:latin typeface="Times New Roman"/>
                <a:cs typeface="Times New Roman"/>
              </a:rPr>
              <a:t>a </a:t>
            </a:r>
            <a:r>
              <a:rPr lang="en-US" sz="1400" spc="140" dirty="0" err="1">
                <a:latin typeface="Times New Roman"/>
                <a:cs typeface="Times New Roman"/>
              </a:rPr>
              <a:t>WebApp</a:t>
            </a:r>
            <a:r>
              <a:rPr lang="en-US" sz="1400" spc="140" dirty="0">
                <a:latin typeface="Times New Roman"/>
                <a:cs typeface="Times New Roman"/>
              </a:rPr>
              <a:t> </a:t>
            </a:r>
            <a:r>
              <a:rPr lang="en-US" sz="1400" spc="114" dirty="0">
                <a:latin typeface="Times New Roman"/>
                <a:cs typeface="Times New Roman"/>
              </a:rPr>
              <a:t>end </a:t>
            </a:r>
            <a:r>
              <a:rPr lang="en-US" sz="1400" spc="90" dirty="0">
                <a:latin typeface="Times New Roman"/>
                <a:cs typeface="Times New Roman"/>
              </a:rPr>
              <a:t>user. </a:t>
            </a:r>
            <a:r>
              <a:rPr lang="en-US" sz="1400" spc="125" dirty="0">
                <a:latin typeface="Times New Roman"/>
                <a:cs typeface="Times New Roman"/>
              </a:rPr>
              <a:t>The  </a:t>
            </a:r>
            <a:r>
              <a:rPr lang="en-US" sz="1400" spc="95" dirty="0">
                <a:latin typeface="Times New Roman"/>
                <a:cs typeface="Times New Roman"/>
              </a:rPr>
              <a:t>formality </a:t>
            </a:r>
            <a:r>
              <a:rPr lang="en-US" sz="1400" spc="100" dirty="0">
                <a:latin typeface="Times New Roman"/>
                <a:cs typeface="Times New Roman"/>
              </a:rPr>
              <a:t>of content design </a:t>
            </a:r>
            <a:r>
              <a:rPr lang="en-US" sz="1400" spc="85" dirty="0">
                <a:latin typeface="Times New Roman"/>
                <a:cs typeface="Times New Roman"/>
              </a:rPr>
              <a:t>at </a:t>
            </a:r>
            <a:r>
              <a:rPr lang="en-US" sz="1400" spc="95" dirty="0">
                <a:latin typeface="Times New Roman"/>
                <a:cs typeface="Times New Roman"/>
              </a:rPr>
              <a:t>the </a:t>
            </a:r>
            <a:r>
              <a:rPr lang="en-US" sz="1400" spc="114" dirty="0">
                <a:latin typeface="Times New Roman"/>
                <a:cs typeface="Times New Roman"/>
              </a:rPr>
              <a:t>component </a:t>
            </a:r>
            <a:r>
              <a:rPr lang="en-US" sz="1400" spc="90" dirty="0">
                <a:latin typeface="Times New Roman"/>
                <a:cs typeface="Times New Roman"/>
              </a:rPr>
              <a:t>level </a:t>
            </a:r>
            <a:r>
              <a:rPr lang="en-US" sz="1400" spc="105" dirty="0">
                <a:latin typeface="Times New Roman"/>
                <a:cs typeface="Times New Roman"/>
              </a:rPr>
              <a:t>should </a:t>
            </a:r>
            <a:r>
              <a:rPr lang="en-US" sz="1400" spc="110" dirty="0">
                <a:latin typeface="Times New Roman"/>
                <a:cs typeface="Times New Roman"/>
              </a:rPr>
              <a:t>be </a:t>
            </a:r>
            <a:r>
              <a:rPr lang="en-US" sz="1400" spc="105" dirty="0">
                <a:latin typeface="Times New Roman"/>
                <a:cs typeface="Times New Roman"/>
              </a:rPr>
              <a:t>tuned </a:t>
            </a:r>
            <a:r>
              <a:rPr lang="en-US" sz="1400" spc="90" dirty="0">
                <a:latin typeface="Times New Roman"/>
                <a:cs typeface="Times New Roman"/>
              </a:rPr>
              <a:t>to </a:t>
            </a:r>
            <a:r>
              <a:rPr lang="en-US" sz="1400" spc="95" dirty="0">
                <a:latin typeface="Times New Roman"/>
                <a:cs typeface="Times New Roman"/>
              </a:rPr>
              <a:t>the  </a:t>
            </a:r>
            <a:r>
              <a:rPr lang="en-US" sz="1400" spc="90" dirty="0">
                <a:latin typeface="Times New Roman"/>
                <a:cs typeface="Times New Roman"/>
              </a:rPr>
              <a:t>characteristics</a:t>
            </a:r>
            <a:r>
              <a:rPr lang="en-US" sz="1400" spc="5" dirty="0">
                <a:latin typeface="Times New Roman"/>
                <a:cs typeface="Times New Roman"/>
              </a:rPr>
              <a:t> </a:t>
            </a:r>
            <a:r>
              <a:rPr lang="en-US" sz="1400" spc="100" dirty="0">
                <a:latin typeface="Times New Roman"/>
                <a:cs typeface="Times New Roman"/>
              </a:rPr>
              <a:t>of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the</a:t>
            </a:r>
            <a:r>
              <a:rPr lang="en-US" sz="1400" spc="20" dirty="0">
                <a:latin typeface="Times New Roman"/>
                <a:cs typeface="Times New Roman"/>
              </a:rPr>
              <a:t> </a:t>
            </a:r>
            <a:r>
              <a:rPr lang="en-US" sz="1400" spc="140" dirty="0" err="1">
                <a:latin typeface="Times New Roman"/>
                <a:cs typeface="Times New Roman"/>
              </a:rPr>
              <a:t>WebApp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spc="90" dirty="0">
                <a:latin typeface="Times New Roman"/>
                <a:cs typeface="Times New Roman"/>
              </a:rPr>
              <a:t>to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spc="110" dirty="0">
                <a:latin typeface="Times New Roman"/>
                <a:cs typeface="Times New Roman"/>
              </a:rPr>
              <a:t>be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spc="80" dirty="0">
                <a:latin typeface="Times New Roman"/>
                <a:cs typeface="Times New Roman"/>
              </a:rPr>
              <a:t>built.</a:t>
            </a:r>
            <a:r>
              <a:rPr lang="en-US" sz="1400" spc="20" dirty="0">
                <a:latin typeface="Times New Roman"/>
                <a:cs typeface="Times New Roman"/>
              </a:rPr>
              <a:t> </a:t>
            </a:r>
            <a:r>
              <a:rPr lang="en-US" sz="1400" spc="100" dirty="0">
                <a:latin typeface="Times New Roman"/>
                <a:cs typeface="Times New Roman"/>
              </a:rPr>
              <a:t>In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spc="130" dirty="0">
                <a:latin typeface="Times New Roman"/>
                <a:cs typeface="Times New Roman"/>
              </a:rPr>
              <a:t>many</a:t>
            </a:r>
            <a:r>
              <a:rPr lang="en-US" sz="1400" spc="5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cases,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spc="100" dirty="0">
                <a:latin typeface="Times New Roman"/>
                <a:cs typeface="Times New Roman"/>
              </a:rPr>
              <a:t>content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objects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spc="110" dirty="0">
                <a:latin typeface="Times New Roman"/>
                <a:cs typeface="Times New Roman"/>
              </a:rPr>
              <a:t>need</a:t>
            </a:r>
            <a:r>
              <a:rPr lang="en-US" sz="1400" spc="320" dirty="0">
                <a:latin typeface="Times New Roman"/>
                <a:cs typeface="Times New Roman"/>
              </a:rPr>
              <a:t> </a:t>
            </a:r>
            <a:r>
              <a:rPr lang="en-US" sz="1400" spc="105" dirty="0">
                <a:latin typeface="Times New Roman"/>
                <a:cs typeface="Times New Roman"/>
              </a:rPr>
              <a:t>not  </a:t>
            </a:r>
            <a:r>
              <a:rPr lang="en-US" sz="1400" spc="110" dirty="0">
                <a:latin typeface="Times New Roman"/>
                <a:cs typeface="Times New Roman"/>
              </a:rPr>
              <a:t>be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spc="100" dirty="0">
                <a:latin typeface="Times New Roman"/>
                <a:cs typeface="Times New Roman"/>
              </a:rPr>
              <a:t>organized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as</a:t>
            </a:r>
            <a:r>
              <a:rPr lang="en-US" sz="1400" spc="5" dirty="0">
                <a:latin typeface="Times New Roman"/>
                <a:cs typeface="Times New Roman"/>
              </a:rPr>
              <a:t> </a:t>
            </a:r>
            <a:r>
              <a:rPr lang="en-US" sz="1400" spc="114" dirty="0">
                <a:latin typeface="Times New Roman"/>
                <a:cs typeface="Times New Roman"/>
              </a:rPr>
              <a:t>components</a:t>
            </a:r>
            <a:r>
              <a:rPr lang="en-US" sz="1400" spc="5" dirty="0">
                <a:latin typeface="Times New Roman"/>
                <a:cs typeface="Times New Roman"/>
              </a:rPr>
              <a:t> </a:t>
            </a:r>
            <a:r>
              <a:rPr lang="en-US" sz="1400" spc="114" dirty="0">
                <a:latin typeface="Times New Roman"/>
                <a:cs typeface="Times New Roman"/>
              </a:rPr>
              <a:t>and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spc="105" dirty="0">
                <a:latin typeface="Times New Roman"/>
                <a:cs typeface="Times New Roman"/>
              </a:rPr>
              <a:t>can</a:t>
            </a:r>
            <a:r>
              <a:rPr lang="en-US" sz="1400" spc="5" dirty="0">
                <a:latin typeface="Times New Roman"/>
                <a:cs typeface="Times New Roman"/>
              </a:rPr>
              <a:t> </a:t>
            </a:r>
            <a:r>
              <a:rPr lang="en-US" sz="1400" spc="110" dirty="0">
                <a:latin typeface="Times New Roman"/>
                <a:cs typeface="Times New Roman"/>
              </a:rPr>
              <a:t>be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spc="105" dirty="0">
                <a:latin typeface="Times New Roman"/>
                <a:cs typeface="Times New Roman"/>
              </a:rPr>
              <a:t>manipulated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spc="90" dirty="0">
                <a:latin typeface="Times New Roman"/>
                <a:cs typeface="Times New Roman"/>
              </a:rPr>
              <a:t>individually.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spc="114" dirty="0">
                <a:latin typeface="Times New Roman"/>
                <a:cs typeface="Times New Roman"/>
              </a:rPr>
              <a:t>However,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as</a:t>
            </a:r>
            <a:r>
              <a:rPr lang="en-US" sz="1400" spc="30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the  </a:t>
            </a:r>
            <a:r>
              <a:rPr lang="en-US" sz="1400" spc="90" dirty="0">
                <a:latin typeface="Times New Roman"/>
                <a:cs typeface="Times New Roman"/>
              </a:rPr>
              <a:t>size</a:t>
            </a:r>
            <a:r>
              <a:rPr lang="en-US" sz="1400" spc="-50" dirty="0">
                <a:latin typeface="Times New Roman"/>
                <a:cs typeface="Times New Roman"/>
              </a:rPr>
              <a:t> </a:t>
            </a:r>
            <a:r>
              <a:rPr lang="en-US" sz="1400" spc="114" dirty="0">
                <a:latin typeface="Times New Roman"/>
                <a:cs typeface="Times New Roman"/>
              </a:rPr>
              <a:t>and</a:t>
            </a:r>
            <a:r>
              <a:rPr lang="en-US" sz="1400" spc="-30" dirty="0">
                <a:latin typeface="Times New Roman"/>
                <a:cs typeface="Times New Roman"/>
              </a:rPr>
              <a:t> </a:t>
            </a:r>
            <a:r>
              <a:rPr lang="en-US" sz="1400" spc="105" dirty="0">
                <a:latin typeface="Times New Roman"/>
                <a:cs typeface="Times New Roman"/>
              </a:rPr>
              <a:t>complexity</a:t>
            </a:r>
            <a:r>
              <a:rPr lang="en-US" sz="1400" spc="-35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(of</a:t>
            </a:r>
            <a:r>
              <a:rPr lang="en-US" sz="1400" spc="-35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the</a:t>
            </a:r>
            <a:r>
              <a:rPr lang="en-US" sz="1400" spc="-40" dirty="0">
                <a:latin typeface="Times New Roman"/>
                <a:cs typeface="Times New Roman"/>
              </a:rPr>
              <a:t> </a:t>
            </a:r>
            <a:r>
              <a:rPr lang="en-US" sz="1400" spc="130" dirty="0" err="1">
                <a:latin typeface="Times New Roman"/>
                <a:cs typeface="Times New Roman"/>
              </a:rPr>
              <a:t>WebApp</a:t>
            </a:r>
            <a:r>
              <a:rPr lang="en-US" sz="1400" spc="130" dirty="0">
                <a:latin typeface="Times New Roman"/>
                <a:cs typeface="Times New Roman"/>
              </a:rPr>
              <a:t>,</a:t>
            </a:r>
            <a:r>
              <a:rPr lang="en-US" sz="1400" spc="-25" dirty="0">
                <a:latin typeface="Times New Roman"/>
                <a:cs typeface="Times New Roman"/>
              </a:rPr>
              <a:t> </a:t>
            </a:r>
            <a:r>
              <a:rPr lang="en-US" sz="1400" spc="100" dirty="0">
                <a:latin typeface="Times New Roman"/>
                <a:cs typeface="Times New Roman"/>
              </a:rPr>
              <a:t>content</a:t>
            </a:r>
            <a:r>
              <a:rPr lang="en-US" sz="1400" spc="-45" dirty="0">
                <a:latin typeface="Times New Roman"/>
                <a:cs typeface="Times New Roman"/>
              </a:rPr>
              <a:t> </a:t>
            </a:r>
            <a:r>
              <a:rPr lang="en-US" sz="1400" spc="90" dirty="0">
                <a:latin typeface="Times New Roman"/>
                <a:cs typeface="Times New Roman"/>
              </a:rPr>
              <a:t>objects,</a:t>
            </a:r>
            <a:r>
              <a:rPr lang="en-US" sz="1400" spc="-25" dirty="0">
                <a:latin typeface="Times New Roman"/>
                <a:cs typeface="Times New Roman"/>
              </a:rPr>
              <a:t> </a:t>
            </a:r>
            <a:r>
              <a:rPr lang="en-US" sz="1400" spc="114" dirty="0">
                <a:latin typeface="Times New Roman"/>
                <a:cs typeface="Times New Roman"/>
              </a:rPr>
              <a:t>and</a:t>
            </a:r>
            <a:r>
              <a:rPr lang="en-US" sz="1400" spc="-40" dirty="0">
                <a:latin typeface="Times New Roman"/>
                <a:cs typeface="Times New Roman"/>
              </a:rPr>
              <a:t> </a:t>
            </a:r>
            <a:r>
              <a:rPr lang="en-US" sz="1400" spc="85" dirty="0">
                <a:latin typeface="Times New Roman"/>
                <a:cs typeface="Times New Roman"/>
              </a:rPr>
              <a:t>their</a:t>
            </a:r>
            <a:r>
              <a:rPr lang="en-US" sz="1400" spc="-10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interrelation-ships)  </a:t>
            </a:r>
            <a:r>
              <a:rPr lang="en-US" sz="1400" spc="105" dirty="0">
                <a:latin typeface="Times New Roman"/>
                <a:cs typeface="Times New Roman"/>
              </a:rPr>
              <a:t>grows,</a:t>
            </a:r>
            <a:r>
              <a:rPr lang="en-US" sz="1400" spc="-5" dirty="0">
                <a:latin typeface="Times New Roman"/>
                <a:cs typeface="Times New Roman"/>
              </a:rPr>
              <a:t> </a:t>
            </a:r>
            <a:r>
              <a:rPr lang="en-US" sz="1400" spc="65" dirty="0">
                <a:latin typeface="Times New Roman"/>
                <a:cs typeface="Times New Roman"/>
              </a:rPr>
              <a:t>it</a:t>
            </a:r>
            <a:r>
              <a:rPr lang="en-US" sz="1400" spc="-25" dirty="0">
                <a:latin typeface="Times New Roman"/>
                <a:cs typeface="Times New Roman"/>
              </a:rPr>
              <a:t> </a:t>
            </a:r>
            <a:r>
              <a:rPr lang="en-US" sz="1400" spc="135" dirty="0">
                <a:latin typeface="Times New Roman"/>
                <a:cs typeface="Times New Roman"/>
              </a:rPr>
              <a:t>may</a:t>
            </a:r>
            <a:r>
              <a:rPr lang="en-US" sz="1400" spc="-10" dirty="0">
                <a:latin typeface="Times New Roman"/>
                <a:cs typeface="Times New Roman"/>
              </a:rPr>
              <a:t> </a:t>
            </a:r>
            <a:r>
              <a:rPr lang="en-US" sz="1400" spc="110" dirty="0">
                <a:latin typeface="Times New Roman"/>
                <a:cs typeface="Times New Roman"/>
              </a:rPr>
              <a:t>be</a:t>
            </a:r>
            <a:r>
              <a:rPr lang="en-US" sz="1400" spc="-10" dirty="0">
                <a:latin typeface="Times New Roman"/>
                <a:cs typeface="Times New Roman"/>
              </a:rPr>
              <a:t> </a:t>
            </a:r>
            <a:r>
              <a:rPr lang="en-US" sz="1400" spc="100" dirty="0">
                <a:latin typeface="Times New Roman"/>
                <a:cs typeface="Times New Roman"/>
              </a:rPr>
              <a:t>necessary</a:t>
            </a:r>
            <a:r>
              <a:rPr lang="en-US" sz="1400" spc="-10" dirty="0">
                <a:latin typeface="Times New Roman"/>
                <a:cs typeface="Times New Roman"/>
              </a:rPr>
              <a:t> </a:t>
            </a:r>
            <a:r>
              <a:rPr lang="en-US" sz="1400" spc="90" dirty="0">
                <a:latin typeface="Times New Roman"/>
                <a:cs typeface="Times New Roman"/>
              </a:rPr>
              <a:t>to</a:t>
            </a:r>
            <a:r>
              <a:rPr lang="en-US" sz="1400" spc="-15" dirty="0">
                <a:latin typeface="Times New Roman"/>
                <a:cs typeface="Times New Roman"/>
              </a:rPr>
              <a:t> </a:t>
            </a:r>
            <a:r>
              <a:rPr lang="en-US" sz="1400" spc="100" dirty="0">
                <a:latin typeface="Times New Roman"/>
                <a:cs typeface="Times New Roman"/>
              </a:rPr>
              <a:t>organize</a:t>
            </a:r>
            <a:r>
              <a:rPr lang="en-US" sz="1400" spc="-5" dirty="0">
                <a:latin typeface="Times New Roman"/>
                <a:cs typeface="Times New Roman"/>
              </a:rPr>
              <a:t> </a:t>
            </a:r>
            <a:r>
              <a:rPr lang="en-US" sz="1400" spc="100" dirty="0">
                <a:latin typeface="Times New Roman"/>
                <a:cs typeface="Times New Roman"/>
              </a:rPr>
              <a:t>content</a:t>
            </a:r>
            <a:r>
              <a:rPr lang="en-US" sz="1400" spc="-15" dirty="0">
                <a:latin typeface="Times New Roman"/>
                <a:cs typeface="Times New Roman"/>
              </a:rPr>
              <a:t> </a:t>
            </a:r>
            <a:r>
              <a:rPr lang="en-US" sz="1400" spc="90" dirty="0">
                <a:latin typeface="Times New Roman"/>
                <a:cs typeface="Times New Roman"/>
              </a:rPr>
              <a:t>in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spc="105" dirty="0">
                <a:latin typeface="Times New Roman"/>
                <a:cs typeface="Times New Roman"/>
              </a:rPr>
              <a:t>a</a:t>
            </a:r>
            <a:r>
              <a:rPr lang="en-US" sz="1400" spc="-10" dirty="0">
                <a:latin typeface="Times New Roman"/>
                <a:cs typeface="Times New Roman"/>
              </a:rPr>
              <a:t> </a:t>
            </a:r>
            <a:r>
              <a:rPr lang="en-US" sz="1400" spc="130" dirty="0">
                <a:latin typeface="Times New Roman"/>
                <a:cs typeface="Times New Roman"/>
              </a:rPr>
              <a:t>way</a:t>
            </a:r>
            <a:r>
              <a:rPr lang="en-US" sz="1400" spc="-10" dirty="0">
                <a:latin typeface="Times New Roman"/>
                <a:cs typeface="Times New Roman"/>
              </a:rPr>
              <a:t> </a:t>
            </a:r>
            <a:r>
              <a:rPr lang="en-US" sz="1400" spc="90" dirty="0">
                <a:latin typeface="Times New Roman"/>
                <a:cs typeface="Times New Roman"/>
              </a:rPr>
              <a:t>that</a:t>
            </a:r>
            <a:r>
              <a:rPr lang="en-US" sz="1400" spc="-15" dirty="0">
                <a:latin typeface="Times New Roman"/>
                <a:cs typeface="Times New Roman"/>
              </a:rPr>
              <a:t> </a:t>
            </a:r>
            <a:r>
              <a:rPr lang="en-US" sz="1400" spc="100" dirty="0">
                <a:latin typeface="Times New Roman"/>
                <a:cs typeface="Times New Roman"/>
              </a:rPr>
              <a:t>allows</a:t>
            </a:r>
            <a:r>
              <a:rPr lang="en-US" sz="1400" spc="-5" dirty="0">
                <a:latin typeface="Times New Roman"/>
                <a:cs typeface="Times New Roman"/>
              </a:rPr>
              <a:t> </a:t>
            </a:r>
            <a:r>
              <a:rPr lang="en-US" sz="1400" spc="80" dirty="0">
                <a:latin typeface="Times New Roman"/>
                <a:cs typeface="Times New Roman"/>
              </a:rPr>
              <a:t>easier</a:t>
            </a:r>
            <a:r>
              <a:rPr lang="en-US" sz="1400" spc="-25" dirty="0">
                <a:latin typeface="Times New Roman"/>
                <a:cs typeface="Times New Roman"/>
              </a:rPr>
              <a:t> </a:t>
            </a:r>
            <a:r>
              <a:rPr lang="en-US" sz="1400" spc="70" dirty="0">
                <a:latin typeface="Times New Roman"/>
                <a:cs typeface="Times New Roman"/>
              </a:rPr>
              <a:t>reference  </a:t>
            </a:r>
            <a:r>
              <a:rPr lang="en-US" sz="1400" spc="80" dirty="0">
                <a:latin typeface="Times New Roman"/>
                <a:cs typeface="Times New Roman"/>
              </a:rPr>
              <a:t>and </a:t>
            </a:r>
            <a:r>
              <a:rPr lang="en-US" sz="1400" spc="75" dirty="0">
                <a:latin typeface="Times New Roman"/>
                <a:cs typeface="Times New Roman"/>
              </a:rPr>
              <a:t>design </a:t>
            </a:r>
            <a:r>
              <a:rPr lang="en-US" sz="1400" spc="70" dirty="0">
                <a:latin typeface="Times New Roman"/>
                <a:cs typeface="Times New Roman"/>
              </a:rPr>
              <a:t>manipulation. </a:t>
            </a:r>
            <a:r>
              <a:rPr lang="en-US" sz="1400" spc="75" dirty="0">
                <a:latin typeface="Times New Roman"/>
                <a:cs typeface="Times New Roman"/>
              </a:rPr>
              <a:t>In </a:t>
            </a:r>
            <a:r>
              <a:rPr lang="en-US" sz="1400" spc="65" dirty="0">
                <a:latin typeface="Times New Roman"/>
                <a:cs typeface="Times New Roman"/>
              </a:rPr>
              <a:t>addition, </a:t>
            </a:r>
            <a:r>
              <a:rPr lang="en-US" sz="1400" spc="55" dirty="0">
                <a:latin typeface="Times New Roman"/>
                <a:cs typeface="Times New Roman"/>
              </a:rPr>
              <a:t>if </a:t>
            </a:r>
            <a:r>
              <a:rPr lang="en-US" sz="1400" spc="70" dirty="0">
                <a:latin typeface="Times New Roman"/>
                <a:cs typeface="Times New Roman"/>
              </a:rPr>
              <a:t>content </a:t>
            </a:r>
            <a:r>
              <a:rPr lang="en-US" sz="1400" spc="55" dirty="0">
                <a:latin typeface="Times New Roman"/>
                <a:cs typeface="Times New Roman"/>
              </a:rPr>
              <a:t>is </a:t>
            </a:r>
            <a:r>
              <a:rPr lang="en-US" sz="1400" spc="70" dirty="0">
                <a:latin typeface="Times New Roman"/>
                <a:cs typeface="Times New Roman"/>
              </a:rPr>
              <a:t>highly </a:t>
            </a:r>
            <a:r>
              <a:rPr lang="en-US" sz="1400" spc="85" dirty="0">
                <a:latin typeface="Times New Roman"/>
                <a:cs typeface="Times New Roman"/>
              </a:rPr>
              <a:t>dynamic </a:t>
            </a:r>
            <a:r>
              <a:rPr lang="en-US" sz="1400" spc="80" dirty="0">
                <a:latin typeface="Times New Roman"/>
                <a:cs typeface="Times New Roman"/>
              </a:rPr>
              <a:t>(e.g., </a:t>
            </a:r>
            <a:r>
              <a:rPr lang="en-US" sz="1400" spc="95" dirty="0">
                <a:latin typeface="Times New Roman"/>
                <a:cs typeface="Times New Roman"/>
              </a:rPr>
              <a:t>the </a:t>
            </a:r>
            <a:r>
              <a:rPr lang="en-US" sz="1400" spc="100" dirty="0">
                <a:latin typeface="Times New Roman"/>
                <a:cs typeface="Times New Roman"/>
              </a:rPr>
              <a:t>content  </a:t>
            </a:r>
            <a:r>
              <a:rPr lang="en-US" sz="1400" spc="90" dirty="0">
                <a:latin typeface="Times New Roman"/>
                <a:cs typeface="Times New Roman"/>
              </a:rPr>
              <a:t>for </a:t>
            </a:r>
            <a:r>
              <a:rPr lang="en-US" sz="1400" spc="110" dirty="0">
                <a:latin typeface="Times New Roman"/>
                <a:cs typeface="Times New Roman"/>
              </a:rPr>
              <a:t>an </a:t>
            </a:r>
            <a:r>
              <a:rPr lang="en-US" sz="1400" spc="95" dirty="0">
                <a:latin typeface="Times New Roman"/>
                <a:cs typeface="Times New Roman"/>
              </a:rPr>
              <a:t>online </a:t>
            </a:r>
            <a:r>
              <a:rPr lang="en-US" sz="1400" spc="100" dirty="0">
                <a:latin typeface="Times New Roman"/>
                <a:cs typeface="Times New Roman"/>
              </a:rPr>
              <a:t>auction </a:t>
            </a:r>
            <a:r>
              <a:rPr lang="en-US" sz="1400" spc="75" dirty="0">
                <a:latin typeface="Times New Roman"/>
                <a:cs typeface="Times New Roman"/>
              </a:rPr>
              <a:t>site), </a:t>
            </a:r>
            <a:r>
              <a:rPr lang="en-US" sz="1400" spc="65" dirty="0">
                <a:latin typeface="Times New Roman"/>
                <a:cs typeface="Times New Roman"/>
              </a:rPr>
              <a:t>it </a:t>
            </a:r>
            <a:r>
              <a:rPr lang="en-US" sz="1400" spc="120" dirty="0">
                <a:latin typeface="Times New Roman"/>
                <a:cs typeface="Times New Roman"/>
              </a:rPr>
              <a:t>becomes </a:t>
            </a:r>
            <a:r>
              <a:rPr lang="en-US" sz="1400" spc="100" dirty="0">
                <a:latin typeface="Times New Roman"/>
                <a:cs typeface="Times New Roman"/>
              </a:rPr>
              <a:t>important </a:t>
            </a:r>
            <a:r>
              <a:rPr lang="en-US" sz="1400" spc="90" dirty="0">
                <a:latin typeface="Times New Roman"/>
                <a:cs typeface="Times New Roman"/>
              </a:rPr>
              <a:t>to establish </a:t>
            </a:r>
            <a:r>
              <a:rPr lang="en-US" sz="1400" spc="105" dirty="0">
                <a:latin typeface="Times New Roman"/>
                <a:cs typeface="Times New Roman"/>
              </a:rPr>
              <a:t>a </a:t>
            </a:r>
            <a:r>
              <a:rPr lang="en-US" sz="1400" spc="90" dirty="0">
                <a:latin typeface="Times New Roman"/>
                <a:cs typeface="Times New Roman"/>
              </a:rPr>
              <a:t>clear structural  </a:t>
            </a:r>
            <a:r>
              <a:rPr lang="en-US" sz="1400" spc="114" dirty="0">
                <a:latin typeface="Times New Roman"/>
                <a:cs typeface="Times New Roman"/>
              </a:rPr>
              <a:t>model </a:t>
            </a:r>
            <a:r>
              <a:rPr lang="en-US" sz="1400" spc="90" dirty="0">
                <a:latin typeface="Times New Roman"/>
                <a:cs typeface="Times New Roman"/>
              </a:rPr>
              <a:t>that </a:t>
            </a:r>
            <a:r>
              <a:rPr lang="en-US" sz="1400" spc="95" dirty="0">
                <a:latin typeface="Times New Roman"/>
                <a:cs typeface="Times New Roman"/>
              </a:rPr>
              <a:t>incorporates </a:t>
            </a:r>
            <a:r>
              <a:rPr lang="en-US" sz="1400" spc="100" dirty="0">
                <a:latin typeface="Times New Roman"/>
                <a:cs typeface="Times New Roman"/>
              </a:rPr>
              <a:t>content</a:t>
            </a:r>
            <a:r>
              <a:rPr lang="en-US" sz="1400" spc="-35" dirty="0">
                <a:latin typeface="Times New Roman"/>
                <a:cs typeface="Times New Roman"/>
              </a:rPr>
              <a:t> </a:t>
            </a:r>
            <a:r>
              <a:rPr lang="en-US" sz="1400" spc="110" dirty="0">
                <a:latin typeface="Times New Roman"/>
                <a:cs typeface="Times New Roman"/>
              </a:rPr>
              <a:t>components.</a:t>
            </a:r>
            <a:endParaRPr lang="en-US" sz="14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880"/>
              </a:spcBef>
            </a:pPr>
            <a:r>
              <a:rPr lang="en-US" sz="1400" b="1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Functional Design at the </a:t>
            </a:r>
            <a:r>
              <a:rPr lang="en-US" sz="140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Component</a:t>
            </a:r>
            <a:r>
              <a:rPr lang="en-US" sz="1400" b="1" u="heavy" spc="1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1400" b="1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Level</a:t>
            </a:r>
            <a:endParaRPr lang="en-US" sz="1400" dirty="0">
              <a:latin typeface="Times New Roman"/>
              <a:cs typeface="Times New Roman"/>
            </a:endParaRPr>
          </a:p>
          <a:p>
            <a:pPr marL="12700" marR="6985" algn="just">
              <a:lnSpc>
                <a:spcPct val="103099"/>
              </a:lnSpc>
              <a:spcBef>
                <a:spcPts val="795"/>
              </a:spcBef>
            </a:pPr>
            <a:r>
              <a:rPr lang="en-US" sz="1400" spc="140" dirty="0" err="1">
                <a:latin typeface="Times New Roman"/>
                <a:cs typeface="Times New Roman"/>
              </a:rPr>
              <a:t>WebApp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spc="90" dirty="0">
                <a:latin typeface="Times New Roman"/>
                <a:cs typeface="Times New Roman"/>
              </a:rPr>
              <a:t>functionality</a:t>
            </a:r>
            <a:r>
              <a:rPr lang="en-US" sz="1400" spc="20" dirty="0">
                <a:latin typeface="Times New Roman"/>
                <a:cs typeface="Times New Roman"/>
              </a:rPr>
              <a:t> </a:t>
            </a:r>
            <a:r>
              <a:rPr lang="en-US" sz="1400" spc="75" dirty="0">
                <a:latin typeface="Times New Roman"/>
                <a:cs typeface="Times New Roman"/>
              </a:rPr>
              <a:t>is</a:t>
            </a:r>
            <a:r>
              <a:rPr lang="en-US" sz="1400" spc="20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delivered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as</a:t>
            </a:r>
            <a:r>
              <a:rPr lang="en-US" sz="1400" spc="20" dirty="0">
                <a:latin typeface="Times New Roman"/>
                <a:cs typeface="Times New Roman"/>
              </a:rPr>
              <a:t> </a:t>
            </a:r>
            <a:r>
              <a:rPr lang="en-US" sz="1400" spc="105" dirty="0">
                <a:latin typeface="Times New Roman"/>
                <a:cs typeface="Times New Roman"/>
              </a:rPr>
              <a:t>a</a:t>
            </a:r>
            <a:r>
              <a:rPr lang="en-US" sz="1400" spc="10" dirty="0">
                <a:latin typeface="Times New Roman"/>
                <a:cs typeface="Times New Roman"/>
              </a:rPr>
              <a:t> </a:t>
            </a:r>
            <a:r>
              <a:rPr lang="en-US" sz="1400" spc="90" dirty="0">
                <a:latin typeface="Times New Roman"/>
                <a:cs typeface="Times New Roman"/>
              </a:rPr>
              <a:t>series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100" dirty="0">
                <a:latin typeface="Times New Roman"/>
                <a:cs typeface="Times New Roman"/>
              </a:rPr>
              <a:t>of</a:t>
            </a:r>
            <a:r>
              <a:rPr lang="en-US" sz="1400" spc="20" dirty="0">
                <a:latin typeface="Times New Roman"/>
                <a:cs typeface="Times New Roman"/>
              </a:rPr>
              <a:t> </a:t>
            </a:r>
            <a:r>
              <a:rPr lang="en-US" sz="1400" spc="114" dirty="0">
                <a:latin typeface="Times New Roman"/>
                <a:cs typeface="Times New Roman"/>
              </a:rPr>
              <a:t>components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spc="105" dirty="0">
                <a:latin typeface="Times New Roman"/>
                <a:cs typeface="Times New Roman"/>
              </a:rPr>
              <a:t>developed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spc="90" dirty="0">
                <a:latin typeface="Times New Roman"/>
                <a:cs typeface="Times New Roman"/>
              </a:rPr>
              <a:t>in</a:t>
            </a:r>
            <a:r>
              <a:rPr lang="en-US" sz="1400" spc="25" dirty="0">
                <a:latin typeface="Times New Roman"/>
                <a:cs typeface="Times New Roman"/>
              </a:rPr>
              <a:t> </a:t>
            </a:r>
            <a:r>
              <a:rPr lang="en-US" sz="1400" spc="85" dirty="0">
                <a:latin typeface="Times New Roman"/>
                <a:cs typeface="Times New Roman"/>
              </a:rPr>
              <a:t>parallel  </a:t>
            </a:r>
            <a:r>
              <a:rPr lang="en-US" sz="1400" spc="100" dirty="0">
                <a:latin typeface="Times New Roman"/>
                <a:cs typeface="Times New Roman"/>
              </a:rPr>
              <a:t>with </a:t>
            </a:r>
            <a:r>
              <a:rPr lang="en-US" sz="1400" spc="95" dirty="0">
                <a:latin typeface="Times New Roman"/>
                <a:cs typeface="Times New Roman"/>
              </a:rPr>
              <a:t>the </a:t>
            </a:r>
            <a:r>
              <a:rPr lang="en-US" sz="1400" spc="100" dirty="0">
                <a:latin typeface="Times New Roman"/>
                <a:cs typeface="Times New Roman"/>
              </a:rPr>
              <a:t>information </a:t>
            </a:r>
            <a:r>
              <a:rPr lang="en-US" sz="1400" spc="90" dirty="0">
                <a:latin typeface="Times New Roman"/>
                <a:cs typeface="Times New Roman"/>
              </a:rPr>
              <a:t>architecture to </a:t>
            </a:r>
            <a:r>
              <a:rPr lang="en-US" sz="1400" spc="105" dirty="0">
                <a:latin typeface="Times New Roman"/>
                <a:cs typeface="Times New Roman"/>
              </a:rPr>
              <a:t>ensure </a:t>
            </a:r>
            <a:r>
              <a:rPr lang="en-US" sz="1400" spc="95" dirty="0">
                <a:latin typeface="Times New Roman"/>
                <a:cs typeface="Times New Roman"/>
              </a:rPr>
              <a:t>consistency. </a:t>
            </a:r>
            <a:r>
              <a:rPr lang="en-US" sz="1400" spc="155" dirty="0">
                <a:latin typeface="Times New Roman"/>
                <a:cs typeface="Times New Roman"/>
              </a:rPr>
              <a:t>We </a:t>
            </a:r>
            <a:r>
              <a:rPr lang="en-US" sz="1400" spc="130" dirty="0" err="1">
                <a:latin typeface="Times New Roman"/>
                <a:cs typeface="Times New Roman"/>
              </a:rPr>
              <a:t>beginby</a:t>
            </a:r>
            <a:r>
              <a:rPr lang="en-US" sz="1400" spc="130" dirty="0">
                <a:latin typeface="Times New Roman"/>
                <a:cs typeface="Times New Roman"/>
              </a:rPr>
              <a:t> </a:t>
            </a:r>
            <a:r>
              <a:rPr lang="en-US" sz="1400" spc="100" dirty="0">
                <a:latin typeface="Times New Roman"/>
                <a:cs typeface="Times New Roman"/>
              </a:rPr>
              <a:t>considering  </a:t>
            </a:r>
            <a:r>
              <a:rPr lang="en-US" sz="1400" spc="105" dirty="0">
                <a:latin typeface="Times New Roman"/>
                <a:cs typeface="Times New Roman"/>
              </a:rPr>
              <a:t>both </a:t>
            </a:r>
            <a:r>
              <a:rPr lang="en-US" sz="1400" spc="95" dirty="0">
                <a:latin typeface="Times New Roman"/>
                <a:cs typeface="Times New Roman"/>
              </a:rPr>
              <a:t>the </a:t>
            </a:r>
            <a:r>
              <a:rPr lang="en-US" sz="1400" spc="100" dirty="0">
                <a:latin typeface="Times New Roman"/>
                <a:cs typeface="Times New Roman"/>
              </a:rPr>
              <a:t>requirements </a:t>
            </a:r>
            <a:r>
              <a:rPr lang="en-US" sz="1400" spc="114" dirty="0">
                <a:latin typeface="Times New Roman"/>
                <a:cs typeface="Times New Roman"/>
              </a:rPr>
              <a:t>model and </a:t>
            </a:r>
            <a:r>
              <a:rPr lang="en-US" sz="1400" spc="95" dirty="0">
                <a:latin typeface="Times New Roman"/>
                <a:cs typeface="Times New Roman"/>
              </a:rPr>
              <a:t>the </a:t>
            </a:r>
            <a:r>
              <a:rPr lang="en-US" sz="1400" spc="75" dirty="0">
                <a:latin typeface="Times New Roman"/>
                <a:cs typeface="Times New Roman"/>
              </a:rPr>
              <a:t>initial </a:t>
            </a:r>
            <a:r>
              <a:rPr lang="en-US" sz="1400" spc="100" dirty="0">
                <a:latin typeface="Times New Roman"/>
                <a:cs typeface="Times New Roman"/>
              </a:rPr>
              <a:t>information </a:t>
            </a:r>
            <a:r>
              <a:rPr lang="en-US" sz="1400" spc="90" dirty="0">
                <a:latin typeface="Times New Roman"/>
                <a:cs typeface="Times New Roman"/>
              </a:rPr>
              <a:t>architecture </a:t>
            </a:r>
            <a:r>
              <a:rPr lang="en-US" sz="1400" spc="114" dirty="0">
                <a:latin typeface="Times New Roman"/>
                <a:cs typeface="Times New Roman"/>
              </a:rPr>
              <a:t>and </a:t>
            </a:r>
            <a:r>
              <a:rPr lang="en-US" sz="1400" spc="100" dirty="0">
                <a:latin typeface="Times New Roman"/>
                <a:cs typeface="Times New Roman"/>
              </a:rPr>
              <a:t>then  </a:t>
            </a:r>
            <a:r>
              <a:rPr lang="en-US" sz="1400" spc="110" dirty="0">
                <a:latin typeface="Times New Roman"/>
                <a:cs typeface="Times New Roman"/>
              </a:rPr>
              <a:t>examining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spc="135" dirty="0">
                <a:latin typeface="Times New Roman"/>
                <a:cs typeface="Times New Roman"/>
              </a:rPr>
              <a:t>how</a:t>
            </a:r>
            <a:r>
              <a:rPr lang="en-US" sz="1400" spc="-5" dirty="0">
                <a:latin typeface="Times New Roman"/>
                <a:cs typeface="Times New Roman"/>
              </a:rPr>
              <a:t> </a:t>
            </a:r>
            <a:r>
              <a:rPr lang="en-US" sz="1400" spc="90" dirty="0">
                <a:latin typeface="Times New Roman"/>
                <a:cs typeface="Times New Roman"/>
              </a:rPr>
              <a:t>functionality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spc="90" dirty="0">
                <a:latin typeface="Times New Roman"/>
                <a:cs typeface="Times New Roman"/>
              </a:rPr>
              <a:t>affects</a:t>
            </a:r>
            <a:r>
              <a:rPr lang="en-US" sz="1400" spc="5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the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user’s</a:t>
            </a:r>
            <a:r>
              <a:rPr lang="en-US" sz="1400" spc="5" dirty="0">
                <a:latin typeface="Times New Roman"/>
                <a:cs typeface="Times New Roman"/>
              </a:rPr>
              <a:t> </a:t>
            </a:r>
            <a:r>
              <a:rPr lang="en-US" sz="1400" spc="90" dirty="0">
                <a:latin typeface="Times New Roman"/>
                <a:cs typeface="Times New Roman"/>
              </a:rPr>
              <a:t>interaction</a:t>
            </a:r>
            <a:r>
              <a:rPr lang="en-US" sz="1400" spc="15" dirty="0">
                <a:latin typeface="Times New Roman"/>
                <a:cs typeface="Times New Roman"/>
              </a:rPr>
              <a:t> </a:t>
            </a:r>
            <a:r>
              <a:rPr lang="en-US" sz="1400" spc="100" dirty="0">
                <a:latin typeface="Times New Roman"/>
                <a:cs typeface="Times New Roman"/>
              </a:rPr>
              <a:t>with</a:t>
            </a:r>
            <a:r>
              <a:rPr lang="en-US" sz="1400" spc="35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the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spc="90" dirty="0">
                <a:latin typeface="Times New Roman"/>
                <a:cs typeface="Times New Roman"/>
              </a:rPr>
              <a:t>application,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the  </a:t>
            </a:r>
            <a:r>
              <a:rPr lang="en-US" sz="1400" spc="100" dirty="0">
                <a:latin typeface="Times New Roman"/>
                <a:cs typeface="Times New Roman"/>
              </a:rPr>
              <a:t>information</a:t>
            </a:r>
            <a:r>
              <a:rPr lang="en-US" sz="1400" spc="60" dirty="0">
                <a:latin typeface="Times New Roman"/>
                <a:cs typeface="Times New Roman"/>
              </a:rPr>
              <a:t> </a:t>
            </a:r>
            <a:r>
              <a:rPr lang="en-US" sz="1400" spc="90" dirty="0">
                <a:latin typeface="Times New Roman"/>
                <a:cs typeface="Times New Roman"/>
              </a:rPr>
              <a:t>that</a:t>
            </a:r>
            <a:r>
              <a:rPr lang="en-US" sz="1400" spc="55" dirty="0">
                <a:latin typeface="Times New Roman"/>
                <a:cs typeface="Times New Roman"/>
              </a:rPr>
              <a:t> </a:t>
            </a:r>
            <a:r>
              <a:rPr lang="en-US" sz="1400" spc="75" dirty="0">
                <a:latin typeface="Times New Roman"/>
                <a:cs typeface="Times New Roman"/>
              </a:rPr>
              <a:t>is</a:t>
            </a:r>
            <a:r>
              <a:rPr lang="en-US" sz="1400" spc="65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presented,</a:t>
            </a:r>
            <a:r>
              <a:rPr lang="en-US" sz="1400" spc="60" dirty="0">
                <a:latin typeface="Times New Roman"/>
                <a:cs typeface="Times New Roman"/>
              </a:rPr>
              <a:t> </a:t>
            </a:r>
            <a:r>
              <a:rPr lang="en-US" sz="1400" spc="110" dirty="0">
                <a:latin typeface="Times New Roman"/>
                <a:cs typeface="Times New Roman"/>
              </a:rPr>
              <a:t>and</a:t>
            </a:r>
            <a:r>
              <a:rPr lang="en-US" sz="1400" spc="65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the</a:t>
            </a:r>
            <a:r>
              <a:rPr lang="en-US" sz="1400" spc="60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user</a:t>
            </a:r>
            <a:r>
              <a:rPr lang="en-US" sz="1400" spc="70" dirty="0">
                <a:latin typeface="Times New Roman"/>
                <a:cs typeface="Times New Roman"/>
              </a:rPr>
              <a:t> </a:t>
            </a:r>
            <a:r>
              <a:rPr lang="en-US" sz="1400" spc="90" dirty="0">
                <a:latin typeface="Times New Roman"/>
                <a:cs typeface="Times New Roman"/>
              </a:rPr>
              <a:t>tasks</a:t>
            </a:r>
            <a:r>
              <a:rPr lang="en-US" sz="1400" spc="60" dirty="0">
                <a:latin typeface="Times New Roman"/>
                <a:cs typeface="Times New Roman"/>
              </a:rPr>
              <a:t> </a:t>
            </a:r>
            <a:r>
              <a:rPr lang="en-US" sz="1400" spc="85" dirty="0">
                <a:latin typeface="Times New Roman"/>
                <a:cs typeface="Times New Roman"/>
              </a:rPr>
              <a:t>that</a:t>
            </a:r>
            <a:r>
              <a:rPr lang="en-US" sz="1400" spc="55" dirty="0">
                <a:latin typeface="Times New Roman"/>
                <a:cs typeface="Times New Roman"/>
              </a:rPr>
              <a:t> </a:t>
            </a:r>
            <a:r>
              <a:rPr lang="en-US" sz="1400" spc="100" dirty="0">
                <a:latin typeface="Times New Roman"/>
                <a:cs typeface="Times New Roman"/>
              </a:rPr>
              <a:t>are</a:t>
            </a:r>
            <a:r>
              <a:rPr lang="en-US" sz="1400" spc="65" dirty="0">
                <a:latin typeface="Times New Roman"/>
                <a:cs typeface="Times New Roman"/>
              </a:rPr>
              <a:t> </a:t>
            </a:r>
            <a:r>
              <a:rPr lang="en-US" sz="1400" spc="100" dirty="0">
                <a:latin typeface="Times New Roman"/>
                <a:cs typeface="Times New Roman"/>
              </a:rPr>
              <a:t>conducted.</a:t>
            </a:r>
            <a:endParaRPr lang="en-US" sz="1400" dirty="0">
              <a:latin typeface="Times New Roman"/>
              <a:cs typeface="Times New Roman"/>
            </a:endParaRPr>
          </a:p>
          <a:p>
            <a:pPr marL="12700" marR="6350" algn="just">
              <a:lnSpc>
                <a:spcPct val="103099"/>
              </a:lnSpc>
              <a:spcBef>
                <a:spcPts val="819"/>
              </a:spcBef>
            </a:pPr>
            <a:r>
              <a:rPr lang="en-US" sz="1400" spc="110" dirty="0">
                <a:latin typeface="Times New Roman"/>
                <a:cs typeface="Times New Roman"/>
              </a:rPr>
              <a:t>During </a:t>
            </a:r>
            <a:r>
              <a:rPr lang="en-US" sz="1400" spc="90" dirty="0">
                <a:latin typeface="Times New Roman"/>
                <a:cs typeface="Times New Roman"/>
              </a:rPr>
              <a:t>architectural </a:t>
            </a:r>
            <a:r>
              <a:rPr lang="en-US" sz="1400" spc="95" dirty="0">
                <a:latin typeface="Times New Roman"/>
                <a:cs typeface="Times New Roman"/>
              </a:rPr>
              <a:t>design, </a:t>
            </a:r>
            <a:r>
              <a:rPr lang="en-US" sz="1400" spc="140" dirty="0" err="1">
                <a:latin typeface="Times New Roman"/>
                <a:cs typeface="Times New Roman"/>
              </a:rPr>
              <a:t>WebApp</a:t>
            </a:r>
            <a:r>
              <a:rPr lang="en-US" sz="1400" spc="140" dirty="0">
                <a:latin typeface="Times New Roman"/>
                <a:cs typeface="Times New Roman"/>
              </a:rPr>
              <a:t> </a:t>
            </a:r>
            <a:r>
              <a:rPr lang="en-US" sz="1400" spc="100" dirty="0">
                <a:latin typeface="Times New Roman"/>
                <a:cs typeface="Times New Roman"/>
              </a:rPr>
              <a:t>content </a:t>
            </a:r>
            <a:r>
              <a:rPr lang="en-US" sz="1400" spc="114" dirty="0">
                <a:latin typeface="Times New Roman"/>
                <a:cs typeface="Times New Roman"/>
              </a:rPr>
              <a:t>and </a:t>
            </a:r>
            <a:r>
              <a:rPr lang="en-US" sz="1400" spc="90" dirty="0">
                <a:latin typeface="Times New Roman"/>
                <a:cs typeface="Times New Roman"/>
              </a:rPr>
              <a:t>functionality </a:t>
            </a:r>
            <a:r>
              <a:rPr lang="en-US" sz="1400" spc="95" dirty="0">
                <a:latin typeface="Times New Roman"/>
                <a:cs typeface="Times New Roman"/>
              </a:rPr>
              <a:t>are </a:t>
            </a:r>
            <a:r>
              <a:rPr lang="en-US" sz="1400" spc="114" dirty="0">
                <a:latin typeface="Times New Roman"/>
                <a:cs typeface="Times New Roman"/>
              </a:rPr>
              <a:t>combined </a:t>
            </a:r>
            <a:r>
              <a:rPr lang="en-US" sz="1400" spc="95" dirty="0">
                <a:latin typeface="Times New Roman"/>
                <a:cs typeface="Times New Roman"/>
              </a:rPr>
              <a:t>to  </a:t>
            </a:r>
            <a:r>
              <a:rPr lang="en-US" sz="1400" spc="90" dirty="0">
                <a:latin typeface="Times New Roman"/>
                <a:cs typeface="Times New Roman"/>
              </a:rPr>
              <a:t>create </a:t>
            </a:r>
            <a:r>
              <a:rPr lang="en-US" sz="1400" spc="105" dirty="0">
                <a:latin typeface="Times New Roman"/>
                <a:cs typeface="Times New Roman"/>
              </a:rPr>
              <a:t>a </a:t>
            </a:r>
            <a:r>
              <a:rPr lang="en-US" sz="1400" spc="95" dirty="0">
                <a:latin typeface="Times New Roman"/>
                <a:cs typeface="Times New Roman"/>
              </a:rPr>
              <a:t>functional </a:t>
            </a:r>
            <a:r>
              <a:rPr lang="en-US" sz="1400" spc="90" dirty="0">
                <a:latin typeface="Times New Roman"/>
                <a:cs typeface="Times New Roman"/>
              </a:rPr>
              <a:t>architecture. </a:t>
            </a:r>
            <a:r>
              <a:rPr lang="en-US" sz="1400" spc="170" dirty="0">
                <a:latin typeface="Times New Roman"/>
                <a:cs typeface="Times New Roman"/>
              </a:rPr>
              <a:t>A </a:t>
            </a:r>
            <a:r>
              <a:rPr lang="en-US" sz="1400" b="1" i="1" spc="100" dirty="0">
                <a:latin typeface="Times New Roman"/>
                <a:cs typeface="Times New Roman"/>
              </a:rPr>
              <a:t>functional </a:t>
            </a:r>
            <a:r>
              <a:rPr lang="en-US" sz="1400" b="1" i="1" spc="95" dirty="0">
                <a:latin typeface="Times New Roman"/>
                <a:cs typeface="Times New Roman"/>
              </a:rPr>
              <a:t>architecture </a:t>
            </a:r>
            <a:r>
              <a:rPr lang="en-US" sz="1400" spc="75" dirty="0">
                <a:latin typeface="Times New Roman"/>
                <a:cs typeface="Times New Roman"/>
              </a:rPr>
              <a:t>is </a:t>
            </a:r>
            <a:r>
              <a:rPr lang="en-US" sz="1400" spc="105" dirty="0">
                <a:latin typeface="Times New Roman"/>
                <a:cs typeface="Times New Roman"/>
              </a:rPr>
              <a:t>a </a:t>
            </a:r>
            <a:r>
              <a:rPr lang="en-US" sz="1400" spc="95" dirty="0">
                <a:latin typeface="Times New Roman"/>
                <a:cs typeface="Times New Roman"/>
              </a:rPr>
              <a:t>representation </a:t>
            </a:r>
            <a:r>
              <a:rPr lang="en-US" sz="1400" spc="100" dirty="0">
                <a:latin typeface="Times New Roman"/>
                <a:cs typeface="Times New Roman"/>
              </a:rPr>
              <a:t>of  </a:t>
            </a:r>
            <a:r>
              <a:rPr lang="en-US" sz="1400" spc="95" dirty="0">
                <a:latin typeface="Times New Roman"/>
                <a:cs typeface="Times New Roman"/>
              </a:rPr>
              <a:t>the</a:t>
            </a:r>
            <a:r>
              <a:rPr lang="en-US" sz="1400" spc="-55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functional</a:t>
            </a:r>
            <a:r>
              <a:rPr lang="en-US" sz="1400" spc="-40" dirty="0">
                <a:latin typeface="Times New Roman"/>
                <a:cs typeface="Times New Roman"/>
              </a:rPr>
              <a:t> </a:t>
            </a:r>
            <a:r>
              <a:rPr lang="en-US" sz="1400" spc="120" dirty="0">
                <a:latin typeface="Times New Roman"/>
                <a:cs typeface="Times New Roman"/>
              </a:rPr>
              <a:t>domain</a:t>
            </a:r>
            <a:r>
              <a:rPr lang="en-US" sz="1400" spc="-40" dirty="0">
                <a:latin typeface="Times New Roman"/>
                <a:cs typeface="Times New Roman"/>
              </a:rPr>
              <a:t> </a:t>
            </a:r>
            <a:r>
              <a:rPr lang="en-US" sz="1400" spc="100" dirty="0">
                <a:latin typeface="Times New Roman"/>
                <a:cs typeface="Times New Roman"/>
              </a:rPr>
              <a:t>of</a:t>
            </a:r>
            <a:r>
              <a:rPr lang="en-US" sz="1400" spc="-45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the</a:t>
            </a:r>
            <a:r>
              <a:rPr lang="en-US" sz="1400" spc="-30" dirty="0">
                <a:latin typeface="Times New Roman"/>
                <a:cs typeface="Times New Roman"/>
              </a:rPr>
              <a:t> </a:t>
            </a:r>
            <a:r>
              <a:rPr lang="en-US" sz="1400" spc="140" dirty="0" err="1">
                <a:latin typeface="Times New Roman"/>
                <a:cs typeface="Times New Roman"/>
              </a:rPr>
              <a:t>WebApp</a:t>
            </a:r>
            <a:r>
              <a:rPr lang="en-US" sz="1400" spc="-45" dirty="0">
                <a:latin typeface="Times New Roman"/>
                <a:cs typeface="Times New Roman"/>
              </a:rPr>
              <a:t> </a:t>
            </a:r>
            <a:r>
              <a:rPr lang="en-US" sz="1400" spc="114" dirty="0">
                <a:latin typeface="Times New Roman"/>
                <a:cs typeface="Times New Roman"/>
              </a:rPr>
              <a:t>and</a:t>
            </a:r>
            <a:r>
              <a:rPr lang="en-US" sz="1400" spc="-35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describes</a:t>
            </a:r>
            <a:r>
              <a:rPr lang="en-US" sz="1400" spc="-45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the</a:t>
            </a:r>
            <a:r>
              <a:rPr lang="en-US" sz="1400" spc="-45" dirty="0">
                <a:latin typeface="Times New Roman"/>
                <a:cs typeface="Times New Roman"/>
              </a:rPr>
              <a:t> </a:t>
            </a:r>
            <a:r>
              <a:rPr lang="en-US" sz="1400" spc="114" dirty="0">
                <a:latin typeface="Times New Roman"/>
                <a:cs typeface="Times New Roman"/>
              </a:rPr>
              <a:t>key</a:t>
            </a:r>
            <a:r>
              <a:rPr lang="en-US" sz="1400" spc="-45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functional</a:t>
            </a:r>
            <a:r>
              <a:rPr lang="en-US" sz="1400" spc="-50" dirty="0">
                <a:latin typeface="Times New Roman"/>
                <a:cs typeface="Times New Roman"/>
              </a:rPr>
              <a:t> </a:t>
            </a:r>
            <a:r>
              <a:rPr lang="en-US" sz="1400" spc="110" dirty="0">
                <a:latin typeface="Times New Roman"/>
                <a:cs typeface="Times New Roman"/>
              </a:rPr>
              <a:t>components  </a:t>
            </a:r>
            <a:r>
              <a:rPr lang="en-US" sz="1400" spc="90" dirty="0">
                <a:latin typeface="Times New Roman"/>
                <a:cs typeface="Times New Roman"/>
              </a:rPr>
              <a:t>in</a:t>
            </a:r>
            <a:r>
              <a:rPr lang="en-US" sz="1400" spc="45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the</a:t>
            </a:r>
            <a:r>
              <a:rPr lang="en-US" sz="1400" spc="55" dirty="0">
                <a:latin typeface="Times New Roman"/>
                <a:cs typeface="Times New Roman"/>
              </a:rPr>
              <a:t> </a:t>
            </a:r>
            <a:r>
              <a:rPr lang="en-US" sz="1400" spc="140" dirty="0" err="1">
                <a:latin typeface="Times New Roman"/>
                <a:cs typeface="Times New Roman"/>
              </a:rPr>
              <a:t>WebApp</a:t>
            </a:r>
            <a:r>
              <a:rPr lang="en-US" sz="1400" spc="55" dirty="0">
                <a:latin typeface="Times New Roman"/>
                <a:cs typeface="Times New Roman"/>
              </a:rPr>
              <a:t> </a:t>
            </a:r>
            <a:r>
              <a:rPr lang="en-US" sz="1400" spc="114" dirty="0">
                <a:latin typeface="Times New Roman"/>
                <a:cs typeface="Times New Roman"/>
              </a:rPr>
              <a:t>and</a:t>
            </a:r>
            <a:r>
              <a:rPr lang="en-US" sz="1400" spc="70" dirty="0">
                <a:latin typeface="Times New Roman"/>
                <a:cs typeface="Times New Roman"/>
              </a:rPr>
              <a:t> </a:t>
            </a:r>
            <a:r>
              <a:rPr lang="en-US" sz="1400" spc="135" dirty="0">
                <a:latin typeface="Times New Roman"/>
                <a:cs typeface="Times New Roman"/>
              </a:rPr>
              <a:t>how</a:t>
            </a:r>
            <a:r>
              <a:rPr lang="en-US" sz="1400" spc="40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these</a:t>
            </a:r>
            <a:r>
              <a:rPr lang="en-US" sz="1400" spc="45" dirty="0">
                <a:latin typeface="Times New Roman"/>
                <a:cs typeface="Times New Roman"/>
              </a:rPr>
              <a:t> </a:t>
            </a:r>
            <a:r>
              <a:rPr lang="en-US" sz="1400" spc="114" dirty="0">
                <a:latin typeface="Times New Roman"/>
                <a:cs typeface="Times New Roman"/>
              </a:rPr>
              <a:t>components</a:t>
            </a:r>
            <a:r>
              <a:rPr lang="en-US" sz="1400" spc="50" dirty="0">
                <a:latin typeface="Times New Roman"/>
                <a:cs typeface="Times New Roman"/>
              </a:rPr>
              <a:t> </a:t>
            </a:r>
            <a:r>
              <a:rPr lang="en-US" sz="1400" spc="85" dirty="0">
                <a:latin typeface="Times New Roman"/>
                <a:cs typeface="Times New Roman"/>
              </a:rPr>
              <a:t>interact</a:t>
            </a:r>
            <a:r>
              <a:rPr lang="en-US" sz="1400" spc="60" dirty="0">
                <a:latin typeface="Times New Roman"/>
                <a:cs typeface="Times New Roman"/>
              </a:rPr>
              <a:t> </a:t>
            </a:r>
            <a:r>
              <a:rPr lang="en-US" sz="1400" spc="100" dirty="0">
                <a:latin typeface="Times New Roman"/>
                <a:cs typeface="Times New Roman"/>
              </a:rPr>
              <a:t>with</a:t>
            </a:r>
            <a:r>
              <a:rPr lang="en-US" sz="1400" spc="60" dirty="0">
                <a:latin typeface="Times New Roman"/>
                <a:cs typeface="Times New Roman"/>
              </a:rPr>
              <a:t> </a:t>
            </a:r>
            <a:r>
              <a:rPr lang="en-US" sz="1400" spc="105" dirty="0">
                <a:latin typeface="Times New Roman"/>
                <a:cs typeface="Times New Roman"/>
              </a:rPr>
              <a:t>each</a:t>
            </a:r>
            <a:r>
              <a:rPr lang="en-US" sz="1400" spc="85" dirty="0">
                <a:latin typeface="Times New Roman"/>
                <a:cs typeface="Times New Roman"/>
              </a:rPr>
              <a:t> </a:t>
            </a:r>
            <a:r>
              <a:rPr lang="en-US" sz="1400" spc="95" dirty="0">
                <a:latin typeface="Times New Roman"/>
                <a:cs typeface="Times New Roman"/>
              </a:rPr>
              <a:t>other</a:t>
            </a:r>
            <a:endParaRPr lang="en-US" sz="1400" dirty="0">
              <a:latin typeface="Times New Roman"/>
              <a:cs typeface="Times New Roman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3344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7"/>
          <p:cNvSpPr txBox="1">
            <a:spLocks noGrp="1"/>
          </p:cNvSpPr>
          <p:nvPr>
            <p:ph type="title"/>
          </p:nvPr>
        </p:nvSpPr>
        <p:spPr>
          <a:xfrm>
            <a:off x="388620" y="1022015"/>
            <a:ext cx="69951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Design Document</a:t>
            </a:r>
            <a:r>
              <a:rPr sz="2400" b="1" spc="-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Template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5" name="object 9"/>
          <p:cNvSpPr>
            <a:spLocks noGrp="1"/>
          </p:cNvSpPr>
          <p:nvPr>
            <p:ph idx="1"/>
          </p:nvPr>
        </p:nvSpPr>
        <p:spPr>
          <a:xfrm>
            <a:off x="388620" y="1783293"/>
            <a:ext cx="6995160" cy="27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02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460" y="427990"/>
            <a:ext cx="6812280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object 10"/>
          <p:cNvSpPr>
            <a:spLocks noGrp="1"/>
          </p:cNvSpPr>
          <p:nvPr>
            <p:ph idx="1"/>
          </p:nvPr>
        </p:nvSpPr>
        <p:spPr>
          <a:xfrm>
            <a:off x="378460" y="2460942"/>
            <a:ext cx="6812280" cy="27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460" y="427990"/>
            <a:ext cx="6812280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object 12"/>
          <p:cNvSpPr txBox="1">
            <a:spLocks noGrp="1"/>
          </p:cNvSpPr>
          <p:nvPr>
            <p:ph idx="1"/>
          </p:nvPr>
        </p:nvSpPr>
        <p:spPr>
          <a:xfrm>
            <a:off x="378460" y="2460942"/>
            <a:ext cx="6812280" cy="32260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CASE STUDY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Ariane 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5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launch</a:t>
            </a:r>
            <a:r>
              <a:rPr sz="1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2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accident</a:t>
            </a:r>
            <a:endParaRPr sz="12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9500"/>
              </a:lnSpc>
              <a:spcBef>
                <a:spcPts val="750"/>
              </a:spcBef>
            </a:pPr>
            <a:r>
              <a:rPr sz="1100" spc="-5" dirty="0">
                <a:latin typeface="Carlito"/>
                <a:cs typeface="Carlito"/>
              </a:rPr>
              <a:t>This</a:t>
            </a:r>
            <a:r>
              <a:rPr sz="1100" spc="-4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case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study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describes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the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accident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that</a:t>
            </a:r>
            <a:r>
              <a:rPr sz="1100" spc="-5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occurred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on</a:t>
            </a:r>
            <a:r>
              <a:rPr sz="1100" spc="-6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the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initial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launch</a:t>
            </a:r>
            <a:r>
              <a:rPr sz="1100" spc="-4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of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the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Ariane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5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rocket,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a</a:t>
            </a:r>
            <a:r>
              <a:rPr sz="1100" spc="-4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launcher  </a:t>
            </a:r>
            <a:r>
              <a:rPr sz="1100" dirty="0">
                <a:latin typeface="Carlito"/>
                <a:cs typeface="Carlito"/>
              </a:rPr>
              <a:t>developed </a:t>
            </a:r>
            <a:r>
              <a:rPr sz="1100" spc="-10" dirty="0">
                <a:latin typeface="Carlito"/>
                <a:cs typeface="Carlito"/>
              </a:rPr>
              <a:t>by </a:t>
            </a:r>
            <a:r>
              <a:rPr sz="1100" dirty="0">
                <a:latin typeface="Carlito"/>
                <a:cs typeface="Carlito"/>
              </a:rPr>
              <a:t>the </a:t>
            </a:r>
            <a:r>
              <a:rPr sz="1100" spc="-5" dirty="0">
                <a:latin typeface="Carlito"/>
                <a:cs typeface="Carlito"/>
              </a:rPr>
              <a:t>European Space Agency. The rocket exploded shortly </a:t>
            </a:r>
            <a:r>
              <a:rPr sz="1100" dirty="0">
                <a:latin typeface="Carlito"/>
                <a:cs typeface="Carlito"/>
              </a:rPr>
              <a:t>after </a:t>
            </a:r>
            <a:r>
              <a:rPr sz="1100" spc="-5" dirty="0">
                <a:latin typeface="Carlito"/>
                <a:cs typeface="Carlito"/>
              </a:rPr>
              <a:t>take-off </a:t>
            </a:r>
            <a:r>
              <a:rPr sz="1100" dirty="0">
                <a:latin typeface="Carlito"/>
                <a:cs typeface="Carlito"/>
              </a:rPr>
              <a:t>and the </a:t>
            </a:r>
            <a:r>
              <a:rPr sz="1100" spc="-5" dirty="0">
                <a:latin typeface="Carlito"/>
                <a:cs typeface="Carlito"/>
              </a:rPr>
              <a:t>subsequent  </a:t>
            </a:r>
            <a:r>
              <a:rPr sz="1100" dirty="0">
                <a:latin typeface="Carlito"/>
                <a:cs typeface="Carlito"/>
              </a:rPr>
              <a:t>enquiry </a:t>
            </a:r>
            <a:r>
              <a:rPr sz="1100" spc="-5" dirty="0">
                <a:latin typeface="Carlito"/>
                <a:cs typeface="Carlito"/>
              </a:rPr>
              <a:t>showed </a:t>
            </a:r>
            <a:r>
              <a:rPr sz="1100" dirty="0">
                <a:latin typeface="Carlito"/>
                <a:cs typeface="Carlito"/>
              </a:rPr>
              <a:t>that this </a:t>
            </a:r>
            <a:r>
              <a:rPr sz="1100" spc="-5" dirty="0">
                <a:latin typeface="Carlito"/>
                <a:cs typeface="Carlito"/>
              </a:rPr>
              <a:t>was due to </a:t>
            </a:r>
            <a:r>
              <a:rPr sz="1100" dirty="0">
                <a:latin typeface="Carlito"/>
                <a:cs typeface="Carlito"/>
              </a:rPr>
              <a:t>a </a:t>
            </a:r>
            <a:r>
              <a:rPr sz="1100" spc="-5" dirty="0">
                <a:latin typeface="Carlito"/>
                <a:cs typeface="Carlito"/>
              </a:rPr>
              <a:t>fault </a:t>
            </a:r>
            <a:r>
              <a:rPr sz="1100" dirty="0">
                <a:latin typeface="Carlito"/>
                <a:cs typeface="Carlito"/>
              </a:rPr>
              <a:t>in the </a:t>
            </a:r>
            <a:r>
              <a:rPr sz="1100" spc="-5" dirty="0">
                <a:latin typeface="Carlito"/>
                <a:cs typeface="Carlito"/>
              </a:rPr>
              <a:t>software </a:t>
            </a:r>
            <a:r>
              <a:rPr sz="1100" dirty="0">
                <a:latin typeface="Carlito"/>
                <a:cs typeface="Carlito"/>
              </a:rPr>
              <a:t>in the </a:t>
            </a:r>
            <a:r>
              <a:rPr sz="1100" spc="-5" dirty="0">
                <a:latin typeface="Carlito"/>
                <a:cs typeface="Carlito"/>
              </a:rPr>
              <a:t>inertial navigation</a:t>
            </a:r>
            <a:r>
              <a:rPr sz="1100" spc="2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system.</a:t>
            </a:r>
            <a:endParaRPr sz="1100" dirty="0">
              <a:latin typeface="Carlito"/>
              <a:cs typeface="Carlito"/>
            </a:endParaRPr>
          </a:p>
          <a:p>
            <a:pPr marL="12700" marR="5080" algn="just">
              <a:lnSpc>
                <a:spcPct val="109900"/>
              </a:lnSpc>
              <a:spcBef>
                <a:spcPts val="795"/>
              </a:spcBef>
            </a:pPr>
            <a:r>
              <a:rPr sz="1100" dirty="0">
                <a:latin typeface="Carlito"/>
                <a:cs typeface="Carlito"/>
              </a:rPr>
              <a:t>In </a:t>
            </a:r>
            <a:r>
              <a:rPr sz="1100" spc="-5" dirty="0">
                <a:latin typeface="Carlito"/>
                <a:cs typeface="Carlito"/>
              </a:rPr>
              <a:t>June 1996, </a:t>
            </a:r>
            <a:r>
              <a:rPr sz="1100" dirty="0">
                <a:latin typeface="Carlito"/>
                <a:cs typeface="Carlito"/>
              </a:rPr>
              <a:t>the then </a:t>
            </a:r>
            <a:r>
              <a:rPr sz="1100" spc="-5" dirty="0">
                <a:latin typeface="Carlito"/>
                <a:cs typeface="Carlito"/>
              </a:rPr>
              <a:t>new Arianne </a:t>
            </a:r>
            <a:r>
              <a:rPr sz="1100" dirty="0">
                <a:latin typeface="Carlito"/>
                <a:cs typeface="Carlito"/>
              </a:rPr>
              <a:t>5 </a:t>
            </a:r>
            <a:r>
              <a:rPr sz="1100" spc="-5" dirty="0">
                <a:latin typeface="Carlito"/>
                <a:cs typeface="Carlito"/>
              </a:rPr>
              <a:t>rocket </a:t>
            </a:r>
            <a:r>
              <a:rPr sz="1100" dirty="0">
                <a:latin typeface="Carlito"/>
                <a:cs typeface="Carlito"/>
              </a:rPr>
              <a:t>was </a:t>
            </a:r>
            <a:r>
              <a:rPr sz="1100" spc="-5" dirty="0">
                <a:latin typeface="Carlito"/>
                <a:cs typeface="Carlito"/>
              </a:rPr>
              <a:t>launched </a:t>
            </a:r>
            <a:r>
              <a:rPr sz="1100" dirty="0">
                <a:latin typeface="Carlito"/>
                <a:cs typeface="Carlito"/>
              </a:rPr>
              <a:t>on its maiden </a:t>
            </a:r>
            <a:r>
              <a:rPr sz="1100" spc="-5" dirty="0">
                <a:latin typeface="Carlito"/>
                <a:cs typeface="Carlito"/>
              </a:rPr>
              <a:t>flight. </a:t>
            </a:r>
            <a:r>
              <a:rPr sz="1100" dirty="0">
                <a:latin typeface="Carlito"/>
                <a:cs typeface="Carlito"/>
              </a:rPr>
              <a:t>It carried a </a:t>
            </a:r>
            <a:r>
              <a:rPr sz="1100" spc="-5" dirty="0">
                <a:latin typeface="Carlito"/>
                <a:cs typeface="Carlito"/>
              </a:rPr>
              <a:t>payload </a:t>
            </a:r>
            <a:r>
              <a:rPr sz="1100" dirty="0">
                <a:latin typeface="Carlito"/>
                <a:cs typeface="Carlito"/>
              </a:rPr>
              <a:t>of  </a:t>
            </a:r>
            <a:r>
              <a:rPr sz="1100" spc="-5" dirty="0">
                <a:latin typeface="Carlito"/>
                <a:cs typeface="Carlito"/>
              </a:rPr>
              <a:t>scientific satellites. Ariane </a:t>
            </a:r>
            <a:r>
              <a:rPr sz="1100" dirty="0">
                <a:latin typeface="Carlito"/>
                <a:cs typeface="Carlito"/>
              </a:rPr>
              <a:t>5 </a:t>
            </a:r>
            <a:r>
              <a:rPr sz="1100" spc="-5" dirty="0">
                <a:latin typeface="Carlito"/>
                <a:cs typeface="Carlito"/>
              </a:rPr>
              <a:t>was commercially very significant for </a:t>
            </a:r>
            <a:r>
              <a:rPr sz="1100" dirty="0">
                <a:latin typeface="Carlito"/>
                <a:cs typeface="Carlito"/>
              </a:rPr>
              <a:t>the </a:t>
            </a:r>
            <a:r>
              <a:rPr sz="1100" spc="-5" dirty="0">
                <a:latin typeface="Carlito"/>
                <a:cs typeface="Carlito"/>
              </a:rPr>
              <a:t>European Space </a:t>
            </a:r>
            <a:r>
              <a:rPr sz="1100" dirty="0">
                <a:latin typeface="Carlito"/>
                <a:cs typeface="Carlito"/>
              </a:rPr>
              <a:t>Agency as it </a:t>
            </a:r>
            <a:r>
              <a:rPr sz="1100" spc="-5" dirty="0">
                <a:latin typeface="Carlito"/>
                <a:cs typeface="Carlito"/>
              </a:rPr>
              <a:t>could  </a:t>
            </a:r>
            <a:r>
              <a:rPr sz="1100" dirty="0">
                <a:latin typeface="Carlito"/>
                <a:cs typeface="Carlito"/>
              </a:rPr>
              <a:t>carry a much </a:t>
            </a:r>
            <a:r>
              <a:rPr sz="1100" spc="-5" dirty="0">
                <a:latin typeface="Carlito"/>
                <a:cs typeface="Carlito"/>
              </a:rPr>
              <a:t>heavier payload </a:t>
            </a:r>
            <a:r>
              <a:rPr sz="1100" dirty="0">
                <a:latin typeface="Carlito"/>
                <a:cs typeface="Carlito"/>
              </a:rPr>
              <a:t>than the </a:t>
            </a:r>
            <a:r>
              <a:rPr sz="1100" spc="-5" dirty="0">
                <a:latin typeface="Carlito"/>
                <a:cs typeface="Carlito"/>
              </a:rPr>
              <a:t>Ariane </a:t>
            </a:r>
            <a:r>
              <a:rPr sz="1100" dirty="0">
                <a:latin typeface="Carlito"/>
                <a:cs typeface="Carlito"/>
              </a:rPr>
              <a:t>4 </a:t>
            </a:r>
            <a:r>
              <a:rPr sz="1100" spc="-5" dirty="0">
                <a:latin typeface="Carlito"/>
                <a:cs typeface="Carlito"/>
              </a:rPr>
              <a:t>series </a:t>
            </a:r>
            <a:r>
              <a:rPr sz="1100" dirty="0">
                <a:latin typeface="Carlito"/>
                <a:cs typeface="Carlito"/>
              </a:rPr>
              <a:t>of </a:t>
            </a:r>
            <a:r>
              <a:rPr sz="1100" spc="-5" dirty="0">
                <a:latin typeface="Carlito"/>
                <a:cs typeface="Carlito"/>
              </a:rPr>
              <a:t>launchers. Thirty seven seconds </a:t>
            </a:r>
            <a:r>
              <a:rPr sz="1100" dirty="0">
                <a:latin typeface="Carlito"/>
                <a:cs typeface="Carlito"/>
              </a:rPr>
              <a:t>into the </a:t>
            </a:r>
            <a:r>
              <a:rPr sz="1100" spc="-5" dirty="0">
                <a:latin typeface="Carlito"/>
                <a:cs typeface="Carlito"/>
              </a:rPr>
              <a:t>flight,  software </a:t>
            </a:r>
            <a:r>
              <a:rPr sz="1100" dirty="0">
                <a:latin typeface="Carlito"/>
                <a:cs typeface="Carlito"/>
              </a:rPr>
              <a:t>in the </a:t>
            </a:r>
            <a:r>
              <a:rPr sz="1100" spc="-5" dirty="0">
                <a:latin typeface="Carlito"/>
                <a:cs typeface="Carlito"/>
              </a:rPr>
              <a:t>inertial navigation system, whose software was reused from Ariane </a:t>
            </a:r>
            <a:r>
              <a:rPr sz="1100" dirty="0">
                <a:latin typeface="Carlito"/>
                <a:cs typeface="Carlito"/>
              </a:rPr>
              <a:t>4, </a:t>
            </a:r>
            <a:r>
              <a:rPr sz="1100" spc="-5" dirty="0">
                <a:latin typeface="Carlito"/>
                <a:cs typeface="Carlito"/>
              </a:rPr>
              <a:t>shut down </a:t>
            </a:r>
            <a:r>
              <a:rPr sz="1100" dirty="0">
                <a:latin typeface="Carlito"/>
                <a:cs typeface="Carlito"/>
              </a:rPr>
              <a:t>causing  incorrect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signals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to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be</a:t>
            </a:r>
            <a:r>
              <a:rPr sz="1100" spc="-4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sent</a:t>
            </a:r>
            <a:r>
              <a:rPr sz="1100" spc="-6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to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the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engines.</a:t>
            </a:r>
            <a:r>
              <a:rPr sz="1100" spc="-5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These</a:t>
            </a:r>
            <a:r>
              <a:rPr sz="1100" spc="-4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swivelled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in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such</a:t>
            </a:r>
            <a:r>
              <a:rPr sz="1100" spc="-5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a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way</a:t>
            </a:r>
            <a:r>
              <a:rPr sz="1100" spc="-5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that</a:t>
            </a:r>
            <a:r>
              <a:rPr sz="1100" spc="-3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uncontrollable</a:t>
            </a:r>
            <a:r>
              <a:rPr sz="1100" spc="-4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stresses</a:t>
            </a:r>
            <a:r>
              <a:rPr sz="1100" spc="-4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were  </a:t>
            </a:r>
            <a:r>
              <a:rPr sz="1100" dirty="0">
                <a:latin typeface="Carlito"/>
                <a:cs typeface="Carlito"/>
              </a:rPr>
              <a:t>placed on the </a:t>
            </a:r>
            <a:r>
              <a:rPr sz="1100" spc="-5" dirty="0">
                <a:latin typeface="Carlito"/>
                <a:cs typeface="Carlito"/>
              </a:rPr>
              <a:t>rocket </a:t>
            </a:r>
            <a:r>
              <a:rPr sz="1100" dirty="0">
                <a:latin typeface="Carlito"/>
                <a:cs typeface="Carlito"/>
              </a:rPr>
              <a:t>and it </a:t>
            </a:r>
            <a:r>
              <a:rPr sz="1100" spc="-5" dirty="0">
                <a:latin typeface="Carlito"/>
                <a:cs typeface="Carlito"/>
              </a:rPr>
              <a:t>started to break up. Ground </a:t>
            </a:r>
            <a:r>
              <a:rPr sz="1100" dirty="0">
                <a:latin typeface="Carlito"/>
                <a:cs typeface="Carlito"/>
              </a:rPr>
              <a:t>controllers initiated </a:t>
            </a:r>
            <a:r>
              <a:rPr sz="1100" spc="-5" dirty="0">
                <a:latin typeface="Carlito"/>
                <a:cs typeface="Carlito"/>
              </a:rPr>
              <a:t>self-destruct </a:t>
            </a:r>
            <a:r>
              <a:rPr sz="1100" dirty="0">
                <a:latin typeface="Carlito"/>
                <a:cs typeface="Carlito"/>
              </a:rPr>
              <a:t>and the </a:t>
            </a:r>
            <a:r>
              <a:rPr sz="1100" spc="-5" dirty="0">
                <a:latin typeface="Carlito"/>
                <a:cs typeface="Carlito"/>
              </a:rPr>
              <a:t>rocket  </a:t>
            </a:r>
            <a:r>
              <a:rPr sz="1100" dirty="0">
                <a:latin typeface="Carlito"/>
                <a:cs typeface="Carlito"/>
              </a:rPr>
              <a:t>and </a:t>
            </a:r>
            <a:r>
              <a:rPr sz="1100" spc="-5" dirty="0">
                <a:latin typeface="Carlito"/>
                <a:cs typeface="Carlito"/>
              </a:rPr>
              <a:t>payload </a:t>
            </a:r>
            <a:r>
              <a:rPr sz="1100" dirty="0">
                <a:latin typeface="Carlito"/>
                <a:cs typeface="Carlito"/>
              </a:rPr>
              <a:t>was</a:t>
            </a:r>
            <a:r>
              <a:rPr sz="1100" spc="-2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destroyed.</a:t>
            </a:r>
            <a:endParaRPr sz="1100" dirty="0">
              <a:latin typeface="Carlito"/>
              <a:cs typeface="Carlito"/>
            </a:endParaRPr>
          </a:p>
          <a:p>
            <a:pPr marL="12700" marR="6350" algn="just">
              <a:lnSpc>
                <a:spcPct val="110000"/>
              </a:lnSpc>
              <a:spcBef>
                <a:spcPts val="790"/>
              </a:spcBef>
            </a:pPr>
            <a:r>
              <a:rPr sz="1100" dirty="0">
                <a:latin typeface="Carlito"/>
                <a:cs typeface="Carlito"/>
              </a:rPr>
              <a:t>A</a:t>
            </a:r>
            <a:r>
              <a:rPr sz="1100" spc="-1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subsequent</a:t>
            </a:r>
            <a:r>
              <a:rPr sz="1100" spc="-1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enquiry</a:t>
            </a:r>
            <a:r>
              <a:rPr sz="1100" spc="-5" dirty="0">
                <a:latin typeface="Carlito"/>
                <a:cs typeface="Carlito"/>
              </a:rPr>
              <a:t> showed</a:t>
            </a:r>
            <a:r>
              <a:rPr sz="1100" spc="-1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that </a:t>
            </a:r>
            <a:r>
              <a:rPr sz="1100" dirty="0">
                <a:latin typeface="Carlito"/>
                <a:cs typeface="Carlito"/>
              </a:rPr>
              <a:t>the</a:t>
            </a:r>
            <a:r>
              <a:rPr sz="1100" spc="-25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cause</a:t>
            </a:r>
            <a:r>
              <a:rPr sz="1100" spc="-1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of</a:t>
            </a:r>
            <a:r>
              <a:rPr sz="1100" spc="-2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the</a:t>
            </a:r>
            <a:r>
              <a:rPr sz="1100" spc="-2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failure </a:t>
            </a:r>
            <a:r>
              <a:rPr sz="1100" dirty="0">
                <a:latin typeface="Carlito"/>
                <a:cs typeface="Carlito"/>
              </a:rPr>
              <a:t>was</a:t>
            </a:r>
            <a:r>
              <a:rPr sz="1100" spc="-2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that</a:t>
            </a:r>
            <a:r>
              <a:rPr sz="1100" spc="-2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the</a:t>
            </a:r>
            <a:r>
              <a:rPr sz="1100" spc="-20" dirty="0">
                <a:latin typeface="Carlito"/>
                <a:cs typeface="Carlito"/>
              </a:rPr>
              <a:t> </a:t>
            </a:r>
            <a:r>
              <a:rPr sz="1100" spc="-5" dirty="0">
                <a:latin typeface="Carlito"/>
                <a:cs typeface="Carlito"/>
              </a:rPr>
              <a:t>software </a:t>
            </a:r>
            <a:r>
              <a:rPr sz="1100" dirty="0">
                <a:latin typeface="Carlito"/>
                <a:cs typeface="Carlito"/>
              </a:rPr>
              <a:t>in</a:t>
            </a:r>
            <a:r>
              <a:rPr sz="1100" spc="-1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the</a:t>
            </a:r>
            <a:r>
              <a:rPr sz="1100" spc="-2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inertial</a:t>
            </a:r>
            <a:r>
              <a:rPr sz="1100" spc="-20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reference  </a:t>
            </a:r>
            <a:r>
              <a:rPr sz="1100" spc="-5" dirty="0">
                <a:latin typeface="Carlito"/>
                <a:cs typeface="Carlito"/>
              </a:rPr>
              <a:t>system shut itself down because </a:t>
            </a:r>
            <a:r>
              <a:rPr sz="1100" dirty="0">
                <a:latin typeface="Carlito"/>
                <a:cs typeface="Carlito"/>
              </a:rPr>
              <a:t>of an </a:t>
            </a:r>
            <a:r>
              <a:rPr sz="1100" spc="-5" dirty="0">
                <a:latin typeface="Carlito"/>
                <a:cs typeface="Carlito"/>
              </a:rPr>
              <a:t>unhandled numeric exception (integer </a:t>
            </a:r>
            <a:r>
              <a:rPr sz="1100" dirty="0">
                <a:latin typeface="Carlito"/>
                <a:cs typeface="Carlito"/>
              </a:rPr>
              <a:t>overflow). </a:t>
            </a:r>
            <a:r>
              <a:rPr sz="1100" spc="-5" dirty="0">
                <a:latin typeface="Carlito"/>
                <a:cs typeface="Carlito"/>
              </a:rPr>
              <a:t>There was </a:t>
            </a:r>
            <a:r>
              <a:rPr sz="1100" dirty="0">
                <a:latin typeface="Carlito"/>
                <a:cs typeface="Carlito"/>
              </a:rPr>
              <a:t>a  backup </a:t>
            </a:r>
            <a:r>
              <a:rPr sz="1100" spc="-5" dirty="0">
                <a:latin typeface="Carlito"/>
                <a:cs typeface="Carlito"/>
              </a:rPr>
              <a:t>software system </a:t>
            </a:r>
            <a:r>
              <a:rPr sz="1100" spc="-10" dirty="0">
                <a:latin typeface="Carlito"/>
                <a:cs typeface="Carlito"/>
              </a:rPr>
              <a:t>but </a:t>
            </a:r>
            <a:r>
              <a:rPr sz="1100" dirty="0">
                <a:latin typeface="Carlito"/>
                <a:cs typeface="Carlito"/>
              </a:rPr>
              <a:t>this was </a:t>
            </a:r>
            <a:r>
              <a:rPr sz="1100" spc="-5" dirty="0">
                <a:latin typeface="Carlito"/>
                <a:cs typeface="Carlito"/>
              </a:rPr>
              <a:t>not diverse so </a:t>
            </a:r>
            <a:r>
              <a:rPr sz="1100" dirty="0">
                <a:latin typeface="Carlito"/>
                <a:cs typeface="Carlito"/>
              </a:rPr>
              <a:t>it </a:t>
            </a:r>
            <a:r>
              <a:rPr sz="1100" spc="-5" dirty="0">
                <a:latin typeface="Carlito"/>
                <a:cs typeface="Carlito"/>
              </a:rPr>
              <a:t>failed </a:t>
            </a:r>
            <a:r>
              <a:rPr sz="1100" dirty="0">
                <a:latin typeface="Carlito"/>
                <a:cs typeface="Carlito"/>
              </a:rPr>
              <a:t>in the </a:t>
            </a:r>
            <a:r>
              <a:rPr sz="1100" spc="-5" dirty="0">
                <a:latin typeface="Carlito"/>
                <a:cs typeface="Carlito"/>
              </a:rPr>
              <a:t>same</a:t>
            </a:r>
            <a:r>
              <a:rPr sz="1100" spc="25" dirty="0">
                <a:latin typeface="Carlito"/>
                <a:cs typeface="Carlito"/>
              </a:rPr>
              <a:t> </a:t>
            </a:r>
            <a:r>
              <a:rPr sz="1100" dirty="0">
                <a:latin typeface="Carlito"/>
                <a:cs typeface="Carlito"/>
              </a:rPr>
              <a:t>way.</a:t>
            </a:r>
          </a:p>
        </p:txBody>
      </p:sp>
    </p:spTree>
    <p:extLst>
      <p:ext uri="{BB962C8B-B14F-4D97-AF65-F5344CB8AC3E}">
        <p14:creationId xmlns:p14="http://schemas.microsoft.com/office/powerpoint/2010/main" val="10439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549" y="665882"/>
            <a:ext cx="599082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000" spc="-25" dirty="0"/>
              <a:t>DEVELOPING </a:t>
            </a:r>
            <a:r>
              <a:rPr sz="4000" spc="60" dirty="0"/>
              <a:t>USE</a:t>
            </a:r>
            <a:r>
              <a:rPr sz="4000" spc="-790" dirty="0"/>
              <a:t> </a:t>
            </a:r>
            <a:r>
              <a:rPr sz="4000" spc="310" dirty="0"/>
              <a:t>CASES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8920" y="2733191"/>
            <a:ext cx="6581442" cy="56682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>
              <a:lnSpc>
                <a:spcPct val="99800"/>
              </a:lnSpc>
              <a:spcBef>
                <a:spcPts val="100"/>
              </a:spcBef>
              <a:tabLst>
                <a:tab pos="241300" algn="l"/>
              </a:tabLst>
            </a:pPr>
            <a:r>
              <a:rPr lang="en-US" sz="2400" b="1" spc="-5" dirty="0" smtClean="0">
                <a:solidFill>
                  <a:srgbClr val="1F2023"/>
                </a:solidFill>
                <a:latin typeface="Carlito"/>
                <a:cs typeface="Carlito"/>
              </a:rPr>
              <a:t>1.</a:t>
            </a:r>
            <a:r>
              <a:rPr sz="2400" b="1" spc="-5" dirty="0" smtClean="0">
                <a:solidFill>
                  <a:srgbClr val="1F2023"/>
                </a:solidFill>
                <a:latin typeface="Carlito"/>
                <a:cs typeface="Carlito"/>
              </a:rPr>
              <a:t>Use </a:t>
            </a:r>
            <a:r>
              <a:rPr sz="2400" b="1" spc="-10" dirty="0" smtClean="0">
                <a:solidFill>
                  <a:srgbClr val="1F2023"/>
                </a:solidFill>
                <a:latin typeface="Carlito"/>
                <a:cs typeface="Carlito"/>
              </a:rPr>
              <a:t>case</a:t>
            </a:r>
            <a:r>
              <a:rPr lang="en-US" sz="2400" b="1" spc="-10" dirty="0" smtClean="0">
                <a:solidFill>
                  <a:srgbClr val="1F2023"/>
                </a:solidFill>
                <a:latin typeface="Carlito"/>
                <a:cs typeface="Carlito"/>
              </a:rPr>
              <a:t>s</a:t>
            </a:r>
            <a:r>
              <a:rPr sz="2400" b="1" spc="-10" dirty="0" smtClean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lang="en-US" sz="2400" b="1" spc="-10" dirty="0" smtClean="0">
                <a:solidFill>
                  <a:srgbClr val="1F2023"/>
                </a:solidFill>
                <a:latin typeface="Carlito"/>
                <a:cs typeface="Carlito"/>
              </a:rPr>
              <a:t> </a:t>
            </a:r>
            <a:r>
              <a:rPr lang="en-US" sz="2400" spc="-10" dirty="0" smtClean="0">
                <a:solidFill>
                  <a:srgbClr val="1F2023"/>
                </a:solidFill>
                <a:latin typeface="Carlito"/>
                <a:cs typeface="Carlito"/>
              </a:rPr>
              <a:t>are scenario based technique for </a:t>
            </a:r>
            <a:r>
              <a:rPr lang="en-US" sz="2400" spc="-10" dirty="0" err="1" smtClean="0">
                <a:solidFill>
                  <a:srgbClr val="1F2023"/>
                </a:solidFill>
                <a:latin typeface="Carlito"/>
                <a:cs typeface="Carlito"/>
              </a:rPr>
              <a:t>reqirement</a:t>
            </a:r>
            <a:r>
              <a:rPr lang="en-US" sz="2400" spc="-10" dirty="0" smtClean="0">
                <a:solidFill>
                  <a:srgbClr val="1F2023"/>
                </a:solidFill>
                <a:latin typeface="Carlito"/>
                <a:cs typeface="Carlito"/>
              </a:rPr>
              <a:t> elicitation.</a:t>
            </a:r>
          </a:p>
          <a:p>
            <a:pPr marL="12065" marR="5080">
              <a:lnSpc>
                <a:spcPct val="99800"/>
              </a:lnSpc>
              <a:spcBef>
                <a:spcPts val="100"/>
              </a:spcBef>
              <a:tabLst>
                <a:tab pos="241300" algn="l"/>
              </a:tabLst>
            </a:pPr>
            <a:r>
              <a:rPr lang="en-US" sz="2400" b="1" spc="-10" dirty="0" smtClean="0">
                <a:solidFill>
                  <a:srgbClr val="1F2023"/>
                </a:solidFill>
                <a:latin typeface="Carlito"/>
                <a:cs typeface="Carlito"/>
              </a:rPr>
              <a:t>2.Use case </a:t>
            </a:r>
            <a:r>
              <a:rPr lang="en-US" sz="2400" spc="-10" dirty="0" smtClean="0">
                <a:solidFill>
                  <a:srgbClr val="1F2023"/>
                </a:solidFill>
                <a:latin typeface="Carlito"/>
                <a:cs typeface="Carlito"/>
              </a:rPr>
              <a:t>identifies the type of interaction and the actors involved.</a:t>
            </a:r>
          </a:p>
          <a:p>
            <a:pPr marL="12065" marR="5080">
              <a:lnSpc>
                <a:spcPct val="99800"/>
              </a:lnSpc>
              <a:spcBef>
                <a:spcPts val="100"/>
              </a:spcBef>
              <a:tabLst>
                <a:tab pos="241300" algn="l"/>
              </a:tabLst>
            </a:pPr>
            <a:r>
              <a:rPr lang="en-US" sz="2400" b="1" spc="-10" dirty="0" smtClean="0">
                <a:solidFill>
                  <a:srgbClr val="1F2023"/>
                </a:solidFill>
                <a:latin typeface="Carlito"/>
                <a:cs typeface="Carlito"/>
              </a:rPr>
              <a:t>3.</a:t>
            </a:r>
            <a:r>
              <a:rPr lang="en-US" sz="2400" spc="-10" dirty="0" smtClean="0">
                <a:solidFill>
                  <a:srgbClr val="1F2023"/>
                </a:solidFill>
                <a:latin typeface="Carlito"/>
                <a:cs typeface="Carlito"/>
              </a:rPr>
              <a:t>Encapsulates a set of scenarios  and each scenario is a single thread through the use-case.</a:t>
            </a:r>
            <a:endParaRPr lang="en-US" sz="2400" b="1" spc="-10" dirty="0" smtClean="0">
              <a:solidFill>
                <a:srgbClr val="1F2023"/>
              </a:solidFill>
              <a:latin typeface="Carlito"/>
              <a:cs typeface="Carlito"/>
            </a:endParaRPr>
          </a:p>
          <a:p>
            <a:pPr marL="12065" marR="5080">
              <a:lnSpc>
                <a:spcPct val="99800"/>
              </a:lnSpc>
              <a:spcBef>
                <a:spcPts val="100"/>
              </a:spcBef>
              <a:tabLst>
                <a:tab pos="241300" algn="l"/>
              </a:tabLst>
            </a:pPr>
            <a:r>
              <a:rPr lang="en-US" sz="2400" b="1" spc="-10" dirty="0" smtClean="0">
                <a:solidFill>
                  <a:srgbClr val="1F2023"/>
                </a:solidFill>
                <a:latin typeface="Carlito"/>
                <a:cs typeface="Carlito"/>
              </a:rPr>
              <a:t>4.</a:t>
            </a:r>
            <a:r>
              <a:rPr lang="en-US" sz="2400" spc="-10" dirty="0" smtClean="0">
                <a:solidFill>
                  <a:srgbClr val="1F2023"/>
                </a:solidFill>
                <a:latin typeface="Carlito"/>
                <a:cs typeface="Carlito"/>
              </a:rPr>
              <a:t>Identify the individual interaction with the system.</a:t>
            </a:r>
          </a:p>
          <a:p>
            <a:pPr marL="12065" marR="5080">
              <a:lnSpc>
                <a:spcPct val="99800"/>
              </a:lnSpc>
              <a:spcBef>
                <a:spcPts val="100"/>
              </a:spcBef>
              <a:tabLst>
                <a:tab pos="241300" algn="l"/>
              </a:tabLst>
            </a:pPr>
            <a:r>
              <a:rPr lang="en-US" sz="2400" b="1" spc="-10" dirty="0" smtClean="0">
                <a:solidFill>
                  <a:srgbClr val="1F2023"/>
                </a:solidFill>
                <a:latin typeface="Carlito"/>
                <a:cs typeface="Carlito"/>
              </a:rPr>
              <a:t>5.</a:t>
            </a:r>
            <a:r>
              <a:rPr lang="en-US" sz="2400" spc="-10" dirty="0" smtClean="0">
                <a:solidFill>
                  <a:srgbClr val="1F2023"/>
                </a:solidFill>
                <a:latin typeface="Carlito"/>
                <a:cs typeface="Carlito"/>
              </a:rPr>
              <a:t>Sequence diagrams add information to the use-cases. Sequence diagram shows</a:t>
            </a:r>
          </a:p>
          <a:p>
            <a:pPr marL="469265" marR="5080" indent="-457200">
              <a:lnSpc>
                <a:spcPct val="99800"/>
              </a:lnSpc>
              <a:spcBef>
                <a:spcPts val="100"/>
              </a:spcBef>
              <a:buFont typeface="Wingdings" pitchFamily="2" charset="2"/>
              <a:buChar char="Ø"/>
              <a:tabLst>
                <a:tab pos="241300" algn="l"/>
              </a:tabLst>
            </a:pPr>
            <a:r>
              <a:rPr lang="en-US" sz="2400" spc="-10" dirty="0" smtClean="0">
                <a:solidFill>
                  <a:srgbClr val="1F2023"/>
                </a:solidFill>
                <a:latin typeface="Carlito"/>
                <a:cs typeface="Carlito"/>
              </a:rPr>
              <a:t>Actors involved in the interaction</a:t>
            </a:r>
          </a:p>
          <a:p>
            <a:pPr marL="469265" marR="5080" indent="-457200">
              <a:lnSpc>
                <a:spcPct val="99800"/>
              </a:lnSpc>
              <a:spcBef>
                <a:spcPts val="100"/>
              </a:spcBef>
              <a:buFont typeface="Wingdings" pitchFamily="2" charset="2"/>
              <a:buChar char="Ø"/>
              <a:tabLst>
                <a:tab pos="241300" algn="l"/>
              </a:tabLst>
            </a:pPr>
            <a:r>
              <a:rPr lang="en-US" sz="2400" spc="-10" dirty="0" smtClean="0">
                <a:solidFill>
                  <a:srgbClr val="1F2023"/>
                </a:solidFill>
                <a:latin typeface="Carlito"/>
                <a:cs typeface="Carlito"/>
              </a:rPr>
              <a:t>Objects they interact with</a:t>
            </a:r>
          </a:p>
          <a:p>
            <a:pPr marL="469265" marR="5080" indent="-457200">
              <a:lnSpc>
                <a:spcPct val="99800"/>
              </a:lnSpc>
              <a:spcBef>
                <a:spcPts val="100"/>
              </a:spcBef>
              <a:buFont typeface="Wingdings" pitchFamily="2" charset="2"/>
              <a:buChar char="Ø"/>
              <a:tabLst>
                <a:tab pos="241300" algn="l"/>
              </a:tabLst>
            </a:pPr>
            <a:r>
              <a:rPr lang="en-US" sz="2400" spc="-10" dirty="0" smtClean="0">
                <a:solidFill>
                  <a:srgbClr val="1F2023"/>
                </a:solidFill>
                <a:latin typeface="Carlito"/>
                <a:cs typeface="Carlito"/>
              </a:rPr>
              <a:t>Operations associated wit these objects.</a:t>
            </a:r>
          </a:p>
          <a:p>
            <a:pPr marL="12065" marR="5080">
              <a:lnSpc>
                <a:spcPct val="99800"/>
              </a:lnSpc>
              <a:spcBef>
                <a:spcPts val="100"/>
              </a:spcBef>
              <a:tabLst>
                <a:tab pos="241300" algn="l"/>
              </a:tabLst>
            </a:pPr>
            <a:endParaRPr lang="en-US" sz="2400" spc="-10" dirty="0" smtClean="0">
              <a:solidFill>
                <a:srgbClr val="1F2023"/>
              </a:solidFill>
              <a:latin typeface="Carlito"/>
              <a:cs typeface="Carlito"/>
            </a:endParaRPr>
          </a:p>
          <a:p>
            <a:pPr marL="12065" marR="5080">
              <a:lnSpc>
                <a:spcPct val="99800"/>
              </a:lnSpc>
              <a:spcBef>
                <a:spcPts val="100"/>
              </a:spcBef>
              <a:tabLst>
                <a:tab pos="241300" algn="l"/>
              </a:tabLst>
            </a:pPr>
            <a:endParaRPr lang="en-US" sz="2400" b="1" spc="-10" dirty="0" smtClean="0">
              <a:solidFill>
                <a:srgbClr val="1F2023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1187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70" y="951090"/>
            <a:ext cx="7189470" cy="962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0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796" y="1954685"/>
            <a:ext cx="6434090" cy="6172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92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5" dirty="0">
                <a:latin typeface="Carlito"/>
                <a:cs typeface="Carlito"/>
              </a:rPr>
              <a:t>Ex: </a:t>
            </a:r>
            <a:r>
              <a:rPr sz="2800" spc="-10" dirty="0">
                <a:latin typeface="Carlito"/>
                <a:cs typeface="Carlito"/>
              </a:rPr>
              <a:t>consider </a:t>
            </a:r>
            <a:r>
              <a:rPr sz="2800" spc="-5" dirty="0">
                <a:latin typeface="Carlito"/>
                <a:cs typeface="Carlito"/>
              </a:rPr>
              <a:t>a machine </a:t>
            </a:r>
            <a:r>
              <a:rPr sz="2800" spc="-20" dirty="0">
                <a:latin typeface="Carlito"/>
                <a:cs typeface="Carlito"/>
              </a:rPr>
              <a:t>operator </a:t>
            </a:r>
            <a:r>
              <a:rPr sz="2800" spc="-5" dirty="0">
                <a:latin typeface="Carlito"/>
                <a:cs typeface="Carlito"/>
              </a:rPr>
              <a:t>(a </a:t>
            </a:r>
            <a:r>
              <a:rPr sz="2800" spc="-10" dirty="0">
                <a:latin typeface="Carlito"/>
                <a:cs typeface="Carlito"/>
              </a:rPr>
              <a:t>user) </a:t>
            </a:r>
            <a:r>
              <a:rPr sz="2800" spc="-5" dirty="0">
                <a:latin typeface="Carlito"/>
                <a:cs typeface="Carlito"/>
              </a:rPr>
              <a:t>who </a:t>
            </a:r>
            <a:r>
              <a:rPr sz="2800" spc="-20" dirty="0">
                <a:latin typeface="Carlito"/>
                <a:cs typeface="Carlito"/>
              </a:rPr>
              <a:t>interacts </a:t>
            </a:r>
            <a:r>
              <a:rPr sz="2800" spc="-5" dirty="0">
                <a:latin typeface="Carlito"/>
                <a:cs typeface="Carlito"/>
              </a:rPr>
              <a:t>with the  </a:t>
            </a:r>
            <a:r>
              <a:rPr sz="2800" spc="-20" dirty="0">
                <a:latin typeface="Carlito"/>
                <a:cs typeface="Carlito"/>
              </a:rPr>
              <a:t>control </a:t>
            </a:r>
            <a:r>
              <a:rPr sz="2800" spc="-15" dirty="0">
                <a:latin typeface="Carlito"/>
                <a:cs typeface="Carlito"/>
              </a:rPr>
              <a:t>computer </a:t>
            </a:r>
            <a:r>
              <a:rPr sz="2800" spc="-25" dirty="0">
                <a:latin typeface="Carlito"/>
                <a:cs typeface="Carlito"/>
              </a:rPr>
              <a:t>for </a:t>
            </a:r>
            <a:r>
              <a:rPr sz="2800" spc="-5" dirty="0">
                <a:latin typeface="Carlito"/>
                <a:cs typeface="Carlito"/>
              </a:rPr>
              <a:t>a </a:t>
            </a:r>
            <a:r>
              <a:rPr sz="2800" spc="-10" dirty="0">
                <a:latin typeface="Carlito"/>
                <a:cs typeface="Carlito"/>
              </a:rPr>
              <a:t>manufacturing </a:t>
            </a:r>
            <a:r>
              <a:rPr sz="2800" spc="-5" dirty="0">
                <a:latin typeface="Carlito"/>
                <a:cs typeface="Carlito"/>
              </a:rPr>
              <a:t>cell </a:t>
            </a:r>
            <a:r>
              <a:rPr sz="2800" spc="-10" dirty="0">
                <a:latin typeface="Carlito"/>
                <a:cs typeface="Carlito"/>
              </a:rPr>
              <a:t>that </a:t>
            </a:r>
            <a:r>
              <a:rPr sz="2800" spc="-15" dirty="0">
                <a:latin typeface="Carlito"/>
                <a:cs typeface="Carlito"/>
              </a:rPr>
              <a:t>contains </a:t>
            </a:r>
            <a:r>
              <a:rPr sz="2800" spc="-5" dirty="0">
                <a:latin typeface="Carlito"/>
                <a:cs typeface="Carlito"/>
              </a:rPr>
              <a:t>a </a:t>
            </a:r>
            <a:r>
              <a:rPr sz="2800" spc="-10" dirty="0">
                <a:latin typeface="Carlito"/>
                <a:cs typeface="Carlito"/>
              </a:rPr>
              <a:t>number of  </a:t>
            </a:r>
            <a:r>
              <a:rPr sz="2800" spc="-15" dirty="0">
                <a:latin typeface="Carlito"/>
                <a:cs typeface="Carlito"/>
              </a:rPr>
              <a:t>robots </a:t>
            </a:r>
            <a:r>
              <a:rPr sz="2800" spc="-5" dirty="0">
                <a:latin typeface="Carlito"/>
                <a:cs typeface="Carlito"/>
              </a:rPr>
              <a:t>and </a:t>
            </a:r>
            <a:r>
              <a:rPr sz="2800" spc="-10" dirty="0">
                <a:latin typeface="Carlito"/>
                <a:cs typeface="Carlito"/>
              </a:rPr>
              <a:t>numerically </a:t>
            </a:r>
            <a:r>
              <a:rPr sz="2800" spc="-15" dirty="0">
                <a:latin typeface="Carlito"/>
                <a:cs typeface="Carlito"/>
              </a:rPr>
              <a:t>controlled</a:t>
            </a:r>
            <a:r>
              <a:rPr sz="2800" spc="8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machines.</a:t>
            </a:r>
            <a:endParaRPr sz="2800">
              <a:latin typeface="Carlito"/>
              <a:cs typeface="Carlito"/>
            </a:endParaRPr>
          </a:p>
          <a:p>
            <a:pPr marL="241300" marR="432434" indent="-229235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10" dirty="0">
                <a:latin typeface="Carlito"/>
                <a:cs typeface="Carlito"/>
              </a:rPr>
              <a:t>After </a:t>
            </a:r>
            <a:r>
              <a:rPr sz="2800" spc="-20" dirty="0">
                <a:latin typeface="Carlito"/>
                <a:cs typeface="Carlito"/>
              </a:rPr>
              <a:t>careful </a:t>
            </a:r>
            <a:r>
              <a:rPr sz="2800" spc="-15" dirty="0">
                <a:latin typeface="Carlito"/>
                <a:cs typeface="Carlito"/>
              </a:rPr>
              <a:t>review </a:t>
            </a:r>
            <a:r>
              <a:rPr sz="2800" spc="-5" dirty="0">
                <a:latin typeface="Carlito"/>
                <a:cs typeface="Carlito"/>
              </a:rPr>
              <a:t>of </a:t>
            </a:r>
            <a:r>
              <a:rPr sz="2800" spc="-15" dirty="0">
                <a:latin typeface="Carlito"/>
                <a:cs typeface="Carlito"/>
              </a:rPr>
              <a:t>requirements,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5" dirty="0">
                <a:latin typeface="Carlito"/>
                <a:cs typeface="Carlito"/>
              </a:rPr>
              <a:t>software </a:t>
            </a:r>
            <a:r>
              <a:rPr sz="2800" spc="-25" dirty="0">
                <a:latin typeface="Carlito"/>
                <a:cs typeface="Carlito"/>
              </a:rPr>
              <a:t>for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20" dirty="0">
                <a:latin typeface="Carlito"/>
                <a:cs typeface="Carlito"/>
              </a:rPr>
              <a:t>control  </a:t>
            </a:r>
            <a:r>
              <a:rPr sz="2800" spc="-15" dirty="0">
                <a:latin typeface="Carlito"/>
                <a:cs typeface="Carlito"/>
              </a:rPr>
              <a:t>computer requires </a:t>
            </a:r>
            <a:r>
              <a:rPr sz="2800" spc="-5" dirty="0">
                <a:latin typeface="Carlito"/>
                <a:cs typeface="Carlito"/>
              </a:rPr>
              <a:t>4 </a:t>
            </a:r>
            <a:r>
              <a:rPr sz="2800" spc="-25" dirty="0">
                <a:latin typeface="Carlito"/>
                <a:cs typeface="Carlito"/>
              </a:rPr>
              <a:t>different </a:t>
            </a:r>
            <a:r>
              <a:rPr sz="2800" spc="-5" dirty="0">
                <a:latin typeface="Carlito"/>
                <a:cs typeface="Carlito"/>
              </a:rPr>
              <a:t>modes </a:t>
            </a:r>
            <a:r>
              <a:rPr sz="2800" spc="-15" dirty="0">
                <a:latin typeface="Carlito"/>
                <a:cs typeface="Carlito"/>
              </a:rPr>
              <a:t>(roles) </a:t>
            </a:r>
            <a:r>
              <a:rPr sz="2800" spc="-25" dirty="0">
                <a:latin typeface="Carlito"/>
                <a:cs typeface="Carlito"/>
              </a:rPr>
              <a:t>for </a:t>
            </a:r>
            <a:r>
              <a:rPr sz="2800" spc="-15" dirty="0">
                <a:latin typeface="Carlito"/>
                <a:cs typeface="Carlito"/>
              </a:rPr>
              <a:t>interaction:  </a:t>
            </a:r>
            <a:r>
              <a:rPr sz="2800" spc="-20" dirty="0">
                <a:latin typeface="Carlito"/>
                <a:cs typeface="Carlito"/>
              </a:rPr>
              <a:t>programming </a:t>
            </a:r>
            <a:r>
              <a:rPr sz="2800" spc="-5" dirty="0">
                <a:latin typeface="Carlito"/>
                <a:cs typeface="Carlito"/>
              </a:rPr>
              <a:t>mode, </a:t>
            </a:r>
            <a:r>
              <a:rPr sz="2800" spc="-20" dirty="0">
                <a:latin typeface="Carlito"/>
                <a:cs typeface="Carlito"/>
              </a:rPr>
              <a:t>test </a:t>
            </a:r>
            <a:r>
              <a:rPr sz="2800" spc="-5" dirty="0">
                <a:latin typeface="Carlito"/>
                <a:cs typeface="Carlito"/>
              </a:rPr>
              <a:t>mode, </a:t>
            </a:r>
            <a:r>
              <a:rPr sz="2800" spc="-10" dirty="0">
                <a:latin typeface="Carlito"/>
                <a:cs typeface="Carlito"/>
              </a:rPr>
              <a:t>monitoring </a:t>
            </a:r>
            <a:r>
              <a:rPr sz="2800" spc="-5" dirty="0">
                <a:latin typeface="Carlito"/>
                <a:cs typeface="Carlito"/>
              </a:rPr>
              <a:t>mode, and  </a:t>
            </a:r>
            <a:r>
              <a:rPr sz="2800" spc="-10" dirty="0">
                <a:latin typeface="Carlito"/>
                <a:cs typeface="Carlito"/>
              </a:rPr>
              <a:t>troubleshooting </a:t>
            </a:r>
            <a:r>
              <a:rPr sz="2800" spc="-5" dirty="0">
                <a:latin typeface="Carlito"/>
                <a:cs typeface="Carlito"/>
              </a:rPr>
              <a:t>mode. </a:t>
            </a:r>
            <a:r>
              <a:rPr sz="2800" spc="-25" dirty="0">
                <a:latin typeface="Carlito"/>
                <a:cs typeface="Carlito"/>
              </a:rPr>
              <a:t>Therefore, </a:t>
            </a:r>
            <a:r>
              <a:rPr sz="2800" spc="-5" dirty="0">
                <a:latin typeface="Carlito"/>
                <a:cs typeface="Carlito"/>
              </a:rPr>
              <a:t>4 </a:t>
            </a:r>
            <a:r>
              <a:rPr sz="2800" spc="-15" dirty="0">
                <a:latin typeface="Carlito"/>
                <a:cs typeface="Carlito"/>
              </a:rPr>
              <a:t>actors </a:t>
            </a:r>
            <a:r>
              <a:rPr sz="2800" spc="-10" dirty="0">
                <a:latin typeface="Carlito"/>
                <a:cs typeface="Carlito"/>
              </a:rPr>
              <a:t>can </a:t>
            </a:r>
            <a:r>
              <a:rPr sz="2800" spc="-5" dirty="0">
                <a:latin typeface="Carlito"/>
                <a:cs typeface="Carlito"/>
              </a:rPr>
              <a:t>be </a:t>
            </a:r>
            <a:r>
              <a:rPr sz="2800" spc="-15" dirty="0">
                <a:latin typeface="Carlito"/>
                <a:cs typeface="Carlito"/>
              </a:rPr>
              <a:t>defined </a:t>
            </a:r>
            <a:r>
              <a:rPr sz="2800" spc="4695" dirty="0">
                <a:latin typeface="Wingdings"/>
                <a:cs typeface="Wingdings"/>
              </a:rPr>
              <a:t>→</a:t>
            </a:r>
            <a:r>
              <a:rPr sz="2800" spc="4695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Carlito"/>
                <a:cs typeface="Carlito"/>
              </a:rPr>
              <a:t>programmer, </a:t>
            </a:r>
            <a:r>
              <a:rPr sz="2800" spc="-55" dirty="0">
                <a:latin typeface="Carlito"/>
                <a:cs typeface="Carlito"/>
              </a:rPr>
              <a:t>tester, </a:t>
            </a:r>
            <a:r>
              <a:rPr sz="2800" spc="-40" dirty="0">
                <a:latin typeface="Carlito"/>
                <a:cs typeface="Carlito"/>
              </a:rPr>
              <a:t>monitor, </a:t>
            </a:r>
            <a:r>
              <a:rPr sz="2800" spc="-5" dirty="0">
                <a:latin typeface="Carlito"/>
                <a:cs typeface="Carlito"/>
              </a:rPr>
              <a:t>and</a:t>
            </a:r>
            <a:r>
              <a:rPr sz="2800" spc="190" dirty="0">
                <a:latin typeface="Carlito"/>
                <a:cs typeface="Carlito"/>
              </a:rPr>
              <a:t> </a:t>
            </a:r>
            <a:r>
              <a:rPr sz="2800" spc="-30" dirty="0">
                <a:latin typeface="Carlito"/>
                <a:cs typeface="Carlito"/>
              </a:rPr>
              <a:t>troubleshooter.</a:t>
            </a:r>
            <a:endParaRPr sz="28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4203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549" y="1549998"/>
            <a:ext cx="6436924" cy="6419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6764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It is </a:t>
            </a:r>
            <a:r>
              <a:rPr sz="2800" spc="-10" dirty="0">
                <a:latin typeface="Carlito"/>
                <a:cs typeface="Carlito"/>
              </a:rPr>
              <a:t>possible </a:t>
            </a:r>
            <a:r>
              <a:rPr sz="2800" spc="-15" dirty="0">
                <a:latin typeface="Carlito"/>
                <a:cs typeface="Carlito"/>
              </a:rPr>
              <a:t>to </a:t>
            </a:r>
            <a:r>
              <a:rPr sz="2800" spc="-5" dirty="0">
                <a:latin typeface="Carlito"/>
                <a:cs typeface="Carlito"/>
              </a:rPr>
              <a:t>identify primary </a:t>
            </a:r>
            <a:r>
              <a:rPr sz="2800" spc="-15" dirty="0">
                <a:latin typeface="Carlito"/>
                <a:cs typeface="Carlito"/>
              </a:rPr>
              <a:t>actors </a:t>
            </a:r>
            <a:r>
              <a:rPr sz="2800" spc="-10" dirty="0">
                <a:latin typeface="Carlito"/>
                <a:cs typeface="Carlito"/>
              </a:rPr>
              <a:t>during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25" dirty="0">
                <a:latin typeface="Carlito"/>
                <a:cs typeface="Carlito"/>
              </a:rPr>
              <a:t>first </a:t>
            </a:r>
            <a:r>
              <a:rPr sz="2800" spc="-15" dirty="0">
                <a:latin typeface="Carlito"/>
                <a:cs typeface="Carlito"/>
              </a:rPr>
              <a:t>iteration </a:t>
            </a:r>
            <a:r>
              <a:rPr sz="2800" spc="-5" dirty="0">
                <a:latin typeface="Carlito"/>
                <a:cs typeface="Carlito"/>
              </a:rPr>
              <a:t>and  </a:t>
            </a:r>
            <a:r>
              <a:rPr sz="2800" spc="-10" dirty="0">
                <a:latin typeface="Carlito"/>
                <a:cs typeface="Carlito"/>
              </a:rPr>
              <a:t>secondary </a:t>
            </a:r>
            <a:r>
              <a:rPr sz="2800" spc="-15" dirty="0">
                <a:latin typeface="Carlito"/>
                <a:cs typeface="Carlito"/>
              </a:rPr>
              <a:t>actors </a:t>
            </a:r>
            <a:r>
              <a:rPr sz="2800" dirty="0">
                <a:latin typeface="Carlito"/>
                <a:cs typeface="Carlito"/>
              </a:rPr>
              <a:t>as </a:t>
            </a:r>
            <a:r>
              <a:rPr sz="2800" spc="-15" dirty="0">
                <a:latin typeface="Carlito"/>
                <a:cs typeface="Carlito"/>
              </a:rPr>
              <a:t>more </a:t>
            </a:r>
            <a:r>
              <a:rPr sz="2800" spc="-5" dirty="0">
                <a:latin typeface="Carlito"/>
                <a:cs typeface="Carlito"/>
              </a:rPr>
              <a:t>is learned about the</a:t>
            </a:r>
            <a:r>
              <a:rPr sz="2800" spc="150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system.</a:t>
            </a:r>
            <a:endParaRPr sz="2800">
              <a:latin typeface="Carlito"/>
              <a:cs typeface="Carlito"/>
            </a:endParaRPr>
          </a:p>
          <a:p>
            <a:pPr marL="241300" marR="5080" indent="-228600">
              <a:lnSpc>
                <a:spcPct val="99700"/>
              </a:lnSpc>
              <a:spcBef>
                <a:spcPts val="10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dirty="0">
                <a:latin typeface="Carlito"/>
                <a:cs typeface="Carlito"/>
              </a:rPr>
              <a:t>Primary </a:t>
            </a:r>
            <a:r>
              <a:rPr sz="2800" b="1" spc="-10" dirty="0">
                <a:latin typeface="Carlito"/>
                <a:cs typeface="Carlito"/>
              </a:rPr>
              <a:t>actors </a:t>
            </a:r>
            <a:r>
              <a:rPr sz="2800" spc="4695" dirty="0">
                <a:latin typeface="Wingdings"/>
                <a:cs typeface="Wingdings"/>
              </a:rPr>
              <a:t>→</a:t>
            </a:r>
            <a:r>
              <a:rPr sz="2800" spc="9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arlito"/>
                <a:cs typeface="Carlito"/>
              </a:rPr>
              <a:t>interact </a:t>
            </a:r>
            <a:r>
              <a:rPr sz="2800" spc="-15" dirty="0">
                <a:latin typeface="Carlito"/>
                <a:cs typeface="Carlito"/>
              </a:rPr>
              <a:t>to </a:t>
            </a:r>
            <a:r>
              <a:rPr sz="2800" spc="-10" dirty="0">
                <a:latin typeface="Carlito"/>
                <a:cs typeface="Carlito"/>
              </a:rPr>
              <a:t>achieve </a:t>
            </a:r>
            <a:r>
              <a:rPr sz="2800" spc="-15" dirty="0">
                <a:latin typeface="Carlito"/>
                <a:cs typeface="Carlito"/>
              </a:rPr>
              <a:t>required </a:t>
            </a:r>
            <a:r>
              <a:rPr sz="2800" spc="-30" dirty="0">
                <a:latin typeface="Carlito"/>
                <a:cs typeface="Carlito"/>
              </a:rPr>
              <a:t>system </a:t>
            </a:r>
            <a:r>
              <a:rPr sz="2800" spc="-5" dirty="0">
                <a:latin typeface="Carlito"/>
                <a:cs typeface="Carlito"/>
              </a:rPr>
              <a:t>function </a:t>
            </a:r>
            <a:r>
              <a:rPr sz="2800" spc="-1040" dirty="0">
                <a:latin typeface="Carlito"/>
                <a:cs typeface="Carlito"/>
              </a:rPr>
              <a:t>and </a:t>
            </a:r>
            <a:r>
              <a:rPr sz="2800" spc="-62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derive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10" dirty="0">
                <a:latin typeface="Carlito"/>
                <a:cs typeface="Carlito"/>
              </a:rPr>
              <a:t>intended benefit </a:t>
            </a:r>
            <a:r>
              <a:rPr sz="2800" spc="-20" dirty="0">
                <a:latin typeface="Carlito"/>
                <a:cs typeface="Carlito"/>
              </a:rPr>
              <a:t>from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25" dirty="0">
                <a:latin typeface="Carlito"/>
                <a:cs typeface="Carlito"/>
              </a:rPr>
              <a:t>system. </a:t>
            </a:r>
            <a:r>
              <a:rPr sz="2800" spc="-10" dirty="0">
                <a:latin typeface="Carlito"/>
                <a:cs typeface="Carlito"/>
              </a:rPr>
              <a:t>They work directly </a:t>
            </a:r>
            <a:r>
              <a:rPr sz="2800" spc="-5" dirty="0">
                <a:latin typeface="Carlito"/>
                <a:cs typeface="Carlito"/>
              </a:rPr>
              <a:t>and  </a:t>
            </a:r>
            <a:r>
              <a:rPr sz="2800" spc="-10" dirty="0">
                <a:latin typeface="Carlito"/>
                <a:cs typeface="Carlito"/>
              </a:rPr>
              <a:t>frequently </a:t>
            </a:r>
            <a:r>
              <a:rPr sz="2800" spc="-5" dirty="0">
                <a:latin typeface="Carlito"/>
                <a:cs typeface="Carlito"/>
              </a:rPr>
              <a:t>with the</a:t>
            </a:r>
            <a:r>
              <a:rPr sz="2800" spc="5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software.</a:t>
            </a:r>
            <a:endParaRPr sz="2800">
              <a:latin typeface="Carlito"/>
              <a:cs typeface="Carlito"/>
            </a:endParaRPr>
          </a:p>
          <a:p>
            <a:pPr marL="241300" marR="200025" indent="-228600">
              <a:lnSpc>
                <a:spcPts val="3340"/>
              </a:lnSpc>
              <a:spcBef>
                <a:spcPts val="11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" dirty="0">
                <a:latin typeface="Carlito"/>
                <a:cs typeface="Carlito"/>
              </a:rPr>
              <a:t>Secondary </a:t>
            </a:r>
            <a:r>
              <a:rPr sz="2800" b="1" spc="-10" dirty="0">
                <a:latin typeface="Carlito"/>
                <a:cs typeface="Carlito"/>
              </a:rPr>
              <a:t>actors </a:t>
            </a:r>
            <a:r>
              <a:rPr sz="2800" spc="4695" dirty="0">
                <a:latin typeface="Wingdings"/>
                <a:cs typeface="Wingdings"/>
              </a:rPr>
              <a:t>→</a:t>
            </a:r>
            <a:r>
              <a:rPr sz="2800" spc="18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Carlito"/>
                <a:cs typeface="Carlito"/>
              </a:rPr>
              <a:t>support </a:t>
            </a:r>
            <a:r>
              <a:rPr sz="2800" spc="-5" dirty="0">
                <a:latin typeface="Carlito"/>
                <a:cs typeface="Carlito"/>
              </a:rPr>
              <a:t>the </a:t>
            </a:r>
            <a:r>
              <a:rPr sz="2800" spc="-30" dirty="0">
                <a:latin typeface="Carlito"/>
                <a:cs typeface="Carlito"/>
              </a:rPr>
              <a:t>system </a:t>
            </a:r>
            <a:r>
              <a:rPr sz="2800" spc="-5" dirty="0">
                <a:latin typeface="Carlito"/>
                <a:cs typeface="Carlito"/>
              </a:rPr>
              <a:t>so </a:t>
            </a:r>
            <a:r>
              <a:rPr sz="2800" spc="-10" dirty="0">
                <a:latin typeface="Carlito"/>
                <a:cs typeface="Carlito"/>
              </a:rPr>
              <a:t>that primary </a:t>
            </a:r>
            <a:r>
              <a:rPr sz="2800" spc="-35" dirty="0">
                <a:latin typeface="Carlito"/>
                <a:cs typeface="Carlito"/>
              </a:rPr>
              <a:t>actors  </a:t>
            </a:r>
            <a:r>
              <a:rPr sz="2800" spc="-10" dirty="0">
                <a:latin typeface="Carlito"/>
                <a:cs typeface="Carlito"/>
              </a:rPr>
              <a:t>can </a:t>
            </a:r>
            <a:r>
              <a:rPr sz="2800" spc="-5" dirty="0">
                <a:latin typeface="Carlito"/>
                <a:cs typeface="Carlito"/>
              </a:rPr>
              <a:t>do their</a:t>
            </a:r>
            <a:r>
              <a:rPr sz="2800" spc="3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work.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latin typeface="Carlito"/>
                <a:cs typeface="Carlito"/>
              </a:rPr>
              <a:t>Once </a:t>
            </a:r>
            <a:r>
              <a:rPr sz="2800" spc="-15" dirty="0">
                <a:latin typeface="Carlito"/>
                <a:cs typeface="Carlito"/>
              </a:rPr>
              <a:t>actors </a:t>
            </a:r>
            <a:r>
              <a:rPr sz="2800" spc="-20" dirty="0">
                <a:latin typeface="Carlito"/>
                <a:cs typeface="Carlito"/>
              </a:rPr>
              <a:t>have </a:t>
            </a:r>
            <a:r>
              <a:rPr sz="2800" spc="-10" dirty="0">
                <a:latin typeface="Carlito"/>
                <a:cs typeface="Carlito"/>
              </a:rPr>
              <a:t>been </a:t>
            </a:r>
            <a:r>
              <a:rPr sz="2800" spc="-5" dirty="0">
                <a:latin typeface="Carlito"/>
                <a:cs typeface="Carlito"/>
              </a:rPr>
              <a:t>identified, </a:t>
            </a:r>
            <a:r>
              <a:rPr sz="2800" spc="-10" dirty="0">
                <a:latin typeface="Carlito"/>
                <a:cs typeface="Carlito"/>
              </a:rPr>
              <a:t>use </a:t>
            </a:r>
            <a:r>
              <a:rPr sz="2800" spc="-5" dirty="0">
                <a:latin typeface="Carlito"/>
                <a:cs typeface="Carlito"/>
              </a:rPr>
              <a:t>cases </a:t>
            </a:r>
            <a:r>
              <a:rPr sz="2800" spc="-10" dirty="0">
                <a:latin typeface="Carlito"/>
                <a:cs typeface="Carlito"/>
              </a:rPr>
              <a:t>can </a:t>
            </a:r>
            <a:r>
              <a:rPr sz="2800" spc="-5" dirty="0">
                <a:latin typeface="Carlito"/>
                <a:cs typeface="Carlito"/>
              </a:rPr>
              <a:t>be</a:t>
            </a:r>
            <a:r>
              <a:rPr sz="2800" spc="190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developed.</a:t>
            </a:r>
            <a:endParaRPr sz="28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5500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549" y="907157"/>
            <a:ext cx="6144649" cy="898130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rlito"/>
                <a:cs typeface="Carlito"/>
              </a:rPr>
              <a:t>A </a:t>
            </a:r>
            <a:r>
              <a:rPr sz="2800" spc="-10" dirty="0">
                <a:latin typeface="Carlito"/>
                <a:cs typeface="Carlito"/>
              </a:rPr>
              <a:t>number </a:t>
            </a:r>
            <a:r>
              <a:rPr sz="2800" spc="-5" dirty="0">
                <a:latin typeface="Carlito"/>
                <a:cs typeface="Carlito"/>
              </a:rPr>
              <a:t>of </a:t>
            </a:r>
            <a:r>
              <a:rPr sz="2800" spc="-10" dirty="0">
                <a:latin typeface="Carlito"/>
                <a:cs typeface="Carlito"/>
              </a:rPr>
              <a:t>questions should </a:t>
            </a:r>
            <a:r>
              <a:rPr sz="2800" spc="-5" dirty="0">
                <a:latin typeface="Carlito"/>
                <a:cs typeface="Carlito"/>
              </a:rPr>
              <a:t>be </a:t>
            </a:r>
            <a:r>
              <a:rPr sz="2800" spc="-15" dirty="0">
                <a:latin typeface="Carlito"/>
                <a:cs typeface="Carlito"/>
              </a:rPr>
              <a:t>answered by </a:t>
            </a:r>
            <a:r>
              <a:rPr sz="2800" spc="-5" dirty="0">
                <a:latin typeface="Carlito"/>
                <a:cs typeface="Carlito"/>
              </a:rPr>
              <a:t>a </a:t>
            </a:r>
            <a:r>
              <a:rPr sz="2800" spc="-10" dirty="0">
                <a:latin typeface="Carlito"/>
                <a:cs typeface="Carlito"/>
              </a:rPr>
              <a:t>use </a:t>
            </a:r>
            <a:r>
              <a:rPr sz="2800" spc="-5" dirty="0">
                <a:latin typeface="Carlito"/>
                <a:cs typeface="Carlito"/>
              </a:rPr>
              <a:t>case:</a:t>
            </a:r>
            <a:r>
              <a:rPr sz="2800" spc="23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-</a:t>
            </a:r>
            <a:endParaRPr sz="28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dirty="0">
                <a:latin typeface="Carlito"/>
                <a:cs typeface="Carlito"/>
              </a:rPr>
              <a:t>Who is the </a:t>
            </a:r>
            <a:r>
              <a:rPr sz="2400" spc="-5" dirty="0">
                <a:latin typeface="Carlito"/>
                <a:cs typeface="Carlito"/>
              </a:rPr>
              <a:t>primary </a:t>
            </a:r>
            <a:r>
              <a:rPr sz="2400" spc="-40" dirty="0">
                <a:latin typeface="Carlito"/>
                <a:cs typeface="Carlito"/>
              </a:rPr>
              <a:t>actor,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secondary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actor(s)?</a:t>
            </a:r>
            <a:endParaRPr sz="24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509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spc="-10" dirty="0">
                <a:latin typeface="Carlito"/>
                <a:cs typeface="Carlito"/>
              </a:rPr>
              <a:t>What </a:t>
            </a:r>
            <a:r>
              <a:rPr sz="2400" spc="-15" dirty="0">
                <a:latin typeface="Carlito"/>
                <a:cs typeface="Carlito"/>
              </a:rPr>
              <a:t>are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actor’s goals?</a:t>
            </a:r>
            <a:endParaRPr sz="24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490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spc="-10" dirty="0">
                <a:latin typeface="Carlito"/>
                <a:cs typeface="Carlito"/>
              </a:rPr>
              <a:t>What preconditions </a:t>
            </a:r>
            <a:r>
              <a:rPr sz="2400" spc="-5" dirty="0">
                <a:latin typeface="Carlito"/>
                <a:cs typeface="Carlito"/>
              </a:rPr>
              <a:t>should </a:t>
            </a:r>
            <a:r>
              <a:rPr sz="2400" spc="-15" dirty="0">
                <a:latin typeface="Carlito"/>
                <a:cs typeface="Carlito"/>
              </a:rPr>
              <a:t>exist </a:t>
            </a:r>
            <a:r>
              <a:rPr sz="2400" spc="-25" dirty="0">
                <a:latin typeface="Carlito"/>
                <a:cs typeface="Carlito"/>
              </a:rPr>
              <a:t>before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story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begins?</a:t>
            </a:r>
            <a:endParaRPr sz="24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spc="-10" dirty="0">
                <a:latin typeface="Carlito"/>
                <a:cs typeface="Carlito"/>
              </a:rPr>
              <a:t>What </a:t>
            </a:r>
            <a:r>
              <a:rPr sz="2400" dirty="0">
                <a:latin typeface="Carlito"/>
                <a:cs typeface="Carlito"/>
              </a:rPr>
              <a:t>main </a:t>
            </a:r>
            <a:r>
              <a:rPr sz="2400" spc="-10" dirty="0">
                <a:latin typeface="Carlito"/>
                <a:cs typeface="Carlito"/>
              </a:rPr>
              <a:t>tasks </a:t>
            </a:r>
            <a:r>
              <a:rPr sz="2400" spc="-5" dirty="0">
                <a:latin typeface="Carlito"/>
                <a:cs typeface="Carlito"/>
              </a:rPr>
              <a:t>or functions </a:t>
            </a:r>
            <a:r>
              <a:rPr sz="2400" spc="-10" dirty="0">
                <a:latin typeface="Carlito"/>
                <a:cs typeface="Carlito"/>
              </a:rPr>
              <a:t>are performed by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actor?</a:t>
            </a:r>
            <a:endParaRPr sz="24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spc="-10" dirty="0">
                <a:latin typeface="Carlito"/>
                <a:cs typeface="Carlito"/>
              </a:rPr>
              <a:t>What exceptions </a:t>
            </a:r>
            <a:r>
              <a:rPr sz="2400" spc="-5" dirty="0">
                <a:latin typeface="Carlito"/>
                <a:cs typeface="Carlito"/>
              </a:rPr>
              <a:t>might be </a:t>
            </a:r>
            <a:r>
              <a:rPr sz="2400" spc="-10" dirty="0">
                <a:latin typeface="Carlito"/>
                <a:cs typeface="Carlito"/>
              </a:rPr>
              <a:t>considered </a:t>
            </a:r>
            <a:r>
              <a:rPr sz="2400" dirty="0">
                <a:latin typeface="Carlito"/>
                <a:cs typeface="Carlito"/>
              </a:rPr>
              <a:t>as </a:t>
            </a: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story </a:t>
            </a:r>
            <a:r>
              <a:rPr sz="2400" dirty="0">
                <a:latin typeface="Carlito"/>
                <a:cs typeface="Carlito"/>
              </a:rPr>
              <a:t>is</a:t>
            </a:r>
            <a:r>
              <a:rPr sz="2400" spc="-5" dirty="0">
                <a:latin typeface="Carlito"/>
                <a:cs typeface="Carlito"/>
              </a:rPr>
              <a:t> described?</a:t>
            </a:r>
            <a:endParaRPr sz="24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49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spc="-10" dirty="0">
                <a:latin typeface="Carlito"/>
                <a:cs typeface="Carlito"/>
              </a:rPr>
              <a:t>What variations </a:t>
            </a:r>
            <a:r>
              <a:rPr sz="2400" dirty="0">
                <a:latin typeface="Carlito"/>
                <a:cs typeface="Carlito"/>
              </a:rPr>
              <a:t>in the </a:t>
            </a:r>
            <a:r>
              <a:rPr sz="2400" spc="-10" dirty="0">
                <a:latin typeface="Carlito"/>
                <a:cs typeface="Carlito"/>
              </a:rPr>
              <a:t>actor’s interaction </a:t>
            </a:r>
            <a:r>
              <a:rPr sz="2400" spc="-15" dirty="0">
                <a:latin typeface="Carlito"/>
                <a:cs typeface="Carlito"/>
              </a:rPr>
              <a:t>are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possible?</a:t>
            </a:r>
            <a:endParaRPr sz="24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500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spc="-10" dirty="0">
                <a:latin typeface="Carlito"/>
                <a:cs typeface="Carlito"/>
              </a:rPr>
              <a:t>What </a:t>
            </a:r>
            <a:r>
              <a:rPr sz="2400" spc="-25" dirty="0">
                <a:latin typeface="Carlito"/>
                <a:cs typeface="Carlito"/>
              </a:rPr>
              <a:t>system </a:t>
            </a:r>
            <a:r>
              <a:rPr sz="2400" spc="-10" dirty="0">
                <a:latin typeface="Carlito"/>
                <a:cs typeface="Carlito"/>
              </a:rPr>
              <a:t>information </a:t>
            </a:r>
            <a:r>
              <a:rPr sz="2400" dirty="0">
                <a:latin typeface="Carlito"/>
                <a:cs typeface="Carlito"/>
              </a:rPr>
              <a:t>will the </a:t>
            </a:r>
            <a:r>
              <a:rPr sz="2400" spc="-5" dirty="0">
                <a:latin typeface="Carlito"/>
                <a:cs typeface="Carlito"/>
              </a:rPr>
              <a:t>actor acquire, </a:t>
            </a:r>
            <a:r>
              <a:rPr sz="2400" spc="-10" dirty="0">
                <a:latin typeface="Carlito"/>
                <a:cs typeface="Carlito"/>
              </a:rPr>
              <a:t>produce, </a:t>
            </a:r>
            <a:r>
              <a:rPr sz="2400" spc="-5" dirty="0">
                <a:latin typeface="Carlito"/>
                <a:cs typeface="Carlito"/>
              </a:rPr>
              <a:t>or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change?</a:t>
            </a:r>
            <a:endParaRPr sz="24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400" dirty="0">
                <a:latin typeface="Carlito"/>
                <a:cs typeface="Carlito"/>
              </a:rPr>
              <a:t>Will the </a:t>
            </a:r>
            <a:r>
              <a:rPr sz="2400" spc="-5" dirty="0">
                <a:latin typeface="Carlito"/>
                <a:cs typeface="Carlito"/>
              </a:rPr>
              <a:t>actor </a:t>
            </a:r>
            <a:r>
              <a:rPr sz="2400" spc="-20" dirty="0">
                <a:latin typeface="Carlito"/>
                <a:cs typeface="Carlito"/>
              </a:rPr>
              <a:t>have </a:t>
            </a:r>
            <a:r>
              <a:rPr sz="2400" spc="-15" dirty="0">
                <a:latin typeface="Carlito"/>
                <a:cs typeface="Carlito"/>
              </a:rPr>
              <a:t>to inform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25" dirty="0">
                <a:latin typeface="Carlito"/>
                <a:cs typeface="Carlito"/>
              </a:rPr>
              <a:t>system </a:t>
            </a:r>
            <a:r>
              <a:rPr sz="2400" spc="-5" dirty="0">
                <a:latin typeface="Carlito"/>
                <a:cs typeface="Carlito"/>
              </a:rPr>
              <a:t>about changes </a:t>
            </a:r>
            <a:r>
              <a:rPr sz="2400" dirty="0">
                <a:latin typeface="Carlito"/>
                <a:cs typeface="Carlito"/>
              </a:rPr>
              <a:t>in the</a:t>
            </a:r>
            <a:r>
              <a:rPr sz="2400" spc="1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external</a:t>
            </a:r>
            <a:endParaRPr sz="2400">
              <a:latin typeface="Carlito"/>
              <a:cs typeface="Carlito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rlito"/>
                <a:cs typeface="Carlito"/>
              </a:rPr>
              <a:t>environment?</a:t>
            </a:r>
            <a:endParaRPr sz="24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490"/>
              </a:spcBef>
              <a:buAutoNum type="arabicPeriod" startAt="9"/>
              <a:tabLst>
                <a:tab pos="927100" algn="l"/>
                <a:tab pos="927735" algn="l"/>
              </a:tabLst>
            </a:pPr>
            <a:r>
              <a:rPr sz="2400" spc="-10" dirty="0">
                <a:latin typeface="Carlito"/>
                <a:cs typeface="Carlito"/>
              </a:rPr>
              <a:t>What information </a:t>
            </a:r>
            <a:r>
              <a:rPr sz="2400" spc="-5" dirty="0">
                <a:latin typeface="Carlito"/>
                <a:cs typeface="Carlito"/>
              </a:rPr>
              <a:t>does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actor </a:t>
            </a:r>
            <a:r>
              <a:rPr sz="2400" spc="-10" dirty="0">
                <a:latin typeface="Carlito"/>
                <a:cs typeface="Carlito"/>
              </a:rPr>
              <a:t>desire </a:t>
            </a:r>
            <a:r>
              <a:rPr sz="2400" spc="-15" dirty="0">
                <a:latin typeface="Carlito"/>
                <a:cs typeface="Carlito"/>
              </a:rPr>
              <a:t>from </a:t>
            </a:r>
            <a:r>
              <a:rPr sz="2400" dirty="0">
                <a:latin typeface="Carlito"/>
                <a:cs typeface="Carlito"/>
              </a:rPr>
              <a:t>the</a:t>
            </a:r>
            <a:r>
              <a:rPr sz="2400" spc="-20" dirty="0">
                <a:latin typeface="Carlito"/>
                <a:cs typeface="Carlito"/>
              </a:rPr>
              <a:t> system?</a:t>
            </a:r>
            <a:endParaRPr sz="24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505"/>
              </a:spcBef>
              <a:buAutoNum type="arabicPeriod" startAt="9"/>
              <a:tabLst>
                <a:tab pos="927735" algn="l"/>
              </a:tabLst>
            </a:pPr>
            <a:r>
              <a:rPr sz="2400" spc="-5" dirty="0">
                <a:latin typeface="Carlito"/>
                <a:cs typeface="Carlito"/>
              </a:rPr>
              <a:t>Does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actor </a:t>
            </a:r>
            <a:r>
              <a:rPr sz="2400" dirty="0">
                <a:latin typeface="Carlito"/>
                <a:cs typeface="Carlito"/>
              </a:rPr>
              <a:t>wish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5" dirty="0">
                <a:latin typeface="Carlito"/>
                <a:cs typeface="Carlito"/>
              </a:rPr>
              <a:t>be </a:t>
            </a:r>
            <a:r>
              <a:rPr sz="2400" spc="-10" dirty="0">
                <a:latin typeface="Carlito"/>
                <a:cs typeface="Carlito"/>
              </a:rPr>
              <a:t>informed </a:t>
            </a:r>
            <a:r>
              <a:rPr sz="2400" spc="-5" dirty="0">
                <a:latin typeface="Carlito"/>
                <a:cs typeface="Carlito"/>
              </a:rPr>
              <a:t>about </a:t>
            </a:r>
            <a:r>
              <a:rPr sz="2400" spc="-10" dirty="0">
                <a:latin typeface="Carlito"/>
                <a:cs typeface="Carlito"/>
              </a:rPr>
              <a:t>unexpected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changes?</a:t>
            </a:r>
            <a:endParaRPr sz="2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6287090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4549" y="954928"/>
            <a:ext cx="6427613" cy="7384073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4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Ex: basic </a:t>
            </a:r>
            <a:r>
              <a:rPr sz="2400" spc="-15" dirty="0">
                <a:latin typeface="Carlito"/>
                <a:cs typeface="Carlito"/>
              </a:rPr>
              <a:t>SafeHome </a:t>
            </a:r>
            <a:r>
              <a:rPr sz="2400" spc="-10" dirty="0">
                <a:latin typeface="Carlito"/>
                <a:cs typeface="Carlito"/>
              </a:rPr>
              <a:t>requirements define </a:t>
            </a:r>
            <a:r>
              <a:rPr sz="2400" dirty="0">
                <a:latin typeface="Carlito"/>
                <a:cs typeface="Carlito"/>
              </a:rPr>
              <a:t>4</a:t>
            </a:r>
            <a:r>
              <a:rPr sz="2400" spc="1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actors:</a:t>
            </a:r>
            <a:endParaRPr sz="24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000" spc="-5" dirty="0">
                <a:latin typeface="Carlito"/>
                <a:cs typeface="Carlito"/>
              </a:rPr>
              <a:t>homeowner </a:t>
            </a:r>
            <a:r>
              <a:rPr sz="2000" dirty="0">
                <a:latin typeface="Carlito"/>
                <a:cs typeface="Carlito"/>
              </a:rPr>
              <a:t>(a</a:t>
            </a:r>
            <a:r>
              <a:rPr sz="2000" spc="-1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user),</a:t>
            </a:r>
            <a:endParaRPr sz="20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254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000" spc="-5" dirty="0">
                <a:latin typeface="Carlito"/>
                <a:cs typeface="Carlito"/>
              </a:rPr>
              <a:t>setup </a:t>
            </a:r>
            <a:r>
              <a:rPr sz="2000" dirty="0">
                <a:latin typeface="Carlito"/>
                <a:cs typeface="Carlito"/>
              </a:rPr>
              <a:t>manager </a:t>
            </a:r>
            <a:r>
              <a:rPr sz="2000" spc="-15" dirty="0">
                <a:latin typeface="Carlito"/>
                <a:cs typeface="Carlito"/>
              </a:rPr>
              <a:t>(likely </a:t>
            </a:r>
            <a:r>
              <a:rPr sz="2000" dirty="0">
                <a:latin typeface="Carlito"/>
                <a:cs typeface="Carlito"/>
              </a:rPr>
              <a:t>the </a:t>
            </a:r>
            <a:r>
              <a:rPr sz="2000" spc="-5" dirty="0">
                <a:latin typeface="Carlito"/>
                <a:cs typeface="Carlito"/>
              </a:rPr>
              <a:t>same </a:t>
            </a:r>
            <a:r>
              <a:rPr sz="2000" spc="-10" dirty="0">
                <a:latin typeface="Carlito"/>
                <a:cs typeface="Carlito"/>
              </a:rPr>
              <a:t>person </a:t>
            </a:r>
            <a:r>
              <a:rPr sz="2000" dirty="0">
                <a:latin typeface="Carlito"/>
                <a:cs typeface="Carlito"/>
              </a:rPr>
              <a:t>as </a:t>
            </a:r>
            <a:r>
              <a:rPr sz="2000" spc="-20" dirty="0">
                <a:latin typeface="Carlito"/>
                <a:cs typeface="Carlito"/>
              </a:rPr>
              <a:t>homeowner, </a:t>
            </a:r>
            <a:r>
              <a:rPr sz="2000" dirty="0">
                <a:latin typeface="Carlito"/>
                <a:cs typeface="Carlito"/>
              </a:rPr>
              <a:t>but </a:t>
            </a:r>
            <a:r>
              <a:rPr sz="2000" spc="-10" dirty="0">
                <a:latin typeface="Carlito"/>
                <a:cs typeface="Carlito"/>
              </a:rPr>
              <a:t>playing </a:t>
            </a:r>
            <a:r>
              <a:rPr sz="2000" dirty="0">
                <a:latin typeface="Carlito"/>
                <a:cs typeface="Carlito"/>
              </a:rPr>
              <a:t>a </a:t>
            </a:r>
            <a:r>
              <a:rPr sz="2000" spc="-15" dirty="0">
                <a:latin typeface="Carlito"/>
                <a:cs typeface="Carlito"/>
              </a:rPr>
              <a:t>different</a:t>
            </a:r>
            <a:r>
              <a:rPr sz="2000" spc="55" dirty="0">
                <a:latin typeface="Carlito"/>
                <a:cs typeface="Carlito"/>
              </a:rPr>
              <a:t> </a:t>
            </a:r>
            <a:r>
              <a:rPr sz="2000" spc="-15" dirty="0">
                <a:latin typeface="Carlito"/>
                <a:cs typeface="Carlito"/>
              </a:rPr>
              <a:t>role),</a:t>
            </a:r>
            <a:endParaRPr sz="2000">
              <a:latin typeface="Carlito"/>
              <a:cs typeface="Carlito"/>
            </a:endParaRPr>
          </a:p>
          <a:p>
            <a:pPr marL="927100" lvl="1" indent="-457834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000" spc="-10" dirty="0">
                <a:latin typeface="Carlito"/>
                <a:cs typeface="Carlito"/>
              </a:rPr>
              <a:t>sensors </a:t>
            </a:r>
            <a:r>
              <a:rPr sz="2000" spc="-5" dirty="0">
                <a:latin typeface="Carlito"/>
                <a:cs typeface="Carlito"/>
              </a:rPr>
              <a:t>(devices </a:t>
            </a:r>
            <a:r>
              <a:rPr sz="2000" spc="-10" dirty="0">
                <a:latin typeface="Carlito"/>
                <a:cs typeface="Carlito"/>
              </a:rPr>
              <a:t>attached to </a:t>
            </a:r>
            <a:r>
              <a:rPr sz="2000" dirty="0">
                <a:latin typeface="Carlito"/>
                <a:cs typeface="Carlito"/>
              </a:rPr>
              <a:t>the </a:t>
            </a:r>
            <a:r>
              <a:rPr sz="2000" spc="-15" dirty="0">
                <a:latin typeface="Carlito"/>
                <a:cs typeface="Carlito"/>
              </a:rPr>
              <a:t>system),</a:t>
            </a:r>
            <a:r>
              <a:rPr sz="2000" spc="6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and</a:t>
            </a:r>
            <a:endParaRPr sz="2000">
              <a:latin typeface="Carlito"/>
              <a:cs typeface="Carlito"/>
            </a:endParaRPr>
          </a:p>
          <a:p>
            <a:pPr marL="927100" lvl="1" indent="-457834">
              <a:lnSpc>
                <a:spcPts val="2280"/>
              </a:lnSpc>
              <a:spcBef>
                <a:spcPts val="265"/>
              </a:spcBef>
              <a:buAutoNum type="arabicPeriod"/>
              <a:tabLst>
                <a:tab pos="927100" algn="l"/>
                <a:tab pos="927735" algn="l"/>
              </a:tabLst>
            </a:pPr>
            <a:r>
              <a:rPr sz="2000" dirty="0">
                <a:latin typeface="Carlito"/>
                <a:cs typeface="Carlito"/>
              </a:rPr>
              <a:t>the </a:t>
            </a:r>
            <a:r>
              <a:rPr sz="2000" spc="-5" dirty="0">
                <a:latin typeface="Carlito"/>
                <a:cs typeface="Carlito"/>
              </a:rPr>
              <a:t>monitoring </a:t>
            </a:r>
            <a:r>
              <a:rPr sz="2000" dirty="0">
                <a:latin typeface="Carlito"/>
                <a:cs typeface="Carlito"/>
              </a:rPr>
              <a:t>and </a:t>
            </a:r>
            <a:r>
              <a:rPr sz="2000" spc="-5" dirty="0">
                <a:latin typeface="Carlito"/>
                <a:cs typeface="Carlito"/>
              </a:rPr>
              <a:t>response </a:t>
            </a:r>
            <a:r>
              <a:rPr sz="2000" spc="-15" dirty="0">
                <a:latin typeface="Carlito"/>
                <a:cs typeface="Carlito"/>
              </a:rPr>
              <a:t>subsystem </a:t>
            </a:r>
            <a:r>
              <a:rPr sz="2000" dirty="0">
                <a:latin typeface="Carlito"/>
                <a:cs typeface="Carlito"/>
              </a:rPr>
              <a:t>(the </a:t>
            </a:r>
            <a:r>
              <a:rPr sz="2000" spc="-10" dirty="0">
                <a:latin typeface="Carlito"/>
                <a:cs typeface="Carlito"/>
              </a:rPr>
              <a:t>central station </a:t>
            </a:r>
            <a:r>
              <a:rPr sz="2000" spc="-5" dirty="0">
                <a:latin typeface="Carlito"/>
                <a:cs typeface="Carlito"/>
              </a:rPr>
              <a:t>that </a:t>
            </a:r>
            <a:r>
              <a:rPr sz="2000" spc="-10" dirty="0">
                <a:latin typeface="Carlito"/>
                <a:cs typeface="Carlito"/>
              </a:rPr>
              <a:t>monitors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10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SafeHome</a:t>
            </a:r>
            <a:endParaRPr sz="2000">
              <a:latin typeface="Carlito"/>
              <a:cs typeface="Carlito"/>
            </a:endParaRPr>
          </a:p>
          <a:p>
            <a:pPr marL="927100">
              <a:lnSpc>
                <a:spcPts val="2280"/>
              </a:lnSpc>
            </a:pPr>
            <a:r>
              <a:rPr sz="2000" dirty="0">
                <a:latin typeface="Carlito"/>
                <a:cs typeface="Carlito"/>
              </a:rPr>
              <a:t>home security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function).</a:t>
            </a:r>
            <a:endParaRPr sz="2000">
              <a:latin typeface="Carlito"/>
              <a:cs typeface="Carlito"/>
            </a:endParaRPr>
          </a:p>
          <a:p>
            <a:pPr marL="241300" marR="201295" indent="-228600">
              <a:lnSpc>
                <a:spcPts val="259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5" dirty="0">
                <a:latin typeface="Carlito"/>
                <a:cs typeface="Carlito"/>
              </a:rPr>
              <a:t>For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purposes of </a:t>
            </a:r>
            <a:r>
              <a:rPr sz="2400" dirty="0">
                <a:latin typeface="Carlito"/>
                <a:cs typeface="Carlito"/>
              </a:rPr>
              <a:t>this </a:t>
            </a:r>
            <a:r>
              <a:rPr sz="2400" spc="-10" dirty="0">
                <a:latin typeface="Carlito"/>
                <a:cs typeface="Carlito"/>
              </a:rPr>
              <a:t>example, </a:t>
            </a:r>
            <a:r>
              <a:rPr sz="2400" spc="-15" dirty="0">
                <a:latin typeface="Carlito"/>
                <a:cs typeface="Carlito"/>
              </a:rPr>
              <a:t>we </a:t>
            </a:r>
            <a:r>
              <a:rPr sz="2400" spc="-5" dirty="0">
                <a:latin typeface="Carlito"/>
                <a:cs typeface="Carlito"/>
              </a:rPr>
              <a:t>consider only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5" dirty="0">
                <a:latin typeface="Carlito"/>
                <a:cs typeface="Carlito"/>
              </a:rPr>
              <a:t>homeowner </a:t>
            </a:r>
            <a:r>
              <a:rPr sz="2400" spc="-45" dirty="0">
                <a:latin typeface="Carlito"/>
                <a:cs typeface="Carlito"/>
              </a:rPr>
              <a:t>actor. </a:t>
            </a:r>
            <a:r>
              <a:rPr sz="2400" spc="-5" dirty="0">
                <a:latin typeface="Carlito"/>
                <a:cs typeface="Carlito"/>
              </a:rPr>
              <a:t>The  homeowner actor </a:t>
            </a:r>
            <a:r>
              <a:rPr sz="2400" spc="-10" dirty="0">
                <a:latin typeface="Carlito"/>
                <a:cs typeface="Carlito"/>
              </a:rPr>
              <a:t>interacts </a:t>
            </a:r>
            <a:r>
              <a:rPr sz="2400" dirty="0">
                <a:latin typeface="Carlito"/>
                <a:cs typeface="Carlito"/>
              </a:rPr>
              <a:t>with the </a:t>
            </a:r>
            <a:r>
              <a:rPr sz="2400" spc="-5" dirty="0">
                <a:latin typeface="Carlito"/>
                <a:cs typeface="Carlito"/>
              </a:rPr>
              <a:t>home security function </a:t>
            </a:r>
            <a:r>
              <a:rPr sz="2400" dirty="0">
                <a:latin typeface="Carlito"/>
                <a:cs typeface="Carlito"/>
              </a:rPr>
              <a:t>in a </a:t>
            </a:r>
            <a:r>
              <a:rPr sz="2400" spc="-5" dirty="0">
                <a:latin typeface="Carlito"/>
                <a:cs typeface="Carlito"/>
              </a:rPr>
              <a:t>number of  </a:t>
            </a:r>
            <a:r>
              <a:rPr sz="2400" spc="-15" dirty="0">
                <a:latin typeface="Carlito"/>
                <a:cs typeface="Carlito"/>
              </a:rPr>
              <a:t>different </a:t>
            </a:r>
            <a:r>
              <a:rPr sz="2400" spc="-25" dirty="0">
                <a:latin typeface="Carlito"/>
                <a:cs typeface="Carlito"/>
              </a:rPr>
              <a:t>ways </a:t>
            </a:r>
            <a:r>
              <a:rPr sz="2400" spc="-5" dirty="0">
                <a:latin typeface="Carlito"/>
                <a:cs typeface="Carlito"/>
              </a:rPr>
              <a:t>using </a:t>
            </a:r>
            <a:r>
              <a:rPr sz="2400" dirty="0">
                <a:latin typeface="Carlito"/>
                <a:cs typeface="Carlito"/>
              </a:rPr>
              <a:t>either the alarm </a:t>
            </a:r>
            <a:r>
              <a:rPr sz="2400" spc="-15" dirty="0">
                <a:latin typeface="Carlito"/>
                <a:cs typeface="Carlito"/>
              </a:rPr>
              <a:t>control </a:t>
            </a:r>
            <a:r>
              <a:rPr sz="2400" spc="-5" dirty="0">
                <a:latin typeface="Carlito"/>
                <a:cs typeface="Carlito"/>
              </a:rPr>
              <a:t>panel or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PC.</a:t>
            </a:r>
            <a:endParaRPr sz="24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rlito"/>
                <a:cs typeface="Carlito"/>
              </a:rPr>
              <a:t>The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homeowner:</a:t>
            </a:r>
            <a:endParaRPr sz="2400">
              <a:latin typeface="Carlito"/>
              <a:cs typeface="Carlito"/>
            </a:endParaRPr>
          </a:p>
          <a:p>
            <a:pPr marL="984885" lvl="1" indent="-515620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984885" algn="l"/>
                <a:tab pos="985519" algn="l"/>
              </a:tabLst>
            </a:pPr>
            <a:r>
              <a:rPr sz="2000" spc="-15" dirty="0">
                <a:latin typeface="Carlito"/>
                <a:cs typeface="Carlito"/>
              </a:rPr>
              <a:t>Enters </a:t>
            </a:r>
            <a:r>
              <a:rPr sz="2000" dirty="0">
                <a:latin typeface="Carlito"/>
                <a:cs typeface="Carlito"/>
              </a:rPr>
              <a:t>a </a:t>
            </a:r>
            <a:r>
              <a:rPr sz="2000" spc="-15" dirty="0">
                <a:latin typeface="Carlito"/>
                <a:cs typeface="Carlito"/>
              </a:rPr>
              <a:t>password to </a:t>
            </a:r>
            <a:r>
              <a:rPr sz="2000" spc="-5" dirty="0">
                <a:latin typeface="Carlito"/>
                <a:cs typeface="Carlito"/>
              </a:rPr>
              <a:t>allow all other</a:t>
            </a:r>
            <a:r>
              <a:rPr sz="2000" spc="4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interactions,</a:t>
            </a:r>
            <a:endParaRPr sz="2000">
              <a:latin typeface="Carlito"/>
              <a:cs typeface="Carlito"/>
            </a:endParaRPr>
          </a:p>
          <a:p>
            <a:pPr marL="984885" lvl="1" indent="-515620">
              <a:lnSpc>
                <a:spcPct val="100000"/>
              </a:lnSpc>
              <a:spcBef>
                <a:spcPts val="260"/>
              </a:spcBef>
              <a:buAutoNum type="arabicPeriod"/>
              <a:tabLst>
                <a:tab pos="984885" algn="l"/>
                <a:tab pos="985519" algn="l"/>
              </a:tabLst>
            </a:pPr>
            <a:r>
              <a:rPr sz="2000" spc="-5" dirty="0">
                <a:latin typeface="Carlito"/>
                <a:cs typeface="Carlito"/>
              </a:rPr>
              <a:t>Inquires </a:t>
            </a:r>
            <a:r>
              <a:rPr sz="2000" dirty="0">
                <a:latin typeface="Carlito"/>
                <a:cs typeface="Carlito"/>
              </a:rPr>
              <a:t>about the </a:t>
            </a:r>
            <a:r>
              <a:rPr sz="2000" spc="-15" dirty="0">
                <a:latin typeface="Carlito"/>
                <a:cs typeface="Carlito"/>
              </a:rPr>
              <a:t>status </a:t>
            </a:r>
            <a:r>
              <a:rPr sz="2000" spc="-5" dirty="0">
                <a:latin typeface="Carlito"/>
                <a:cs typeface="Carlito"/>
              </a:rPr>
              <a:t>of </a:t>
            </a:r>
            <a:r>
              <a:rPr sz="2000" dirty="0">
                <a:latin typeface="Carlito"/>
                <a:cs typeface="Carlito"/>
              </a:rPr>
              <a:t>a </a:t>
            </a:r>
            <a:r>
              <a:rPr sz="2000" spc="-5" dirty="0">
                <a:latin typeface="Carlito"/>
                <a:cs typeface="Carlito"/>
              </a:rPr>
              <a:t>security</a:t>
            </a:r>
            <a:r>
              <a:rPr sz="2000" spc="5" dirty="0">
                <a:latin typeface="Carlito"/>
                <a:cs typeface="Carlito"/>
              </a:rPr>
              <a:t> </a:t>
            </a:r>
            <a:r>
              <a:rPr sz="2000" spc="-15" dirty="0">
                <a:latin typeface="Carlito"/>
                <a:cs typeface="Carlito"/>
              </a:rPr>
              <a:t>zone,</a:t>
            </a:r>
            <a:endParaRPr sz="2000">
              <a:latin typeface="Carlito"/>
              <a:cs typeface="Carlito"/>
            </a:endParaRPr>
          </a:p>
          <a:p>
            <a:pPr marL="984885" lvl="1" indent="-515620">
              <a:lnSpc>
                <a:spcPct val="100000"/>
              </a:lnSpc>
              <a:spcBef>
                <a:spcPts val="254"/>
              </a:spcBef>
              <a:buAutoNum type="arabicPeriod"/>
              <a:tabLst>
                <a:tab pos="984885" algn="l"/>
                <a:tab pos="985519" algn="l"/>
              </a:tabLst>
            </a:pPr>
            <a:r>
              <a:rPr sz="2000" spc="-5" dirty="0">
                <a:latin typeface="Carlito"/>
                <a:cs typeface="Carlito"/>
              </a:rPr>
              <a:t>Inquires </a:t>
            </a:r>
            <a:r>
              <a:rPr sz="2000" dirty="0">
                <a:latin typeface="Carlito"/>
                <a:cs typeface="Carlito"/>
              </a:rPr>
              <a:t>about the </a:t>
            </a:r>
            <a:r>
              <a:rPr sz="2000" spc="-15" dirty="0">
                <a:latin typeface="Carlito"/>
                <a:cs typeface="Carlito"/>
              </a:rPr>
              <a:t>status </a:t>
            </a:r>
            <a:r>
              <a:rPr sz="2000" spc="-5" dirty="0">
                <a:latin typeface="Carlito"/>
                <a:cs typeface="Carlito"/>
              </a:rPr>
              <a:t>of </a:t>
            </a:r>
            <a:r>
              <a:rPr sz="2000" dirty="0">
                <a:latin typeface="Carlito"/>
                <a:cs typeface="Carlito"/>
              </a:rPr>
              <a:t>a </a:t>
            </a:r>
            <a:r>
              <a:rPr sz="2000" spc="-30" dirty="0">
                <a:latin typeface="Carlito"/>
                <a:cs typeface="Carlito"/>
              </a:rPr>
              <a:t>sensor,</a:t>
            </a:r>
            <a:endParaRPr sz="2000">
              <a:latin typeface="Carlito"/>
              <a:cs typeface="Carlito"/>
            </a:endParaRPr>
          </a:p>
          <a:p>
            <a:pPr marL="984885" lvl="1" indent="-515620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984885" algn="l"/>
                <a:tab pos="985519" algn="l"/>
              </a:tabLst>
            </a:pPr>
            <a:r>
              <a:rPr sz="2000" spc="-5" dirty="0">
                <a:latin typeface="Carlito"/>
                <a:cs typeface="Carlito"/>
              </a:rPr>
              <a:t>Presses </a:t>
            </a:r>
            <a:r>
              <a:rPr sz="2000" dirty="0">
                <a:latin typeface="Carlito"/>
                <a:cs typeface="Carlito"/>
              </a:rPr>
              <a:t>the panic </a:t>
            </a:r>
            <a:r>
              <a:rPr sz="2000" spc="-10" dirty="0">
                <a:latin typeface="Carlito"/>
                <a:cs typeface="Carlito"/>
              </a:rPr>
              <a:t>button </a:t>
            </a:r>
            <a:r>
              <a:rPr sz="2000" dirty="0">
                <a:latin typeface="Carlito"/>
                <a:cs typeface="Carlito"/>
              </a:rPr>
              <a:t>in an </a:t>
            </a:r>
            <a:r>
              <a:rPr sz="2000" spc="-20" dirty="0">
                <a:latin typeface="Carlito"/>
                <a:cs typeface="Carlito"/>
              </a:rPr>
              <a:t>emergency,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and</a:t>
            </a:r>
            <a:endParaRPr sz="2000">
              <a:latin typeface="Carlito"/>
              <a:cs typeface="Carlito"/>
            </a:endParaRPr>
          </a:p>
          <a:p>
            <a:pPr marL="984885" lvl="1" indent="-515620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984885" algn="l"/>
                <a:tab pos="985519" algn="l"/>
              </a:tabLst>
            </a:pPr>
            <a:r>
              <a:rPr sz="2000" spc="-10" dirty="0">
                <a:latin typeface="Carlito"/>
                <a:cs typeface="Carlito"/>
              </a:rPr>
              <a:t>Activates/deactivates </a:t>
            </a:r>
            <a:r>
              <a:rPr sz="2000" dirty="0">
                <a:latin typeface="Carlito"/>
                <a:cs typeface="Carlito"/>
              </a:rPr>
              <a:t>the </a:t>
            </a:r>
            <a:r>
              <a:rPr sz="2000" spc="-5" dirty="0">
                <a:latin typeface="Carlito"/>
                <a:cs typeface="Carlito"/>
              </a:rPr>
              <a:t>security</a:t>
            </a:r>
            <a:r>
              <a:rPr sz="2000" spc="45" dirty="0">
                <a:latin typeface="Carlito"/>
                <a:cs typeface="Carlito"/>
              </a:rPr>
              <a:t> </a:t>
            </a:r>
            <a:r>
              <a:rPr sz="2000" spc="-20" dirty="0">
                <a:latin typeface="Carlito"/>
                <a:cs typeface="Carlito"/>
              </a:rPr>
              <a:t>system.</a:t>
            </a:r>
            <a:endParaRPr sz="20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87503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1039</TotalTime>
  <Words>24575</Words>
  <Application>Microsoft Office PowerPoint</Application>
  <PresentationFormat>Custom</PresentationFormat>
  <Paragraphs>1720</Paragraphs>
  <Slides>162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162</vt:i4>
      </vt:variant>
    </vt:vector>
  </HeadingPairs>
  <TitlesOfParts>
    <vt:vector size="16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ARCHITECTURAL DESIGN</vt:lpstr>
      <vt:lpstr>PowerPoint Presentation</vt:lpstr>
      <vt:lpstr>SOFTWARE ARCHITECTURE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MODULE 2</vt:lpstr>
      <vt:lpstr>COMPONENT LEVEL DESIGN </vt:lpstr>
      <vt:lpstr>PowerPoint Presentation</vt:lpstr>
      <vt:lpstr>PowerPoint Presentation</vt:lpstr>
      <vt:lpstr>DESIGN CLASS BASED COMPONENTS </vt:lpstr>
      <vt:lpstr>PowerPoint Presentation</vt:lpstr>
      <vt:lpstr>PowerPoint Presentation</vt:lpstr>
      <vt:lpstr>PowerPoint Presentation</vt:lpstr>
      <vt:lpstr>PowerPoint Presentation</vt:lpstr>
      <vt:lpstr>Component-Level Design Guidelines </vt:lpstr>
      <vt:lpstr>PowerPoint Presentation</vt:lpstr>
      <vt:lpstr>PowerPoint Presentation</vt:lpstr>
      <vt:lpstr> CONDUCTING COMPONENT LEVEL DESIGN </vt:lpstr>
      <vt:lpstr>PowerPoint Presentation</vt:lpstr>
      <vt:lpstr>PowerPoint Presentation</vt:lpstr>
      <vt:lpstr>PowerPoint Presentation</vt:lpstr>
      <vt:lpstr>PowerPoint Presentation</vt:lpstr>
      <vt:lpstr>Design Document Template</vt:lpstr>
      <vt:lpstr>PowerPoint Presentation</vt:lpstr>
      <vt:lpstr>PowerPoint Presentation</vt:lpstr>
      <vt:lpstr>DEVELOPING USE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concepts</vt:lpstr>
      <vt:lpstr>DESIGN WITHIN THE CONTEXT OF  SOFTWARE ENGINEERING</vt:lpstr>
      <vt:lpstr>PowerPoint Presentation</vt:lpstr>
      <vt:lpstr>PowerPoint Presentation</vt:lpstr>
      <vt:lpstr>PowerPoint Presentation</vt:lpstr>
      <vt:lpstr>DESIGN process</vt:lpstr>
      <vt:lpstr>Quality Guidelines:</vt:lpstr>
      <vt:lpstr>Quality Attributes:</vt:lpstr>
      <vt:lpstr>Design concepts</vt:lpstr>
      <vt:lpstr>1. Abstraction:</vt:lpstr>
      <vt:lpstr>2. Architecture:</vt:lpstr>
      <vt:lpstr>PowerPoint Presentation</vt:lpstr>
      <vt:lpstr>3. Patterns:</vt:lpstr>
      <vt:lpstr>4. Separation of Concerns:</vt:lpstr>
      <vt:lpstr>5. Modularity:</vt:lpstr>
      <vt:lpstr>6. Information Hiding :</vt:lpstr>
      <vt:lpstr>7. Functional Independence :</vt:lpstr>
      <vt:lpstr>8. Refinement :</vt:lpstr>
      <vt:lpstr>9. Aspects :</vt:lpstr>
      <vt:lpstr>10. Refactoring :</vt:lpstr>
      <vt:lpstr>11. Object-Oriented Design Concepts :</vt:lpstr>
      <vt:lpstr>12. Design Classes:</vt:lpstr>
      <vt:lpstr>PowerPoint Presentation</vt:lpstr>
      <vt:lpstr>13. Dependency Inversion:</vt:lpstr>
      <vt:lpstr>The Design model</vt:lpstr>
      <vt:lpstr>PowerPoint Presentation</vt:lpstr>
      <vt:lpstr>1. Data Design Elements:</vt:lpstr>
      <vt:lpstr>2. Architectural Design Elements:</vt:lpstr>
      <vt:lpstr>3. Interface Design Elements:</vt:lpstr>
      <vt:lpstr>4. Component-Level Design Elements:</vt:lpstr>
      <vt:lpstr>4. Development-Level Design Elements:</vt:lpstr>
      <vt:lpstr>PowerPoint Presentation</vt:lpstr>
      <vt:lpstr>PERSONAS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scenarios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Writing Scenarios</vt:lpstr>
      <vt:lpstr>User stories</vt:lpstr>
      <vt:lpstr>PowerPoint Presentation</vt:lpstr>
      <vt:lpstr>PowerPoint Presentation</vt:lpstr>
      <vt:lpstr>Feature identification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Derivation</vt:lpstr>
      <vt:lpstr>The Feature List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RGI</cp:lastModifiedBy>
  <cp:revision>16</cp:revision>
  <dcterms:created xsi:type="dcterms:W3CDTF">2022-01-11T05:30:36Z</dcterms:created>
  <dcterms:modified xsi:type="dcterms:W3CDTF">2022-10-04T08:13:18Z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2021-12-19T00:00:00Z</vt:filetime>
  </property>
  <property fmtid="{D5CDD505-2E9C-101B-9397-08002B2CF9AE}" pid="3" name="Creator">
    <vt:lpwstr>Microsoft® Word 2013</vt:lpwstr>
  </property>
  <property fmtid="{D5CDD505-2E9C-101B-9397-08002B2CF9AE}" pid="4" name="LastSaved">
    <vt:filetime>2022-01-11T00:00:00Z</vt:filetime>
  </property>
</Properties>
</file>